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7" r:id="rId3"/>
  </p:sldMasterIdLst>
  <p:notesMasterIdLst>
    <p:notesMasterId r:id="rId17"/>
  </p:notesMasterIdLst>
  <p:sldIdLst>
    <p:sldId id="263" r:id="rId4"/>
    <p:sldId id="289" r:id="rId5"/>
    <p:sldId id="262" r:id="rId6"/>
    <p:sldId id="8341" r:id="rId7"/>
    <p:sldId id="8342" r:id="rId8"/>
    <p:sldId id="290" r:id="rId9"/>
    <p:sldId id="292" r:id="rId10"/>
    <p:sldId id="310" r:id="rId11"/>
    <p:sldId id="309" r:id="rId12"/>
    <p:sldId id="311" r:id="rId13"/>
    <p:sldId id="298" r:id="rId14"/>
    <p:sldId id="3222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B5491-F549-4E7B-9430-167788F6C7B6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734F8-BD51-4E18-B770-EAE7193E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6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99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83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71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0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064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66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42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714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22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4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3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5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988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716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3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7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2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53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47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3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9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23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6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68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5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3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9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1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4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7B500-E4F5-4188-A287-A9FB8A999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A04C2-E229-4919-BD72-5D4FDD130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B7C84-7621-4406-AD17-50DA6FA30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00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5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4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2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3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01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4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1219200" y="1175057"/>
            <a:ext cx="9677400" cy="4197043"/>
          </a:xfrm>
          <a:custGeom>
            <a:avLst/>
            <a:gdLst>
              <a:gd name="connsiteX0" fmla="*/ 0 w 9677400"/>
              <a:gd name="connsiteY0" fmla="*/ 418529 h 4197043"/>
              <a:gd name="connsiteX1" fmla="*/ 418529 w 9677400"/>
              <a:gd name="connsiteY1" fmla="*/ 0 h 4197043"/>
              <a:gd name="connsiteX2" fmla="*/ 9258871 w 9677400"/>
              <a:gd name="connsiteY2" fmla="*/ 0 h 4197043"/>
              <a:gd name="connsiteX3" fmla="*/ 9677400 w 9677400"/>
              <a:gd name="connsiteY3" fmla="*/ 418529 h 4197043"/>
              <a:gd name="connsiteX4" fmla="*/ 9677400 w 9677400"/>
              <a:gd name="connsiteY4" fmla="*/ 3778514 h 4197043"/>
              <a:gd name="connsiteX5" fmla="*/ 9258871 w 9677400"/>
              <a:gd name="connsiteY5" fmla="*/ 4197043 h 4197043"/>
              <a:gd name="connsiteX6" fmla="*/ 418529 w 9677400"/>
              <a:gd name="connsiteY6" fmla="*/ 4197043 h 4197043"/>
              <a:gd name="connsiteX7" fmla="*/ 0 w 9677400"/>
              <a:gd name="connsiteY7" fmla="*/ 3778514 h 4197043"/>
              <a:gd name="connsiteX8" fmla="*/ 0 w 9677400"/>
              <a:gd name="connsiteY8" fmla="*/ 418529 h 41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77400" h="4197043" fill="none" extrusionOk="0">
                <a:moveTo>
                  <a:pt x="0" y="418529"/>
                </a:moveTo>
                <a:cubicBezTo>
                  <a:pt x="1088" y="216820"/>
                  <a:pt x="199438" y="20233"/>
                  <a:pt x="418529" y="0"/>
                </a:cubicBezTo>
                <a:cubicBezTo>
                  <a:pt x="3474711" y="72427"/>
                  <a:pt x="5721039" y="61419"/>
                  <a:pt x="9258871" y="0"/>
                </a:cubicBezTo>
                <a:cubicBezTo>
                  <a:pt x="9488286" y="-11924"/>
                  <a:pt x="9655857" y="180866"/>
                  <a:pt x="9677400" y="418529"/>
                </a:cubicBezTo>
                <a:cubicBezTo>
                  <a:pt x="9778276" y="871960"/>
                  <a:pt x="9570087" y="2166527"/>
                  <a:pt x="9677400" y="3778514"/>
                </a:cubicBezTo>
                <a:cubicBezTo>
                  <a:pt x="9685665" y="3967714"/>
                  <a:pt x="9461867" y="4165486"/>
                  <a:pt x="9258871" y="4197043"/>
                </a:cubicBezTo>
                <a:cubicBezTo>
                  <a:pt x="5870159" y="4226870"/>
                  <a:pt x="3385257" y="4117737"/>
                  <a:pt x="418529" y="4197043"/>
                </a:cubicBezTo>
                <a:cubicBezTo>
                  <a:pt x="206656" y="4194864"/>
                  <a:pt x="-34310" y="4016445"/>
                  <a:pt x="0" y="3778514"/>
                </a:cubicBezTo>
                <a:cubicBezTo>
                  <a:pt x="50037" y="2842733"/>
                  <a:pt x="770" y="1247191"/>
                  <a:pt x="0" y="418529"/>
                </a:cubicBezTo>
                <a:close/>
              </a:path>
              <a:path w="9677400" h="4197043" stroke="0" extrusionOk="0">
                <a:moveTo>
                  <a:pt x="0" y="418529"/>
                </a:moveTo>
                <a:cubicBezTo>
                  <a:pt x="34307" y="196733"/>
                  <a:pt x="191162" y="7876"/>
                  <a:pt x="418529" y="0"/>
                </a:cubicBezTo>
                <a:cubicBezTo>
                  <a:pt x="1672900" y="123000"/>
                  <a:pt x="5315763" y="-96860"/>
                  <a:pt x="9258871" y="0"/>
                </a:cubicBezTo>
                <a:cubicBezTo>
                  <a:pt x="9478120" y="-9068"/>
                  <a:pt x="9683357" y="175372"/>
                  <a:pt x="9677400" y="418529"/>
                </a:cubicBezTo>
                <a:cubicBezTo>
                  <a:pt x="9680573" y="1935158"/>
                  <a:pt x="9771667" y="2386794"/>
                  <a:pt x="9677400" y="3778514"/>
                </a:cubicBezTo>
                <a:cubicBezTo>
                  <a:pt x="9661523" y="4015413"/>
                  <a:pt x="9466285" y="4193159"/>
                  <a:pt x="9258871" y="4197043"/>
                </a:cubicBezTo>
                <a:cubicBezTo>
                  <a:pt x="6942650" y="4036336"/>
                  <a:pt x="2708799" y="4236710"/>
                  <a:pt x="418529" y="4197043"/>
                </a:cubicBezTo>
                <a:cubicBezTo>
                  <a:pt x="163525" y="4192224"/>
                  <a:pt x="-39895" y="3991587"/>
                  <a:pt x="0" y="3778514"/>
                </a:cubicBezTo>
                <a:cubicBezTo>
                  <a:pt x="32216" y="2741400"/>
                  <a:pt x="57206" y="800748"/>
                  <a:pt x="0" y="41852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F58A0-D589-4AAF-B1DF-4B0FE2B6C074}"/>
              </a:ext>
            </a:extLst>
          </p:cNvPr>
          <p:cNvSpPr txBox="1"/>
          <p:nvPr/>
        </p:nvSpPr>
        <p:spPr>
          <a:xfrm>
            <a:off x="3912711" y="1721524"/>
            <a:ext cx="598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 … ngày … tháng … năm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FD8A9-39E7-49C2-88C6-14C8410EA579}"/>
              </a:ext>
            </a:extLst>
          </p:cNvPr>
          <p:cNvSpPr txBox="1"/>
          <p:nvPr/>
        </p:nvSpPr>
        <p:spPr>
          <a:xfrm>
            <a:off x="5520050" y="2268046"/>
            <a:ext cx="1503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5C490-70F9-4EBF-98D9-96E47D3EB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0268" y="3037648"/>
            <a:ext cx="849246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495299"/>
            <a:ext cx="11488808" cy="5915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102A78-03A0-42D6-AEDD-4AED7CB6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064" y="1660416"/>
            <a:ext cx="4228685" cy="3298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4A5444-C964-4449-B6B8-4ECAC95A9054}"/>
              </a:ext>
            </a:extLst>
          </p:cNvPr>
          <p:cNvSpPr txBox="1"/>
          <p:nvPr/>
        </p:nvSpPr>
        <p:spPr>
          <a:xfrm>
            <a:off x="557978" y="893598"/>
            <a:ext cx="714623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Miếng sô-cô-la màu trắng có chiều dài là 4 cm; chiều rộng là 2 cm.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=&gt; Bạn Bu-ra-ti-nô nhận được miếng sô-cô-la có diện tích 4 x 2 = 8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Miếng sô-cô-la màu tím có chiều dài là 5 cm; chiều rộng là 2 cm.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=&gt; Bạn gà nhận được miếng sô-cô-la có diện tích 5 x 2 = 10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B6C14E-067F-473B-BC41-6AE8C7C3C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7C943A5-428F-4BD1-BD9E-0226AD81A574}"/>
              </a:ext>
            </a:extLst>
          </p:cNvPr>
          <p:cNvSpPr txBox="1"/>
          <p:nvPr/>
        </p:nvSpPr>
        <p:spPr>
          <a:xfrm rot="21246745">
            <a:off x="1819897" y="2104747"/>
            <a:ext cx="6068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SVN-Gretoon" panose="02040603050506020204" pitchFamily="18" charset="0"/>
                <a:ea typeface="inpin heiti" charset="-122"/>
                <a:cs typeface="+mn-cs"/>
              </a:rPr>
              <a:t>Vận dụng</a:t>
            </a:r>
            <a:endParaRPr kumimoji="0" lang="zh-CN" altLang="en-US" sz="6000" b="0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SVN-Gretoon" panose="02040603050506020204" pitchFamily="18" charset="0"/>
              <a:ea typeface="inpin heiti" charset="-122"/>
              <a:cs typeface="+mn-cs"/>
            </a:endParaRPr>
          </a:p>
        </p:txBody>
      </p:sp>
      <p:pic>
        <p:nvPicPr>
          <p:cNvPr id="11" name="Picture 4" descr="Cute bear cartoon walking Royalty Free Vector Image">
            <a:extLst>
              <a:ext uri="{FF2B5EF4-FFF2-40B4-BE49-F238E27FC236}">
                <a16:creationId xmlns:a16="http://schemas.microsoft.com/office/drawing/2014/main" id="{C8899C68-28C6-4584-8E84-052EAC2C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3877" y="2597912"/>
            <a:ext cx="2454415" cy="3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96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id="{13CAB117-38D7-4B69-9C35-0C1AF1CCA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479" y="99820"/>
            <a:ext cx="10551556" cy="6048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F679B-A287-40AF-B0D7-BED7BC34F7C6}"/>
              </a:ext>
            </a:extLst>
          </p:cNvPr>
          <p:cNvSpPr txBox="1"/>
          <p:nvPr/>
        </p:nvSpPr>
        <p:spPr>
          <a:xfrm>
            <a:off x="4359564" y="2641602"/>
            <a:ext cx="67425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6315" lvl="1" indent="-571500" defTabSz="60963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Thuộc</a:t>
            </a:r>
            <a:r>
              <a:rPr lang="en-US" altLang="en-US" sz="3600" b="1" dirty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tắc</a:t>
            </a:r>
            <a:r>
              <a:rPr lang="en-US" altLang="en-US" sz="3600" b="1" dirty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pPr marL="876315" lvl="1" indent="-571500" defTabSz="60963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theo</a:t>
            </a:r>
            <a:endParaRPr lang="en-US" altLang="en-US" sz="3600" b="1" dirty="0">
              <a:solidFill>
                <a:prstClr val="white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WordArt 7">
            <a:extLst>
              <a:ext uri="{FF2B5EF4-FFF2-40B4-BE49-F238E27FC236}">
                <a16:creationId xmlns:a16="http://schemas.microsoft.com/office/drawing/2014/main" id="{1A927E13-E18B-46A0-AC99-CD2B4CD590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2509" y="642072"/>
            <a:ext cx="4343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defTabSz="609630"/>
            <a:r>
              <a:rPr lang="en-US" sz="3600" kern="1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cs typeface="Calibri" panose="020F050202020403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2988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2296852" y="1175058"/>
            <a:ext cx="7647071" cy="3993838"/>
          </a:xfrm>
          <a:custGeom>
            <a:avLst/>
            <a:gdLst>
              <a:gd name="connsiteX0" fmla="*/ 0 w 7647071"/>
              <a:gd name="connsiteY0" fmla="*/ 398266 h 3993838"/>
              <a:gd name="connsiteX1" fmla="*/ 398266 w 7647071"/>
              <a:gd name="connsiteY1" fmla="*/ 0 h 3993838"/>
              <a:gd name="connsiteX2" fmla="*/ 7248805 w 7647071"/>
              <a:gd name="connsiteY2" fmla="*/ 0 h 3993838"/>
              <a:gd name="connsiteX3" fmla="*/ 7647071 w 7647071"/>
              <a:gd name="connsiteY3" fmla="*/ 398266 h 3993838"/>
              <a:gd name="connsiteX4" fmla="*/ 7647071 w 7647071"/>
              <a:gd name="connsiteY4" fmla="*/ 3595572 h 3993838"/>
              <a:gd name="connsiteX5" fmla="*/ 7248805 w 7647071"/>
              <a:gd name="connsiteY5" fmla="*/ 3993838 h 3993838"/>
              <a:gd name="connsiteX6" fmla="*/ 398266 w 7647071"/>
              <a:gd name="connsiteY6" fmla="*/ 3993838 h 3993838"/>
              <a:gd name="connsiteX7" fmla="*/ 0 w 7647071"/>
              <a:gd name="connsiteY7" fmla="*/ 3595572 h 3993838"/>
              <a:gd name="connsiteX8" fmla="*/ 0 w 7647071"/>
              <a:gd name="connsiteY8" fmla="*/ 398266 h 399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7071" h="3993838" fill="none" extrusionOk="0">
                <a:moveTo>
                  <a:pt x="0" y="398266"/>
                </a:moveTo>
                <a:cubicBezTo>
                  <a:pt x="564" y="193570"/>
                  <a:pt x="188642" y="17341"/>
                  <a:pt x="398266" y="0"/>
                </a:cubicBezTo>
                <a:cubicBezTo>
                  <a:pt x="2062509" y="72427"/>
                  <a:pt x="6198788" y="61419"/>
                  <a:pt x="7248805" y="0"/>
                </a:cubicBezTo>
                <a:cubicBezTo>
                  <a:pt x="7466648" y="-14545"/>
                  <a:pt x="7610350" y="167203"/>
                  <a:pt x="7647071" y="398266"/>
                </a:cubicBezTo>
                <a:cubicBezTo>
                  <a:pt x="7747947" y="755982"/>
                  <a:pt x="7539758" y="3155574"/>
                  <a:pt x="7647071" y="3595572"/>
                </a:cubicBezTo>
                <a:cubicBezTo>
                  <a:pt x="7650769" y="3796758"/>
                  <a:pt x="7439766" y="3961334"/>
                  <a:pt x="7248805" y="3993838"/>
                </a:cubicBezTo>
                <a:cubicBezTo>
                  <a:pt x="6302002" y="4023665"/>
                  <a:pt x="2811713" y="3914532"/>
                  <a:pt x="398266" y="3993838"/>
                </a:cubicBezTo>
                <a:cubicBezTo>
                  <a:pt x="213630" y="3989845"/>
                  <a:pt x="-4315" y="3816381"/>
                  <a:pt x="0" y="3595572"/>
                </a:cubicBezTo>
                <a:cubicBezTo>
                  <a:pt x="50037" y="3091101"/>
                  <a:pt x="770" y="916856"/>
                  <a:pt x="0" y="398266"/>
                </a:cubicBezTo>
                <a:close/>
              </a:path>
              <a:path w="7647071" h="3993838" stroke="0" extrusionOk="0">
                <a:moveTo>
                  <a:pt x="0" y="398266"/>
                </a:moveTo>
                <a:cubicBezTo>
                  <a:pt x="41740" y="189687"/>
                  <a:pt x="192402" y="29361"/>
                  <a:pt x="398266" y="0"/>
                </a:cubicBezTo>
                <a:cubicBezTo>
                  <a:pt x="1192219" y="123000"/>
                  <a:pt x="6252282" y="-96860"/>
                  <a:pt x="7248805" y="0"/>
                </a:cubicBezTo>
                <a:cubicBezTo>
                  <a:pt x="7458225" y="-8030"/>
                  <a:pt x="7656456" y="159389"/>
                  <a:pt x="7647071" y="398266"/>
                </a:cubicBezTo>
                <a:cubicBezTo>
                  <a:pt x="7650244" y="1894068"/>
                  <a:pt x="7741338" y="2922794"/>
                  <a:pt x="7647071" y="3595572"/>
                </a:cubicBezTo>
                <a:cubicBezTo>
                  <a:pt x="7626476" y="3822989"/>
                  <a:pt x="7444220" y="3989822"/>
                  <a:pt x="7248805" y="3993838"/>
                </a:cubicBezTo>
                <a:cubicBezTo>
                  <a:pt x="4252541" y="3833131"/>
                  <a:pt x="3012432" y="4033505"/>
                  <a:pt x="398266" y="3993838"/>
                </a:cubicBezTo>
                <a:cubicBezTo>
                  <a:pt x="162467" y="3990638"/>
                  <a:pt x="-17465" y="3807616"/>
                  <a:pt x="0" y="3595572"/>
                </a:cubicBezTo>
                <a:cubicBezTo>
                  <a:pt x="32216" y="2920138"/>
                  <a:pt x="57206" y="763025"/>
                  <a:pt x="0" y="39826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F36341-93CB-4D76-B285-2F4A5EBCA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4667" y="1355793"/>
            <a:ext cx="8138865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63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B6C14E-067F-473B-BC41-6AE8C7C3C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pic>
        <p:nvPicPr>
          <p:cNvPr id="11" name="Picture 4" descr="Cute bear cartoon walking Royalty Free Vector Image">
            <a:extLst>
              <a:ext uri="{FF2B5EF4-FFF2-40B4-BE49-F238E27FC236}">
                <a16:creationId xmlns:a16="http://schemas.microsoft.com/office/drawing/2014/main" id="{C8899C68-28C6-4584-8E84-052EAC2C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3877" y="2597912"/>
            <a:ext cx="2454415" cy="3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C0F1C1-DEA6-4ED7-B9B9-4AD2188942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6753" y="2052425"/>
            <a:ext cx="615139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9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95275" y="161925"/>
            <a:ext cx="11210925" cy="6391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30E46-14C4-44B0-869B-296884718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676275"/>
            <a:ext cx="1809750" cy="68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4D2C2E-A35E-4F98-8F44-257ECA6F1F3B}"/>
              </a:ext>
            </a:extLst>
          </p:cNvPr>
          <p:cNvSpPr txBox="1"/>
          <p:nvPr/>
        </p:nvSpPr>
        <p:spPr>
          <a:xfrm>
            <a:off x="3467100" y="295275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DIỆN TÍCH HÌNH CHỮ NHẬT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9AC34-338B-4268-B07E-352359BE2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" y="2805978"/>
            <a:ext cx="7305674" cy="35457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0B5401-2EC8-9D70-EB26-EBA8F3DD5FBE}"/>
              </a:ext>
            </a:extLst>
          </p:cNvPr>
          <p:cNvSpPr/>
          <p:nvPr/>
        </p:nvSpPr>
        <p:spPr>
          <a:xfrm>
            <a:off x="771526" y="1550861"/>
            <a:ext cx="10315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Rô-bốt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Rô-bốt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7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95275" y="161925"/>
            <a:ext cx="11210925" cy="6391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A21DCBE7-F6A7-DCE5-6B87-FDD366631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4277" y="3581400"/>
            <a:ext cx="2740429" cy="3276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29492C8-E5EE-0B9D-9002-C296766F429B}"/>
              </a:ext>
            </a:extLst>
          </p:cNvPr>
          <p:cNvSpPr/>
          <p:nvPr/>
        </p:nvSpPr>
        <p:spPr>
          <a:xfrm>
            <a:off x="733425" y="759000"/>
            <a:ext cx="4927600" cy="1221616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019" indent="-381019" algn="just" defTabSz="609630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ô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  <a:p>
            <a:pPr marL="381019" indent="-381019" algn="just" defTabSz="609630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8270EB-BF38-682B-D0C1-705EB956C872}"/>
                  </a:ext>
                </a:extLst>
              </p:cNvPr>
              <p:cNvSpPr/>
              <p:nvPr/>
            </p:nvSpPr>
            <p:spPr>
              <a:xfrm>
                <a:off x="2692400" y="2384599"/>
                <a:ext cx="6756400" cy="2628348"/>
              </a:xfrm>
              <a:prstGeom prst="rect">
                <a:avLst/>
              </a:prstGeom>
              <a:ln w="38100"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609630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3 = 12 (ô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).</a:t>
                </a:r>
              </a:p>
              <a:p>
                <a:pPr algn="ctr" defTabSz="609630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mỗi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ô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1 cm</a:t>
                </a:r>
                <a:r>
                  <a:rPr lang="en-US" sz="2533" baseline="30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ctr" defTabSz="609630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 defTabSz="609630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3 = 12 (cm</a:t>
                </a:r>
                <a:r>
                  <a:rPr lang="en-US" sz="2533" baseline="30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8270EB-BF38-682B-D0C1-705EB956C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00" y="2384599"/>
                <a:ext cx="6756400" cy="2628348"/>
              </a:xfrm>
              <a:prstGeom prst="rect">
                <a:avLst/>
              </a:prstGeom>
              <a:blipFill>
                <a:blip r:embed="rId6"/>
                <a:stretch>
                  <a:fillRect b="-4119"/>
                </a:stretch>
              </a:blipFill>
              <a:ln w="3810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5FEC04E-1B47-F050-8E8F-29C34558B10E}"/>
              </a:ext>
            </a:extLst>
          </p:cNvPr>
          <p:cNvSpPr/>
          <p:nvPr/>
        </p:nvSpPr>
        <p:spPr>
          <a:xfrm>
            <a:off x="3403600" y="5216536"/>
            <a:ext cx="7788275" cy="118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667"/>
              </a:spcAft>
            </a:pP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lấy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đơn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n-US" sz="2533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3EA4A9-1958-6795-C328-2E6B5F3E41AC}"/>
              </a:ext>
            </a:extLst>
          </p:cNvPr>
          <p:cNvSpPr/>
          <p:nvPr/>
        </p:nvSpPr>
        <p:spPr>
          <a:xfrm>
            <a:off x="6508071" y="615917"/>
            <a:ext cx="455879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8398">
              <a:defRPr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ô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193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79510F-6D9B-F464-3152-BC6C84453A76}"/>
              </a:ext>
            </a:extLst>
          </p:cNvPr>
          <p:cNvSpPr/>
          <p:nvPr/>
        </p:nvSpPr>
        <p:spPr>
          <a:xfrm>
            <a:off x="6622740" y="1451149"/>
            <a:ext cx="3741905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968398">
              <a:defRPr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193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48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/>
      <p:bldP spid="18" grpId="0" build="p" animBg="1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B6C14E-067F-473B-BC41-6AE8C7C3C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598628"/>
          </a:xfrm>
          <a:prstGeom prst="rect">
            <a:avLst/>
          </a:prstGeom>
        </p:spPr>
      </p:pic>
      <p:pic>
        <p:nvPicPr>
          <p:cNvPr id="11" name="Picture 4" descr="Cute bear cartoon walking Royalty Free Vector Image">
            <a:extLst>
              <a:ext uri="{FF2B5EF4-FFF2-40B4-BE49-F238E27FC236}">
                <a16:creationId xmlns:a16="http://schemas.microsoft.com/office/drawing/2014/main" id="{C8899C68-28C6-4584-8E84-052EAC2C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3877" y="2597912"/>
            <a:ext cx="2454415" cy="3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DDE486-58C6-86F3-4620-57A5179EB0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049912">
            <a:off x="2202274" y="1171574"/>
            <a:ext cx="50156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88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318053"/>
            <a:ext cx="11230389" cy="6162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2B14B-C929-4266-9D0D-B5E4ABF3A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46" y="664679"/>
            <a:ext cx="1838325" cy="857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DA5A7-AB85-4966-867B-AB39F683B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60" y="1805815"/>
            <a:ext cx="1534027" cy="728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3250C-D388-4CEB-9426-08CD7E3BD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730" y="612290"/>
            <a:ext cx="7006052" cy="2551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CBA5CC-9667-48CB-AED0-B1F1DB6EF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962" y="3457989"/>
            <a:ext cx="8767142" cy="23546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214A83-2C20-40E9-AB4B-E06B57097301}"/>
              </a:ext>
            </a:extLst>
          </p:cNvPr>
          <p:cNvSpPr/>
          <p:nvPr/>
        </p:nvSpPr>
        <p:spPr>
          <a:xfrm>
            <a:off x="6549886" y="4194313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F639F4A-E9B5-4C69-9792-5F439A590A56}"/>
              </a:ext>
            </a:extLst>
          </p:cNvPr>
          <p:cNvSpPr/>
          <p:nvPr/>
        </p:nvSpPr>
        <p:spPr>
          <a:xfrm>
            <a:off x="6569764" y="4711148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A36E55C-3DA6-4EE1-82DC-060D49A2A210}"/>
              </a:ext>
            </a:extLst>
          </p:cNvPr>
          <p:cNvSpPr/>
          <p:nvPr/>
        </p:nvSpPr>
        <p:spPr>
          <a:xfrm>
            <a:off x="6410739" y="5208106"/>
            <a:ext cx="596348" cy="3478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4B9AED-16EF-4070-9CF2-2EAAB6B28A85}"/>
              </a:ext>
            </a:extLst>
          </p:cNvPr>
          <p:cNvSpPr/>
          <p:nvPr/>
        </p:nvSpPr>
        <p:spPr>
          <a:xfrm>
            <a:off x="8885582" y="4174435"/>
            <a:ext cx="655983" cy="35780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98E8055-EE41-40DA-92F6-DC3146970C6A}"/>
              </a:ext>
            </a:extLst>
          </p:cNvPr>
          <p:cNvSpPr/>
          <p:nvPr/>
        </p:nvSpPr>
        <p:spPr>
          <a:xfrm>
            <a:off x="9084364" y="4721087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F49580-FC1F-44D9-B424-E0B63C45155E}"/>
              </a:ext>
            </a:extLst>
          </p:cNvPr>
          <p:cNvSpPr/>
          <p:nvPr/>
        </p:nvSpPr>
        <p:spPr>
          <a:xfrm>
            <a:off x="8925339" y="5218045"/>
            <a:ext cx="596348" cy="3478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1F1710F-A7A5-4509-8569-C9F09416F291}"/>
              </a:ext>
            </a:extLst>
          </p:cNvPr>
          <p:cNvSpPr/>
          <p:nvPr/>
        </p:nvSpPr>
        <p:spPr>
          <a:xfrm rot="16200000">
            <a:off x="6833152" y="-1664805"/>
            <a:ext cx="452231" cy="5898873"/>
          </a:xfrm>
          <a:prstGeom prst="leftBrace">
            <a:avLst>
              <a:gd name="adj1" fmla="val 5378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A11A1-C61A-47EF-BDDB-32CD43CB7026}"/>
              </a:ext>
            </a:extLst>
          </p:cNvPr>
          <p:cNvSpPr txBox="1"/>
          <p:nvPr/>
        </p:nvSpPr>
        <p:spPr>
          <a:xfrm>
            <a:off x="6569764" y="1510748"/>
            <a:ext cx="1679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552813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88235" y="337930"/>
            <a:ext cx="11598965" cy="617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53FE7B-443D-4093-AE74-F96B3CB9EA6C}"/>
              </a:ext>
            </a:extLst>
          </p:cNvPr>
          <p:cNvSpPr/>
          <p:nvPr/>
        </p:nvSpPr>
        <p:spPr>
          <a:xfrm>
            <a:off x="675861" y="516835"/>
            <a:ext cx="655983" cy="5764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09946-6D1A-4DEC-BF49-EE106062A63A}"/>
              </a:ext>
            </a:extLst>
          </p:cNvPr>
          <p:cNvSpPr txBox="1"/>
          <p:nvPr/>
        </p:nvSpPr>
        <p:spPr>
          <a:xfrm>
            <a:off x="1480929" y="467139"/>
            <a:ext cx="981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5 cm,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15 cm.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983BD-D1CE-4843-8723-781588EF6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899" y="2286001"/>
            <a:ext cx="4128978" cy="2081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EFCB19-2E5A-491A-965D-93EF6D6CEB98}"/>
              </a:ext>
            </a:extLst>
          </p:cNvPr>
          <p:cNvSpPr txBox="1"/>
          <p:nvPr/>
        </p:nvSpPr>
        <p:spPr>
          <a:xfrm>
            <a:off x="1133061" y="2345635"/>
            <a:ext cx="6112565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  tích tấm gỗ là: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x 5 = 75 (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 75 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32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98173" y="208722"/>
            <a:ext cx="11668539" cy="64703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1412" y="785233"/>
            <a:ext cx="838200" cy="857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1052" y="750087"/>
            <a:ext cx="10018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Bu-ra-ti-no bẻ miếng sô-cô-la thành bốn miếng nhỏ rồi chia cho 4 bạn như hình vẽ. Hỏi mỗi bạn nhận được miếng sô-cô-la bao nhiêu xăng-ti-mét vuông?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A4670-3EB4-431E-A970-96129B7A1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9" y="2511919"/>
            <a:ext cx="4526859" cy="3530657"/>
          </a:xfrm>
          <a:prstGeom prst="rect">
            <a:avLst/>
          </a:prstGeom>
        </p:spPr>
      </p:pic>
      <p:sp>
        <p:nvSpPr>
          <p:cNvPr id="11" name="Pentagon 1">
            <a:extLst>
              <a:ext uri="{FF2B5EF4-FFF2-40B4-BE49-F238E27FC236}">
                <a16:creationId xmlns:a16="http://schemas.microsoft.com/office/drawing/2014/main" id="{F6EA2E00-54BB-49DA-82C4-C970D77D9DEA}"/>
              </a:ext>
            </a:extLst>
          </p:cNvPr>
          <p:cNvSpPr/>
          <p:nvPr/>
        </p:nvSpPr>
        <p:spPr>
          <a:xfrm>
            <a:off x="576468" y="3005421"/>
            <a:ext cx="6629401" cy="1407553"/>
          </a:xfrm>
          <a:prstGeom prst="homePlat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Muốn tìm mỗi bạn nhận được miếng sô-cô-la bao nhiêu xăng-ti-mét vuông em làm thế nào?</a:t>
            </a:r>
            <a:endParaRPr lang="en-US" sz="3200" b="1" baseline="300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0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495299"/>
            <a:ext cx="11488808" cy="5915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102A78-03A0-42D6-AEDD-4AED7CB6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39" y="1671048"/>
            <a:ext cx="4228685" cy="3298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4A5444-C964-4449-B6B8-4ECAC95A9054}"/>
              </a:ext>
            </a:extLst>
          </p:cNvPr>
          <p:cNvSpPr txBox="1"/>
          <p:nvPr/>
        </p:nvSpPr>
        <p:spPr>
          <a:xfrm>
            <a:off x="536714" y="861700"/>
            <a:ext cx="714623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Miếng sô-cô-la của Rô-bốt có chiều dài là 6 cm; chiều rộng là 1 cm.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=&gt;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 Rô-bốt nhận được miếng sô-cô-la có diện tích là 6 x 1 = 6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 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Miếng sô-cô-la của bạn chim có chiều dài là 4 cm; chiều rộng là 3 cm.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=&gt;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 chim nhận được miếng sô-cô-la có diện tích là 4 x 3 = 12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57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417</Words>
  <Application>Microsoft Office PowerPoint</Application>
  <PresentationFormat>Widescreen</PresentationFormat>
  <Paragraphs>51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inpin heiti</vt:lpstr>
      <vt:lpstr>SVN-Gretoon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Ms Huong</cp:lastModifiedBy>
  <cp:revision>58</cp:revision>
  <dcterms:created xsi:type="dcterms:W3CDTF">2022-11-03T06:26:31Z</dcterms:created>
  <dcterms:modified xsi:type="dcterms:W3CDTF">2026-02-13T09:05:44Z</dcterms:modified>
</cp:coreProperties>
</file>