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2" r:id="rId2"/>
    <p:sldId id="304" r:id="rId3"/>
    <p:sldId id="305" r:id="rId4"/>
    <p:sldId id="306" r:id="rId5"/>
    <p:sldId id="307" r:id="rId6"/>
    <p:sldId id="310" r:id="rId7"/>
    <p:sldId id="311" r:id="rId8"/>
    <p:sldId id="313" r:id="rId9"/>
    <p:sldId id="325" r:id="rId10"/>
    <p:sldId id="332" r:id="rId11"/>
    <p:sldId id="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9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96072-66C4-470F-BBC5-22045273AC42}"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8DC80-FDE3-493A-A5CE-9544EDB475A0}" type="slidenum">
              <a:rPr lang="en-US" smtClean="0"/>
              <a:t>‹#›</a:t>
            </a:fld>
            <a:endParaRPr lang="en-US"/>
          </a:p>
        </p:txBody>
      </p:sp>
    </p:spTree>
    <p:extLst>
      <p:ext uri="{BB962C8B-B14F-4D97-AF65-F5344CB8AC3E}">
        <p14:creationId xmlns:p14="http://schemas.microsoft.com/office/powerpoint/2010/main" val="38327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1587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1645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79728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11248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5373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58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89" b="19776"/>
          <a:stretch>
            <a:fillRect/>
          </a:stretch>
        </p:blipFill>
        <p:spPr>
          <a:xfrm>
            <a:off x="-1" y="0"/>
            <a:ext cx="12192001" cy="6858000"/>
          </a:xfrm>
          <a:prstGeom prst="rect">
            <a:avLst/>
          </a:prstGeom>
        </p:spPr>
      </p:pic>
      <p:sp>
        <p:nvSpPr>
          <p:cNvPr id="14" name="矩形: 圆角 13"/>
          <p:cNvSpPr/>
          <p:nvPr userDrawn="1"/>
        </p:nvSpPr>
        <p:spPr>
          <a:xfrm>
            <a:off x="403646" y="382658"/>
            <a:ext cx="11384707" cy="6119741"/>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442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416669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181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911454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3571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38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1496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94355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6291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BDB5-4114-4183-876B-9DE1786AF7B6}" type="datetimeFigureOut">
              <a:rPr lang="zh-CN" altLang="en-US" smtClean="0"/>
              <a:t>2026/2/13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527F-07DF-4489-B585-3E1078D32989}"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1254D853-3B7F-406C-AA37-C813DF1FEFB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19250" y="285750"/>
            <a:ext cx="1181100" cy="1181100"/>
          </a:xfrm>
          <a:prstGeom prst="rect">
            <a:avLst/>
          </a:prstGeom>
        </p:spPr>
      </p:pic>
    </p:spTree>
    <p:extLst>
      <p:ext uri="{BB962C8B-B14F-4D97-AF65-F5344CB8AC3E}">
        <p14:creationId xmlns:p14="http://schemas.microsoft.com/office/powerpoint/2010/main" val="130545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pic>
        <p:nvPicPr>
          <p:cNvPr id="17" name="图片 16" descr="E:\PPT\PPT\外\8月15号绿色黑板卡通风课件PPT模板\图层 2.png图层 2"/>
          <p:cNvPicPr>
            <a:picLocks noChangeAspect="1"/>
          </p:cNvPicPr>
          <p:nvPr/>
        </p:nvPicPr>
        <p:blipFill rotWithShape="1">
          <a:blip r:embed="rId4"/>
          <a:srcRect/>
          <a:stretch>
            <a:fillRect/>
          </a:stretch>
        </p:blipFill>
        <p:spPr>
          <a:xfrm>
            <a:off x="0" y="3176905"/>
            <a:ext cx="6092825" cy="3681095"/>
          </a:xfrm>
          <a:prstGeom prst="rect">
            <a:avLst/>
          </a:prstGeom>
        </p:spPr>
      </p:pic>
      <p:pic>
        <p:nvPicPr>
          <p:cNvPr id="8" name="图片 7" descr="E:\PPT\PPT\外\8月15号绿色黑板卡通风课件PPT模板\图片1.png图片1"/>
          <p:cNvPicPr>
            <a:picLocks noChangeAspect="1"/>
          </p:cNvPicPr>
          <p:nvPr/>
        </p:nvPicPr>
        <p:blipFill>
          <a:blip r:embed="rId5"/>
          <a:srcRect/>
          <a:stretch>
            <a:fillRect/>
          </a:stretch>
        </p:blipFill>
        <p:spPr>
          <a:xfrm>
            <a:off x="7004779" y="2056954"/>
            <a:ext cx="5615948" cy="4821555"/>
          </a:xfrm>
          <a:prstGeom prst="rect">
            <a:avLst/>
          </a:prstGeom>
        </p:spPr>
      </p:pic>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02" y="3944099"/>
            <a:ext cx="1450224" cy="867424"/>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421" y="373415"/>
            <a:ext cx="2211528" cy="225834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8550" y="726220"/>
            <a:ext cx="1756303" cy="1756303"/>
          </a:xfrm>
          <a:prstGeom prst="rect">
            <a:avLst/>
          </a:prstGeom>
        </p:spPr>
      </p:pic>
      <p:sp>
        <p:nvSpPr>
          <p:cNvPr id="18" name="TextBox 17">
            <a:extLst>
              <a:ext uri="{FF2B5EF4-FFF2-40B4-BE49-F238E27FC236}">
                <a16:creationId xmlns:a16="http://schemas.microsoft.com/office/drawing/2014/main" id="{AF079947-89BE-4366-8173-C57382B22343}"/>
              </a:ext>
            </a:extLst>
          </p:cNvPr>
          <p:cNvSpPr txBox="1"/>
          <p:nvPr/>
        </p:nvSpPr>
        <p:spPr>
          <a:xfrm>
            <a:off x="2246833" y="410237"/>
            <a:ext cx="5181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Thứ</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ngày</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tháng</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a:t>
            </a:r>
          </a:p>
        </p:txBody>
      </p:sp>
      <p:pic>
        <p:nvPicPr>
          <p:cNvPr id="23" name="Picture 22">
            <a:extLst>
              <a:ext uri="{FF2B5EF4-FFF2-40B4-BE49-F238E27FC236}">
                <a16:creationId xmlns:a16="http://schemas.microsoft.com/office/drawing/2014/main" id="{46284E0B-B6B3-41EB-867A-658ADC0CB133}"/>
              </a:ext>
            </a:extLst>
          </p:cNvPr>
          <p:cNvPicPr>
            <a:picLocks noChangeAspect="1"/>
          </p:cNvPicPr>
          <p:nvPr/>
        </p:nvPicPr>
        <p:blipFill>
          <a:blip r:embed="rId9">
            <a:duotone>
              <a:schemeClr val="accent4">
                <a:shade val="45000"/>
                <a:satMod val="135000"/>
              </a:schemeClr>
              <a:prstClr val="white"/>
            </a:duotone>
          </a:blip>
          <a:stretch>
            <a:fillRect/>
          </a:stretch>
        </p:blipFill>
        <p:spPr>
          <a:xfrm>
            <a:off x="3614425" y="840435"/>
            <a:ext cx="2810500" cy="1176630"/>
          </a:xfrm>
          <a:prstGeom prst="rect">
            <a:avLst/>
          </a:prstGeom>
        </p:spPr>
      </p:pic>
      <p:pic>
        <p:nvPicPr>
          <p:cNvPr id="2" name="Picture 1">
            <a:extLst>
              <a:ext uri="{FF2B5EF4-FFF2-40B4-BE49-F238E27FC236}">
                <a16:creationId xmlns:a16="http://schemas.microsoft.com/office/drawing/2014/main" id="{2F91E15E-CEF4-426C-A5A1-E0F5B0F6D7DC}"/>
              </a:ext>
            </a:extLst>
          </p:cNvPr>
          <p:cNvPicPr>
            <a:picLocks noChangeAspect="1"/>
          </p:cNvPicPr>
          <p:nvPr/>
        </p:nvPicPr>
        <p:blipFill>
          <a:blip r:embed="rId10"/>
          <a:stretch>
            <a:fillRect/>
          </a:stretch>
        </p:blipFill>
        <p:spPr>
          <a:xfrm>
            <a:off x="365395" y="1784531"/>
            <a:ext cx="8413209" cy="1688738"/>
          </a:xfrm>
          <a:prstGeom prst="rect">
            <a:avLst/>
          </a:prstGeom>
        </p:spPr>
      </p:pic>
      <p:pic>
        <p:nvPicPr>
          <p:cNvPr id="4" name="Picture 3">
            <a:extLst>
              <a:ext uri="{FF2B5EF4-FFF2-40B4-BE49-F238E27FC236}">
                <a16:creationId xmlns:a16="http://schemas.microsoft.com/office/drawing/2014/main" id="{5E191251-5BF1-4B95-9529-D98A907BCE79}"/>
              </a:ext>
            </a:extLst>
          </p:cNvPr>
          <p:cNvPicPr>
            <a:picLocks noChangeAspect="1"/>
          </p:cNvPicPr>
          <p:nvPr/>
        </p:nvPicPr>
        <p:blipFill>
          <a:blip r:embed="rId11"/>
          <a:stretch>
            <a:fillRect/>
          </a:stretch>
        </p:blipFill>
        <p:spPr>
          <a:xfrm>
            <a:off x="3412145" y="3109299"/>
            <a:ext cx="2091109"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585627" y="628650"/>
            <a:ext cx="11065267" cy="1724132"/>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1" lang="en-US" altLang="zh-CN" sz="32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2.</a:t>
            </a:r>
            <a:r>
              <a:rPr kumimoji="1" lang="vi-VN" altLang="zh-CN" sz="32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Cánh diều màu đỏ có diện tích 900 cm2. Cánh diều màu vàng có diện tích 880 cm2. Hỏi diện tích cánh diều màu đỏ hơn diện tích cánh diều màu vàng bao nhiêu xăng – ti – mét vuông?</a:t>
            </a:r>
            <a:endParaRPr kumimoji="1" lang="zh-CN" altLang="en-US" sz="32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5" name="Picture 4">
            <a:extLst>
              <a:ext uri="{FF2B5EF4-FFF2-40B4-BE49-F238E27FC236}">
                <a16:creationId xmlns:a16="http://schemas.microsoft.com/office/drawing/2014/main" id="{1A0B4996-FCF9-4EC5-A5B2-8CB1247659D8}"/>
              </a:ext>
            </a:extLst>
          </p:cNvPr>
          <p:cNvPicPr>
            <a:picLocks noChangeAspect="1"/>
          </p:cNvPicPr>
          <p:nvPr/>
        </p:nvPicPr>
        <p:blipFill>
          <a:blip r:embed="rId3"/>
          <a:stretch>
            <a:fillRect/>
          </a:stretch>
        </p:blipFill>
        <p:spPr>
          <a:xfrm>
            <a:off x="6971924" y="2669194"/>
            <a:ext cx="4732313" cy="3320640"/>
          </a:xfrm>
          <a:prstGeom prst="rect">
            <a:avLst/>
          </a:prstGeom>
        </p:spPr>
      </p:pic>
      <p:sp>
        <p:nvSpPr>
          <p:cNvPr id="6" name="TextBox 5">
            <a:extLst>
              <a:ext uri="{FF2B5EF4-FFF2-40B4-BE49-F238E27FC236}">
                <a16:creationId xmlns:a16="http://schemas.microsoft.com/office/drawing/2014/main" id="{CE155395-C032-4653-8307-909F7CAD7BBB}"/>
              </a:ext>
            </a:extLst>
          </p:cNvPr>
          <p:cNvSpPr txBox="1"/>
          <p:nvPr/>
        </p:nvSpPr>
        <p:spPr>
          <a:xfrm>
            <a:off x="801384" y="2753474"/>
            <a:ext cx="6185043" cy="3046988"/>
          </a:xfrm>
          <a:prstGeom prst="rect">
            <a:avLst/>
          </a:prstGeom>
          <a:noFill/>
        </p:spPr>
        <p:txBody>
          <a:bodyPr wrap="square" rtlCol="0">
            <a:spAutoFit/>
          </a:bodyPr>
          <a:lstStyle/>
          <a:p>
            <a:pPr algn="ctr"/>
            <a:r>
              <a:rPr lang="en-US" sz="3200" b="1" i="0" u="sng" dirty="0" err="1">
                <a:solidFill>
                  <a:srgbClr val="FF0000"/>
                </a:solidFill>
                <a:effectLst/>
                <a:latin typeface="Calibri" panose="020F0502020204030204" pitchFamily="34" charset="0"/>
                <a:cs typeface="Calibri" panose="020F0502020204030204" pitchFamily="34" charset="0"/>
              </a:rPr>
              <a:t>Bài</a:t>
            </a:r>
            <a:r>
              <a:rPr lang="en-US" sz="3200" b="1" i="0" u="sng" dirty="0">
                <a:solidFill>
                  <a:srgbClr val="FF0000"/>
                </a:solidFill>
                <a:effectLst/>
                <a:latin typeface="Calibri" panose="020F0502020204030204" pitchFamily="34" charset="0"/>
                <a:cs typeface="Calibri" panose="020F0502020204030204" pitchFamily="34" charset="0"/>
              </a:rPr>
              <a:t> </a:t>
            </a:r>
            <a:r>
              <a:rPr lang="en-US" sz="3200" b="1" i="0" u="sng" dirty="0" err="1">
                <a:solidFill>
                  <a:srgbClr val="FF0000"/>
                </a:solidFill>
                <a:effectLst/>
                <a:latin typeface="Calibri" panose="020F0502020204030204" pitchFamily="34" charset="0"/>
                <a:cs typeface="Calibri" panose="020F0502020204030204" pitchFamily="34" charset="0"/>
              </a:rPr>
              <a:t>giải</a:t>
            </a:r>
            <a:r>
              <a:rPr lang="en-US" sz="3200" b="1" i="0" u="sng" dirty="0">
                <a:solidFill>
                  <a:srgbClr val="FF0000"/>
                </a:solidFill>
                <a:effectLst/>
                <a:latin typeface="Calibri" panose="020F0502020204030204" pitchFamily="34" charset="0"/>
                <a:cs typeface="Calibri" panose="020F0502020204030204" pitchFamily="34" charset="0"/>
              </a:rPr>
              <a:t>:</a:t>
            </a:r>
          </a:p>
          <a:p>
            <a:pPr algn="ctr"/>
            <a:r>
              <a:rPr lang="vi-VN" sz="3200" b="0" i="0" dirty="0">
                <a:solidFill>
                  <a:srgbClr val="FF0000"/>
                </a:solidFill>
                <a:effectLst/>
                <a:latin typeface="Calibri" panose="020F0502020204030204" pitchFamily="34" charset="0"/>
                <a:cs typeface="Calibri" panose="020F0502020204030204" pitchFamily="34" charset="0"/>
              </a:rPr>
              <a:t>Diện tích cánh diều màu đỏ hơn diện tích cánh diều màu vàng số xăng – ti – mét vuông là:</a:t>
            </a:r>
          </a:p>
          <a:p>
            <a:pPr algn="ctr"/>
            <a:r>
              <a:rPr lang="vi-VN" sz="3200" b="0" i="0" dirty="0">
                <a:solidFill>
                  <a:srgbClr val="FF0000"/>
                </a:solidFill>
                <a:effectLst/>
                <a:latin typeface="Calibri" panose="020F0502020204030204" pitchFamily="34" charset="0"/>
                <a:cs typeface="Calibri" panose="020F0502020204030204" pitchFamily="34" charset="0"/>
              </a:rPr>
              <a:t>900 – 880 = 20 (cm</a:t>
            </a:r>
            <a:r>
              <a:rPr lang="vi-VN" sz="3200" b="0" i="0" baseline="30000" dirty="0">
                <a:solidFill>
                  <a:srgbClr val="FF0000"/>
                </a:solidFill>
                <a:effectLst/>
                <a:latin typeface="Calibri" panose="020F0502020204030204" pitchFamily="34" charset="0"/>
                <a:cs typeface="Calibri" panose="020F0502020204030204" pitchFamily="34" charset="0"/>
              </a:rPr>
              <a:t>2</a:t>
            </a:r>
            <a:r>
              <a:rPr lang="vi-VN" sz="3200" b="0" i="0" dirty="0">
                <a:solidFill>
                  <a:srgbClr val="FF0000"/>
                </a:solidFill>
                <a:effectLst/>
                <a:latin typeface="Calibri" panose="020F0502020204030204" pitchFamily="34" charset="0"/>
                <a:cs typeface="Calibri" panose="020F0502020204030204" pitchFamily="34" charset="0"/>
              </a:rPr>
              <a:t>)</a:t>
            </a:r>
          </a:p>
          <a:p>
            <a:pPr algn="r"/>
            <a:r>
              <a:rPr lang="vi-VN" sz="3200" b="0" i="0" dirty="0">
                <a:solidFill>
                  <a:srgbClr val="FF0000"/>
                </a:solidFill>
                <a:effectLst/>
                <a:latin typeface="Calibri" panose="020F0502020204030204" pitchFamily="34" charset="0"/>
                <a:cs typeface="Calibri" panose="020F0502020204030204" pitchFamily="34" charset="0"/>
              </a:rPr>
              <a:t>Đáp số: 20 cm</a:t>
            </a:r>
            <a:r>
              <a:rPr lang="vi-VN" sz="3200" b="0" i="0" baseline="30000" dirty="0">
                <a:solidFill>
                  <a:srgbClr val="FF0000"/>
                </a:solidFill>
                <a:effectLst/>
                <a:latin typeface="Calibri" panose="020F0502020204030204" pitchFamily="34" charset="0"/>
                <a:cs typeface="Calibri" panose="020F0502020204030204" pitchFamily="34" charset="0"/>
              </a:rPr>
              <a:t>2</a:t>
            </a:r>
            <a:endParaRPr lang="vi-VN" sz="3200"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74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pic>
        <p:nvPicPr>
          <p:cNvPr id="17" name="图片 16" descr="E:\PPT\PPT\外\8月15号绿色黑板卡通风课件PPT模板\图层 2.png图层 2"/>
          <p:cNvPicPr>
            <a:picLocks noChangeAspect="1"/>
          </p:cNvPicPr>
          <p:nvPr/>
        </p:nvPicPr>
        <p:blipFill rotWithShape="1">
          <a:blip r:embed="rId4"/>
          <a:srcRect/>
          <a:stretch>
            <a:fillRect/>
          </a:stretch>
        </p:blipFill>
        <p:spPr>
          <a:xfrm>
            <a:off x="0" y="3176905"/>
            <a:ext cx="6092825" cy="3681095"/>
          </a:xfrm>
          <a:prstGeom prst="rect">
            <a:avLst/>
          </a:prstGeom>
        </p:spPr>
      </p:pic>
      <p:pic>
        <p:nvPicPr>
          <p:cNvPr id="8" name="图片 7" descr="E:\PPT\PPT\外\8月15号绿色黑板卡通风课件PPT模板\图片1.png图片1"/>
          <p:cNvPicPr>
            <a:picLocks noChangeAspect="1"/>
          </p:cNvPicPr>
          <p:nvPr/>
        </p:nvPicPr>
        <p:blipFill>
          <a:blip r:embed="rId5"/>
          <a:srcRect/>
          <a:stretch>
            <a:fillRect/>
          </a:stretch>
        </p:blipFill>
        <p:spPr>
          <a:xfrm>
            <a:off x="7004779" y="2056954"/>
            <a:ext cx="5615948" cy="4821555"/>
          </a:xfrm>
          <a:prstGeom prst="rect">
            <a:avLst/>
          </a:prstGeom>
        </p:spPr>
      </p:pic>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02" y="3944099"/>
            <a:ext cx="1450224" cy="867424"/>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421" y="373415"/>
            <a:ext cx="2211528" cy="225834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8550" y="726220"/>
            <a:ext cx="1756303" cy="1756303"/>
          </a:xfrm>
          <a:prstGeom prst="rect">
            <a:avLst/>
          </a:prstGeom>
        </p:spPr>
      </p:pic>
      <p:pic>
        <p:nvPicPr>
          <p:cNvPr id="18" name="Picture 17">
            <a:extLst>
              <a:ext uri="{FF2B5EF4-FFF2-40B4-BE49-F238E27FC236}">
                <a16:creationId xmlns:a16="http://schemas.microsoft.com/office/drawing/2014/main" id="{46D5FB24-A2BD-4ED4-ABEC-E8A4A2980147}"/>
              </a:ext>
            </a:extLst>
          </p:cNvPr>
          <p:cNvPicPr>
            <a:picLocks noChangeAspect="1"/>
          </p:cNvPicPr>
          <p:nvPr/>
        </p:nvPicPr>
        <p:blipFill>
          <a:blip r:embed="rId9"/>
          <a:stretch>
            <a:fillRect/>
          </a:stretch>
        </p:blipFill>
        <p:spPr>
          <a:xfrm>
            <a:off x="1109568" y="529485"/>
            <a:ext cx="6084650" cy="36007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11" name="Picture 10">
            <a:extLst>
              <a:ext uri="{FF2B5EF4-FFF2-40B4-BE49-F238E27FC236}">
                <a16:creationId xmlns:a16="http://schemas.microsoft.com/office/drawing/2014/main" id="{298D580E-569C-499B-931A-A1D086739B4F}"/>
              </a:ext>
            </a:extLst>
          </p:cNvPr>
          <p:cNvPicPr>
            <a:picLocks noChangeAspect="1"/>
          </p:cNvPicPr>
          <p:nvPr/>
        </p:nvPicPr>
        <p:blipFill>
          <a:blip r:embed="rId3"/>
          <a:stretch>
            <a:fillRect/>
          </a:stretch>
        </p:blipFill>
        <p:spPr>
          <a:xfrm>
            <a:off x="972238" y="685800"/>
            <a:ext cx="10202078"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5583C68-24CF-4F1C-B35E-C8310E9910A7}"/>
              </a:ext>
            </a:extLst>
          </p:cNvPr>
          <p:cNvSpPr/>
          <p:nvPr/>
        </p:nvSpPr>
        <p:spPr>
          <a:xfrm>
            <a:off x="752140" y="1181100"/>
            <a:ext cx="10687719" cy="2916813"/>
          </a:xfrm>
          <a:custGeom>
            <a:avLst/>
            <a:gdLst>
              <a:gd name="connsiteX0" fmla="*/ 0 w 10687719"/>
              <a:gd name="connsiteY0" fmla="*/ 486145 h 2916813"/>
              <a:gd name="connsiteX1" fmla="*/ 486145 w 10687719"/>
              <a:gd name="connsiteY1" fmla="*/ 0 h 2916813"/>
              <a:gd name="connsiteX2" fmla="*/ 10201574 w 10687719"/>
              <a:gd name="connsiteY2" fmla="*/ 0 h 2916813"/>
              <a:gd name="connsiteX3" fmla="*/ 10687719 w 10687719"/>
              <a:gd name="connsiteY3" fmla="*/ 486145 h 2916813"/>
              <a:gd name="connsiteX4" fmla="*/ 10687719 w 10687719"/>
              <a:gd name="connsiteY4" fmla="*/ 2430668 h 2916813"/>
              <a:gd name="connsiteX5" fmla="*/ 10201574 w 10687719"/>
              <a:gd name="connsiteY5" fmla="*/ 2916813 h 2916813"/>
              <a:gd name="connsiteX6" fmla="*/ 486145 w 10687719"/>
              <a:gd name="connsiteY6" fmla="*/ 2916813 h 2916813"/>
              <a:gd name="connsiteX7" fmla="*/ 0 w 10687719"/>
              <a:gd name="connsiteY7" fmla="*/ 2430668 h 2916813"/>
              <a:gd name="connsiteX8" fmla="*/ 0 w 10687719"/>
              <a:gd name="connsiteY8" fmla="*/ 486145 h 291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916813" fill="none" extrusionOk="0">
                <a:moveTo>
                  <a:pt x="0" y="486145"/>
                </a:moveTo>
                <a:cubicBezTo>
                  <a:pt x="1259" y="251747"/>
                  <a:pt x="242641" y="41935"/>
                  <a:pt x="486145" y="0"/>
                </a:cubicBezTo>
                <a:cubicBezTo>
                  <a:pt x="4723593" y="72427"/>
                  <a:pt x="5557582" y="61419"/>
                  <a:pt x="10201574" y="0"/>
                </a:cubicBezTo>
                <a:cubicBezTo>
                  <a:pt x="10464723" y="-36770"/>
                  <a:pt x="10656688" y="208269"/>
                  <a:pt x="10687719" y="486145"/>
                </a:cubicBezTo>
                <a:cubicBezTo>
                  <a:pt x="10788595" y="1089524"/>
                  <a:pt x="10580406" y="2013520"/>
                  <a:pt x="10687719" y="2430668"/>
                </a:cubicBezTo>
                <a:cubicBezTo>
                  <a:pt x="10689645" y="2689384"/>
                  <a:pt x="10445168" y="2888905"/>
                  <a:pt x="10201574" y="2916813"/>
                </a:cubicBezTo>
                <a:cubicBezTo>
                  <a:pt x="8118441" y="2946640"/>
                  <a:pt x="5239039" y="2837507"/>
                  <a:pt x="486145" y="2916813"/>
                </a:cubicBezTo>
                <a:cubicBezTo>
                  <a:pt x="264091" y="2911564"/>
                  <a:pt x="-28611" y="2704815"/>
                  <a:pt x="0" y="2430668"/>
                </a:cubicBezTo>
                <a:cubicBezTo>
                  <a:pt x="50037" y="1703652"/>
                  <a:pt x="770" y="1087160"/>
                  <a:pt x="0" y="486145"/>
                </a:cubicBezTo>
                <a:close/>
              </a:path>
              <a:path w="10687719" h="2916813" stroke="0" extrusionOk="0">
                <a:moveTo>
                  <a:pt x="0" y="486145"/>
                </a:moveTo>
                <a:cubicBezTo>
                  <a:pt x="39733" y="228486"/>
                  <a:pt x="229244" y="24146"/>
                  <a:pt x="486145" y="0"/>
                </a:cubicBezTo>
                <a:cubicBezTo>
                  <a:pt x="2213849" y="123000"/>
                  <a:pt x="6834426" y="-96860"/>
                  <a:pt x="10201574" y="0"/>
                </a:cubicBezTo>
                <a:cubicBezTo>
                  <a:pt x="10442888" y="-20712"/>
                  <a:pt x="10710755" y="171214"/>
                  <a:pt x="10687719" y="486145"/>
                </a:cubicBezTo>
                <a:cubicBezTo>
                  <a:pt x="10690892" y="999545"/>
                  <a:pt x="10781986" y="2118609"/>
                  <a:pt x="10687719" y="2430668"/>
                </a:cubicBezTo>
                <a:cubicBezTo>
                  <a:pt x="10640105" y="2716408"/>
                  <a:pt x="10422592" y="2909044"/>
                  <a:pt x="10201574" y="2916813"/>
                </a:cubicBezTo>
                <a:cubicBezTo>
                  <a:pt x="9130741" y="2756106"/>
                  <a:pt x="2092275" y="2956480"/>
                  <a:pt x="486145" y="2916813"/>
                </a:cubicBezTo>
                <a:cubicBezTo>
                  <a:pt x="206659" y="2914592"/>
                  <a:pt x="-35044" y="2683282"/>
                  <a:pt x="0" y="2430668"/>
                </a:cubicBezTo>
                <a:cubicBezTo>
                  <a:pt x="32216" y="1730071"/>
                  <a:pt x="57206" y="842637"/>
                  <a:pt x="0" y="486145"/>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chim </a:t>
            </a:r>
            <a:r>
              <a:rPr lang="en-US" sz="4000" b="1">
                <a:solidFill>
                  <a:srgbClr val="000000"/>
                </a:solidFill>
                <a:latin typeface="Calibri" panose="020F0502020204030204" pitchFamily="34" charset="0"/>
                <a:cs typeface="Calibri" panose="020F0502020204030204" pitchFamily="34" charset="0"/>
              </a:rPr>
              <a:t>r</a:t>
            </a:r>
            <a:r>
              <a:rPr lang="vi-VN" sz="4000" b="1">
                <a:solidFill>
                  <a:srgbClr val="000000"/>
                </a:solidFill>
                <a:latin typeface="Calibri" panose="020F0502020204030204" pitchFamily="34" charset="0"/>
                <a:cs typeface="Calibri" panose="020F0502020204030204" pitchFamily="34" charset="0"/>
              </a:rPr>
              <a:t>i </a:t>
            </a:r>
            <a:r>
              <a:rPr lang="vi-VN" sz="4000" b="1" dirty="0">
                <a:solidFill>
                  <a:srgbClr val="000000"/>
                </a:solidFill>
                <a:latin typeface="Calibri" panose="020F0502020204030204" pitchFamily="34" charset="0"/>
                <a:cs typeface="Calibri" panose="020F0502020204030204" pitchFamily="34" charset="0"/>
              </a:rPr>
              <a:t>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chào mào 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Theo em hình của bạn nào lớn hơn?</a:t>
            </a:r>
          </a:p>
        </p:txBody>
      </p:sp>
      <p:grpSp>
        <p:nvGrpSpPr>
          <p:cNvPr id="9" name="Group 8">
            <a:extLst>
              <a:ext uri="{FF2B5EF4-FFF2-40B4-BE49-F238E27FC236}">
                <a16:creationId xmlns:a16="http://schemas.microsoft.com/office/drawing/2014/main" id="{E3BF78B5-296A-470A-90F7-4946BA82F130}"/>
              </a:ext>
            </a:extLst>
          </p:cNvPr>
          <p:cNvGrpSpPr/>
          <p:nvPr/>
        </p:nvGrpSpPr>
        <p:grpSpPr>
          <a:xfrm>
            <a:off x="3639457" y="4082843"/>
            <a:ext cx="6696040" cy="2732119"/>
            <a:chOff x="8001897" y="3789019"/>
            <a:chExt cx="6696040" cy="2732119"/>
          </a:xfrm>
        </p:grpSpPr>
        <p:sp>
          <p:nvSpPr>
            <p:cNvPr id="10" name="Rectangle: Rounded Corners 9">
              <a:extLst>
                <a:ext uri="{FF2B5EF4-FFF2-40B4-BE49-F238E27FC236}">
                  <a16:creationId xmlns:a16="http://schemas.microsoft.com/office/drawing/2014/main" id="{6E23C561-B54E-462D-A33B-51C8B4261D78}"/>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ĐÔI</a:t>
              </a:r>
            </a:p>
          </p:txBody>
        </p:sp>
        <p:grpSp>
          <p:nvGrpSpPr>
            <p:cNvPr id="11" name="Group 10">
              <a:extLst>
                <a:ext uri="{FF2B5EF4-FFF2-40B4-BE49-F238E27FC236}">
                  <a16:creationId xmlns:a16="http://schemas.microsoft.com/office/drawing/2014/main" id="{8FD16D98-91CD-4BD0-945A-CC0228045304}"/>
                </a:ext>
              </a:extLst>
            </p:cNvPr>
            <p:cNvGrpSpPr/>
            <p:nvPr/>
          </p:nvGrpSpPr>
          <p:grpSpPr>
            <a:xfrm>
              <a:off x="8001897" y="3789019"/>
              <a:ext cx="3807499" cy="2732119"/>
              <a:chOff x="1197026" y="4232126"/>
              <a:chExt cx="3751815" cy="2630711"/>
            </a:xfrm>
          </p:grpSpPr>
          <p:pic>
            <p:nvPicPr>
              <p:cNvPr id="12" name="Picture 11">
                <a:extLst>
                  <a:ext uri="{FF2B5EF4-FFF2-40B4-BE49-F238E27FC236}">
                    <a16:creationId xmlns:a16="http://schemas.microsoft.com/office/drawing/2014/main" id="{8C4775B9-904D-4314-AE67-562F1A2066B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3" name="Picture 12">
                <a:extLst>
                  <a:ext uri="{FF2B5EF4-FFF2-40B4-BE49-F238E27FC236}">
                    <a16:creationId xmlns:a16="http://schemas.microsoft.com/office/drawing/2014/main" id="{EC755820-1F15-42DE-BB61-F0148ED59216}"/>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down)">
                                      <p:cBhvr>
                                        <p:cTn id="20" dur="500"/>
                                        <p:tgtEl>
                                          <p:spTgt spid="7">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Rectangle: Rounded Corners 17">
            <a:extLst>
              <a:ext uri="{FF2B5EF4-FFF2-40B4-BE49-F238E27FC236}">
                <a16:creationId xmlns:a16="http://schemas.microsoft.com/office/drawing/2014/main" id="{3369943A-3371-4E28-8C5A-FA63BF47723C}"/>
              </a:ext>
            </a:extLst>
          </p:cNvPr>
          <p:cNvSpPr/>
          <p:nvPr/>
        </p:nvSpPr>
        <p:spPr>
          <a:xfrm>
            <a:off x="876300" y="819150"/>
            <a:ext cx="10306050" cy="52197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vi-VN" sz="4400" b="1" dirty="0">
                <a:solidFill>
                  <a:srgbClr val="0070C0"/>
                </a:solidFill>
                <a:latin typeface="Calibri" panose="020F0502020204030204" pitchFamily="34" charset="0"/>
                <a:cs typeface="Calibri" panose="020F0502020204030204" pitchFamily="34" charset="0"/>
              </a:rPr>
              <a:t>Nếu chỉ nhìn bằng mắt thường chúng ta không thể biết được hình của bạn nào lớn hơn. Như vậy là chúng ta cần một đơn vị chung để so sánh diện tích hình của hai bạn. Đơn vị đó là xăng-ti-mét.</a:t>
            </a:r>
            <a:endParaRPr kumimoji="0" lang="vi-VN"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0D7BE45-32AE-451B-B641-5890F4A9441D}"/>
              </a:ext>
            </a:extLst>
          </p:cNvPr>
          <p:cNvPicPr>
            <a:picLocks noChangeAspect="1"/>
          </p:cNvPicPr>
          <p:nvPr/>
        </p:nvPicPr>
        <p:blipFill>
          <a:blip r:embed="rId3"/>
          <a:stretch>
            <a:fillRect/>
          </a:stretch>
        </p:blipFill>
        <p:spPr>
          <a:xfrm>
            <a:off x="4222838" y="333375"/>
            <a:ext cx="3822523"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8000">
                                          <p:cBhvr additive="base">
                                            <p:cTn id="7" dur="125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ppt_x"/>
                                              </p:val>
                                            </p:tav>
                                            <p:tav tm="100000">
                                              <p:val>
                                                <p:strVal val="#ppt_x"/>
                                              </p:val>
                                            </p:tav>
                                          </p:tavLst>
                                        </p:anim>
                                        <p:anim calcmode="lin" valueType="num">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Speech Bubble: Rectangle with Corners Rounded 5">
            <a:extLst>
              <a:ext uri="{FF2B5EF4-FFF2-40B4-BE49-F238E27FC236}">
                <a16:creationId xmlns:a16="http://schemas.microsoft.com/office/drawing/2014/main" id="{698765BF-44DD-4273-BF90-D2FBDC32D3A1}"/>
              </a:ext>
            </a:extLst>
          </p:cNvPr>
          <p:cNvSpPr/>
          <p:nvPr/>
        </p:nvSpPr>
        <p:spPr>
          <a:xfrm>
            <a:off x="3676650" y="824663"/>
            <a:ext cx="8048625" cy="3613987"/>
          </a:xfrm>
          <a:prstGeom prst="wedgeRoundRectCallout">
            <a:avLst>
              <a:gd name="adj1" fmla="val -61206"/>
              <a:gd name="adj2" fmla="val 19552"/>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đơn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vị</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đo</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của</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có</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cạnh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dài</a:t>
            </a:r>
            <a:r>
              <a:rPr lang="en-US" sz="3600" b="1" dirty="0">
                <a:solidFill>
                  <a:srgbClr val="0070C0"/>
                </a:solidFill>
                <a:latin typeface="Calibri" panose="020F0502020204030204" pitchFamily="34" charset="0"/>
                <a:cs typeface="Calibri" panose="020F0502020204030204" pitchFamily="34" charset="0"/>
              </a:rPr>
              <a:t> 1 cm</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viết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tắt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cm² </a:t>
            </a:r>
          </a:p>
        </p:txBody>
      </p:sp>
      <p:pic>
        <p:nvPicPr>
          <p:cNvPr id="11" name="Picture 10">
            <a:extLst>
              <a:ext uri="{FF2B5EF4-FFF2-40B4-BE49-F238E27FC236}">
                <a16:creationId xmlns:a16="http://schemas.microsoft.com/office/drawing/2014/main" id="{5B47A864-8AD1-4944-8E90-0E4B5A53772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790890" y="2355114"/>
            <a:ext cx="5372415" cy="4297726"/>
          </a:xfrm>
          <a:prstGeom prst="rect">
            <a:avLst/>
          </a:prstGeom>
        </p:spPr>
      </p:pic>
      <p:pic>
        <p:nvPicPr>
          <p:cNvPr id="3" name="Picture 2">
            <a:extLst>
              <a:ext uri="{FF2B5EF4-FFF2-40B4-BE49-F238E27FC236}">
                <a16:creationId xmlns:a16="http://schemas.microsoft.com/office/drawing/2014/main" id="{BFDA42CA-4777-4C87-A243-27EB1B8ADAC4}"/>
              </a:ext>
            </a:extLst>
          </p:cNvPr>
          <p:cNvPicPr>
            <a:picLocks noChangeAspect="1"/>
          </p:cNvPicPr>
          <p:nvPr/>
        </p:nvPicPr>
        <p:blipFill>
          <a:blip r:embed="rId5"/>
          <a:stretch>
            <a:fillRect/>
          </a:stretch>
        </p:blipFill>
        <p:spPr>
          <a:xfrm>
            <a:off x="9982200" y="2833687"/>
            <a:ext cx="666750" cy="638175"/>
          </a:xfrm>
          <a:prstGeom prst="rect">
            <a:avLst/>
          </a:prstGeom>
        </p:spPr>
      </p:pic>
      <p:sp>
        <p:nvSpPr>
          <p:cNvPr id="4" name="Rectangle 3">
            <a:extLst>
              <a:ext uri="{FF2B5EF4-FFF2-40B4-BE49-F238E27FC236}">
                <a16:creationId xmlns:a16="http://schemas.microsoft.com/office/drawing/2014/main" id="{253C5D4F-894D-4504-AC97-C229C7535286}"/>
              </a:ext>
            </a:extLst>
          </p:cNvPr>
          <p:cNvSpPr/>
          <p:nvPr/>
        </p:nvSpPr>
        <p:spPr>
          <a:xfrm>
            <a:off x="10896600" y="3514725"/>
            <a:ext cx="666750" cy="428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Calibri" panose="020F0502020204030204" pitchFamily="34" charset="0"/>
                <a:cs typeface="Calibri" panose="020F0502020204030204" pitchFamily="34" charset="0"/>
              </a:rPr>
              <a:t>1 cm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5" name="Picture 4">
            <a:extLst>
              <a:ext uri="{FF2B5EF4-FFF2-40B4-BE49-F238E27FC236}">
                <a16:creationId xmlns:a16="http://schemas.microsoft.com/office/drawing/2014/main" id="{C1B75C10-8F0D-4CDF-B4C7-22CAD44F1087}"/>
              </a:ext>
            </a:extLst>
          </p:cNvPr>
          <p:cNvPicPr>
            <a:picLocks noChangeAspect="1"/>
          </p:cNvPicPr>
          <p:nvPr/>
        </p:nvPicPr>
        <p:blipFill>
          <a:blip r:embed="rId3"/>
          <a:stretch>
            <a:fillRect/>
          </a:stretch>
        </p:blipFill>
        <p:spPr>
          <a:xfrm>
            <a:off x="842962" y="709612"/>
            <a:ext cx="3088142" cy="1271588"/>
          </a:xfrm>
          <a:prstGeom prst="rect">
            <a:avLst/>
          </a:prstGeom>
        </p:spPr>
      </p:pic>
      <p:sp>
        <p:nvSpPr>
          <p:cNvPr id="6" name="Rectangle: Rounded Corners 5">
            <a:extLst>
              <a:ext uri="{FF2B5EF4-FFF2-40B4-BE49-F238E27FC236}">
                <a16:creationId xmlns:a16="http://schemas.microsoft.com/office/drawing/2014/main" id="{08447C0E-87EB-43F5-B8BD-CF94A0E87083}"/>
              </a:ext>
            </a:extLst>
          </p:cNvPr>
          <p:cNvSpPr/>
          <p:nvPr/>
        </p:nvSpPr>
        <p:spPr>
          <a:xfrm>
            <a:off x="3990975" y="723900"/>
            <a:ext cx="7496175"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3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3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Ba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B4892F4D-3259-42A0-B78D-5DF45BC71588}"/>
              </a:ext>
            </a:extLst>
          </p:cNvPr>
          <p:cNvPicPr>
            <a:picLocks noChangeAspect="1"/>
          </p:cNvPicPr>
          <p:nvPr/>
        </p:nvPicPr>
        <p:blipFill>
          <a:blip r:embed="rId4"/>
          <a:stretch>
            <a:fillRect/>
          </a:stretch>
        </p:blipFill>
        <p:spPr>
          <a:xfrm>
            <a:off x="971550" y="2733675"/>
            <a:ext cx="2552700" cy="2440081"/>
          </a:xfrm>
          <a:prstGeom prst="rect">
            <a:avLst/>
          </a:prstGeom>
        </p:spPr>
      </p:pic>
      <p:sp>
        <p:nvSpPr>
          <p:cNvPr id="18" name="Rectangle: Rounded Corners 17">
            <a:extLst>
              <a:ext uri="{FF2B5EF4-FFF2-40B4-BE49-F238E27FC236}">
                <a16:creationId xmlns:a16="http://schemas.microsoft.com/office/drawing/2014/main" id="{851B6187-DCF3-4BA0-9595-4946CCADD8E3}"/>
              </a:ext>
            </a:extLst>
          </p:cNvPr>
          <p:cNvSpPr/>
          <p:nvPr/>
        </p:nvSpPr>
        <p:spPr>
          <a:xfrm>
            <a:off x="4010026" y="3228975"/>
            <a:ext cx="7311444"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4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4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Bốn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矩形: 圆角 4">
            <a:extLst>
              <a:ext uri="{FF2B5EF4-FFF2-40B4-BE49-F238E27FC236}">
                <a16:creationId xmlns:a16="http://schemas.microsoft.com/office/drawing/2014/main" id="{BF5E4F0F-5C68-4FB8-B618-E92D864B3997}"/>
              </a:ext>
            </a:extLst>
          </p:cNvPr>
          <p:cNvSpPr/>
          <p:nvPr/>
        </p:nvSpPr>
        <p:spPr>
          <a:xfrm>
            <a:off x="1875972" y="609600"/>
            <a:ext cx="808717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Hoàn</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thành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bảng</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sau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7" name="Picture 6">
            <a:extLst>
              <a:ext uri="{FF2B5EF4-FFF2-40B4-BE49-F238E27FC236}">
                <a16:creationId xmlns:a16="http://schemas.microsoft.com/office/drawing/2014/main" id="{5F8065A8-E1AD-4174-96A8-0BD4023067E1}"/>
              </a:ext>
            </a:extLst>
          </p:cNvPr>
          <p:cNvPicPr>
            <a:picLocks noChangeAspect="1"/>
          </p:cNvPicPr>
          <p:nvPr/>
        </p:nvPicPr>
        <p:blipFill>
          <a:blip r:embed="rId3"/>
          <a:stretch>
            <a:fillRect/>
          </a:stretch>
        </p:blipFill>
        <p:spPr>
          <a:xfrm>
            <a:off x="852487" y="1928812"/>
            <a:ext cx="10630111" cy="2700338"/>
          </a:xfrm>
          <a:prstGeom prst="rect">
            <a:avLst/>
          </a:prstGeom>
        </p:spPr>
      </p:pic>
      <p:sp>
        <p:nvSpPr>
          <p:cNvPr id="2" name="Rectangle: Rounded Corners 1">
            <a:extLst>
              <a:ext uri="{FF2B5EF4-FFF2-40B4-BE49-F238E27FC236}">
                <a16:creationId xmlns:a16="http://schemas.microsoft.com/office/drawing/2014/main" id="{DDFAA0AC-8836-4377-A462-1BFA8DA7713D}"/>
              </a:ext>
            </a:extLst>
          </p:cNvPr>
          <p:cNvSpPr/>
          <p:nvPr/>
        </p:nvSpPr>
        <p:spPr>
          <a:xfrm>
            <a:off x="8334375" y="3105150"/>
            <a:ext cx="1628775" cy="3524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234 m²</a:t>
            </a:r>
          </a:p>
        </p:txBody>
      </p:sp>
      <p:sp>
        <p:nvSpPr>
          <p:cNvPr id="6" name="Rectangle: Rounded Corners 5">
            <a:extLst>
              <a:ext uri="{FF2B5EF4-FFF2-40B4-BE49-F238E27FC236}">
                <a16:creationId xmlns:a16="http://schemas.microsoft.com/office/drawing/2014/main" id="{9B6D0342-C0F2-4A09-B399-DFABC9AB6591}"/>
              </a:ext>
            </a:extLst>
          </p:cNvPr>
          <p:cNvSpPr/>
          <p:nvPr/>
        </p:nvSpPr>
        <p:spPr>
          <a:xfrm>
            <a:off x="1057275" y="3581400"/>
            <a:ext cx="5734050" cy="28575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solidFill>
                  <a:srgbClr val="FF0000"/>
                </a:solidFill>
                <a:latin typeface="Calibri" panose="020F0502020204030204" pitchFamily="34" charset="0"/>
                <a:cs typeface="Calibri" panose="020F0502020204030204" pitchFamily="34" charset="0"/>
              </a:rPr>
              <a:t>Một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nghìn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xăng</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ti</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mét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vuông</a:t>
            </a:r>
            <a:endParaRPr lang="en-US" sz="2400" b="1" dirty="0">
              <a:solidFill>
                <a:srgbClr val="FF000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6622311-2552-42F2-AFD8-C1FE541E90E2}"/>
              </a:ext>
            </a:extLst>
          </p:cNvPr>
          <p:cNvSpPr/>
          <p:nvPr/>
        </p:nvSpPr>
        <p:spPr>
          <a:xfrm>
            <a:off x="8372475" y="4067175"/>
            <a:ext cx="2343150" cy="4191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10 000 cm²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Picture 2">
            <a:extLst>
              <a:ext uri="{FF2B5EF4-FFF2-40B4-BE49-F238E27FC236}">
                <a16:creationId xmlns:a16="http://schemas.microsoft.com/office/drawing/2014/main" id="{A604D797-334D-4239-AE69-4B0F89449E2F}"/>
              </a:ext>
            </a:extLst>
          </p:cNvPr>
          <p:cNvPicPr>
            <a:picLocks noChangeAspect="1"/>
          </p:cNvPicPr>
          <p:nvPr/>
        </p:nvPicPr>
        <p:blipFill>
          <a:blip r:embed="rId3"/>
          <a:stretch>
            <a:fillRect/>
          </a:stretch>
        </p:blipFill>
        <p:spPr>
          <a:xfrm>
            <a:off x="666750" y="614362"/>
            <a:ext cx="1352550" cy="640046"/>
          </a:xfrm>
          <a:prstGeom prst="rect">
            <a:avLst/>
          </a:prstGeom>
        </p:spPr>
      </p:pic>
      <p:pic>
        <p:nvPicPr>
          <p:cNvPr id="6" name="Picture 5">
            <a:extLst>
              <a:ext uri="{FF2B5EF4-FFF2-40B4-BE49-F238E27FC236}">
                <a16:creationId xmlns:a16="http://schemas.microsoft.com/office/drawing/2014/main" id="{8E1AE631-DBD7-4D9D-A724-0583A774A0CE}"/>
              </a:ext>
            </a:extLst>
          </p:cNvPr>
          <p:cNvPicPr>
            <a:picLocks noChangeAspect="1"/>
          </p:cNvPicPr>
          <p:nvPr/>
        </p:nvPicPr>
        <p:blipFill>
          <a:blip r:embed="rId4"/>
          <a:stretch>
            <a:fillRect/>
          </a:stretch>
        </p:blipFill>
        <p:spPr>
          <a:xfrm>
            <a:off x="638175" y="1490662"/>
            <a:ext cx="5545908" cy="3871913"/>
          </a:xfrm>
          <a:prstGeom prst="rect">
            <a:avLst/>
          </a:prstGeom>
        </p:spPr>
      </p:pic>
      <p:grpSp>
        <p:nvGrpSpPr>
          <p:cNvPr id="10" name="Group 9">
            <a:extLst>
              <a:ext uri="{FF2B5EF4-FFF2-40B4-BE49-F238E27FC236}">
                <a16:creationId xmlns:a16="http://schemas.microsoft.com/office/drawing/2014/main" id="{0B94160A-B95D-48C6-A0AE-49C54E82A162}"/>
              </a:ext>
            </a:extLst>
          </p:cNvPr>
          <p:cNvGrpSpPr/>
          <p:nvPr/>
        </p:nvGrpSpPr>
        <p:grpSpPr>
          <a:xfrm>
            <a:off x="6343650" y="1447800"/>
            <a:ext cx="5362575" cy="461665"/>
            <a:chOff x="6343650" y="1447800"/>
            <a:chExt cx="5362575" cy="461665"/>
          </a:xfrm>
        </p:grpSpPr>
        <p:sp>
          <p:nvSpPr>
            <p:cNvPr id="7" name="TextBox 6">
              <a:extLst>
                <a:ext uri="{FF2B5EF4-FFF2-40B4-BE49-F238E27FC236}">
                  <a16:creationId xmlns:a16="http://schemas.microsoft.com/office/drawing/2014/main" id="{C61D3394-23C7-4DF9-B4EB-E5D39E7FA2BA}"/>
                </a:ext>
              </a:extLst>
            </p:cNvPr>
            <p:cNvSpPr txBox="1"/>
            <p:nvPr/>
          </p:nvSpPr>
          <p:spPr>
            <a:xfrm>
              <a:off x="6343650" y="1447800"/>
              <a:ext cx="5362575"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a)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9" name="Rectangle: Rounded Corners 8">
              <a:extLst>
                <a:ext uri="{FF2B5EF4-FFF2-40B4-BE49-F238E27FC236}">
                  <a16:creationId xmlns:a16="http://schemas.microsoft.com/office/drawing/2014/main" id="{4AE95277-6E3B-4F7E-B198-D930FA3AC648}"/>
                </a:ext>
              </a:extLst>
            </p:cNvPr>
            <p:cNvSpPr/>
            <p:nvPr/>
          </p:nvSpPr>
          <p:spPr>
            <a:xfrm>
              <a:off x="9077325"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4" name="Group 13">
            <a:extLst>
              <a:ext uri="{FF2B5EF4-FFF2-40B4-BE49-F238E27FC236}">
                <a16:creationId xmlns:a16="http://schemas.microsoft.com/office/drawing/2014/main" id="{E471D7BB-BE53-48A0-81FE-201EF2F989A4}"/>
              </a:ext>
            </a:extLst>
          </p:cNvPr>
          <p:cNvGrpSpPr/>
          <p:nvPr/>
        </p:nvGrpSpPr>
        <p:grpSpPr>
          <a:xfrm>
            <a:off x="6334125" y="2152650"/>
            <a:ext cx="5362575" cy="461665"/>
            <a:chOff x="6343650" y="1447800"/>
            <a:chExt cx="5362575" cy="461665"/>
          </a:xfrm>
        </p:grpSpPr>
        <p:sp>
          <p:nvSpPr>
            <p:cNvPr id="15" name="TextBox 14">
              <a:extLst>
                <a:ext uri="{FF2B5EF4-FFF2-40B4-BE49-F238E27FC236}">
                  <a16:creationId xmlns:a16="http://schemas.microsoft.com/office/drawing/2014/main" id="{78B20B68-C2DF-4E38-8EF8-8A61320C19C3}"/>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16" name="Rectangle: Rounded Corners 15">
              <a:extLst>
                <a:ext uri="{FF2B5EF4-FFF2-40B4-BE49-F238E27FC236}">
                  <a16:creationId xmlns:a16="http://schemas.microsoft.com/office/drawing/2014/main" id="{05126731-67A2-4A5A-961E-75ACE0B32448}"/>
                </a:ext>
              </a:extLst>
            </p:cNvPr>
            <p:cNvSpPr/>
            <p:nvPr/>
          </p:nvSpPr>
          <p:spPr>
            <a:xfrm>
              <a:off x="100107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7" name="Group 16">
            <a:extLst>
              <a:ext uri="{FF2B5EF4-FFF2-40B4-BE49-F238E27FC236}">
                <a16:creationId xmlns:a16="http://schemas.microsoft.com/office/drawing/2014/main" id="{BB2C24FE-046A-4D51-B0A3-3649353A2864}"/>
              </a:ext>
            </a:extLst>
          </p:cNvPr>
          <p:cNvGrpSpPr/>
          <p:nvPr/>
        </p:nvGrpSpPr>
        <p:grpSpPr>
          <a:xfrm>
            <a:off x="6343650" y="2790825"/>
            <a:ext cx="5114925" cy="830997"/>
            <a:chOff x="6343650" y="1447800"/>
            <a:chExt cx="5362575" cy="830997"/>
          </a:xfrm>
        </p:grpSpPr>
        <p:sp>
          <p:nvSpPr>
            <p:cNvPr id="18" name="TextBox 17">
              <a:extLst>
                <a:ext uri="{FF2B5EF4-FFF2-40B4-BE49-F238E27FC236}">
                  <a16:creationId xmlns:a16="http://schemas.microsoft.com/office/drawing/2014/main" id="{E88AF235-8349-4141-9D8E-80591352EE91}"/>
                </a:ext>
              </a:extLst>
            </p:cNvPr>
            <p:cNvSpPr txBox="1"/>
            <p:nvPr/>
          </p:nvSpPr>
          <p:spPr>
            <a:xfrm>
              <a:off x="6343650" y="1447800"/>
              <a:ext cx="5362575" cy="830997"/>
            </a:xfrm>
            <a:prstGeom prst="rect">
              <a:avLst/>
            </a:prstGeom>
            <a:noFill/>
          </p:spPr>
          <p:txBody>
            <a:bodyPr wrap="square" rtlCol="0">
              <a:spAutoFit/>
            </a:bodyPr>
            <a:lstStyle/>
            <a:p>
              <a:pPr algn="just"/>
              <a:r>
                <a:rPr lang="en-US" sz="2400" b="1" dirty="0">
                  <a:solidFill>
                    <a:srgbClr val="002060"/>
                  </a:solidFill>
                  <a:latin typeface="Calibri" panose="020F0502020204030204" pitchFamily="34" charset="0"/>
                  <a:cs typeface="Calibri" panose="020F0502020204030204" pitchFamily="34" charset="0"/>
                </a:rPr>
                <a:t>b)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19" name="Rectangle: Rounded Corners 18">
              <a:extLst>
                <a:ext uri="{FF2B5EF4-FFF2-40B4-BE49-F238E27FC236}">
                  <a16:creationId xmlns:a16="http://schemas.microsoft.com/office/drawing/2014/main" id="{9B4562A1-5E19-475D-A26A-7051EE2CB56D}"/>
                </a:ext>
              </a:extLst>
            </p:cNvPr>
            <p:cNvSpPr/>
            <p:nvPr/>
          </p:nvSpPr>
          <p:spPr>
            <a:xfrm>
              <a:off x="10938869"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20" name="Group 19">
            <a:extLst>
              <a:ext uri="{FF2B5EF4-FFF2-40B4-BE49-F238E27FC236}">
                <a16:creationId xmlns:a16="http://schemas.microsoft.com/office/drawing/2014/main" id="{50BBFBD5-9990-44E5-8FB8-D59E2BFE5686}"/>
              </a:ext>
            </a:extLst>
          </p:cNvPr>
          <p:cNvGrpSpPr/>
          <p:nvPr/>
        </p:nvGrpSpPr>
        <p:grpSpPr>
          <a:xfrm>
            <a:off x="6353175" y="3800475"/>
            <a:ext cx="5362575" cy="461665"/>
            <a:chOff x="6343650" y="1447800"/>
            <a:chExt cx="5362575" cy="461665"/>
          </a:xfrm>
        </p:grpSpPr>
        <p:sp>
          <p:nvSpPr>
            <p:cNvPr id="21" name="TextBox 20">
              <a:extLst>
                <a:ext uri="{FF2B5EF4-FFF2-40B4-BE49-F238E27FC236}">
                  <a16:creationId xmlns:a16="http://schemas.microsoft.com/office/drawing/2014/main" id="{248A934E-F74D-43E7-9E5C-ACB9BFED19A2}"/>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22" name="Rectangle: Rounded Corners 21">
              <a:extLst>
                <a:ext uri="{FF2B5EF4-FFF2-40B4-BE49-F238E27FC236}">
                  <a16:creationId xmlns:a16="http://schemas.microsoft.com/office/drawing/2014/main" id="{E08B255B-AD51-4503-836C-44094FD414F1}"/>
                </a:ext>
              </a:extLst>
            </p:cNvPr>
            <p:cNvSpPr/>
            <p:nvPr/>
          </p:nvSpPr>
          <p:spPr>
            <a:xfrm>
              <a:off x="105060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24" name="Rectangle: Rounded Corners 23">
            <a:extLst>
              <a:ext uri="{FF2B5EF4-FFF2-40B4-BE49-F238E27FC236}">
                <a16:creationId xmlns:a16="http://schemas.microsoft.com/office/drawing/2014/main" id="{BC571784-16B8-4D95-BA91-3BB4FBD2C2FE}"/>
              </a:ext>
            </a:extLst>
          </p:cNvPr>
          <p:cNvSpPr/>
          <p:nvPr/>
        </p:nvSpPr>
        <p:spPr>
          <a:xfrm>
            <a:off x="9067800"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25" name="Rectangle: Rounded Corners 24">
            <a:extLst>
              <a:ext uri="{FF2B5EF4-FFF2-40B4-BE49-F238E27FC236}">
                <a16:creationId xmlns:a16="http://schemas.microsoft.com/office/drawing/2014/main" id="{A86DF013-4277-4F57-8257-5D5E64370E33}"/>
              </a:ext>
            </a:extLst>
          </p:cNvPr>
          <p:cNvSpPr/>
          <p:nvPr/>
        </p:nvSpPr>
        <p:spPr>
          <a:xfrm>
            <a:off x="9991725" y="21812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31" name="Rectangle: Rounded Corners 30">
            <a:extLst>
              <a:ext uri="{FF2B5EF4-FFF2-40B4-BE49-F238E27FC236}">
                <a16:creationId xmlns:a16="http://schemas.microsoft.com/office/drawing/2014/main" id="{FB84722B-7C6F-439D-845C-DEF9B7770187}"/>
              </a:ext>
            </a:extLst>
          </p:cNvPr>
          <p:cNvSpPr/>
          <p:nvPr/>
        </p:nvSpPr>
        <p:spPr>
          <a:xfrm>
            <a:off x="10715625" y="288607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
        <p:nvSpPr>
          <p:cNvPr id="32" name="Rectangle: Rounded Corners 31">
            <a:extLst>
              <a:ext uri="{FF2B5EF4-FFF2-40B4-BE49-F238E27FC236}">
                <a16:creationId xmlns:a16="http://schemas.microsoft.com/office/drawing/2014/main" id="{816DA2CA-88B2-4DBF-813D-26B1AAAE2794}"/>
              </a:ext>
            </a:extLst>
          </p:cNvPr>
          <p:cNvSpPr/>
          <p:nvPr/>
        </p:nvSpPr>
        <p:spPr>
          <a:xfrm>
            <a:off x="10515600" y="382905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771072" y="628650"/>
            <a:ext cx="410572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Tính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sp>
        <p:nvSpPr>
          <p:cNvPr id="2" name="Rectangle: Rounded Corners 1">
            <a:extLst>
              <a:ext uri="{FF2B5EF4-FFF2-40B4-BE49-F238E27FC236}">
                <a16:creationId xmlns:a16="http://schemas.microsoft.com/office/drawing/2014/main" id="{1B36A7C9-2626-4BF6-AE9A-2F66D03CB4DA}"/>
              </a:ext>
            </a:extLst>
          </p:cNvPr>
          <p:cNvSpPr/>
          <p:nvPr/>
        </p:nvSpPr>
        <p:spPr>
          <a:xfrm>
            <a:off x="1457325" y="1495425"/>
            <a:ext cx="9267825" cy="666750"/>
          </a:xfrm>
          <a:prstGeom prst="roundRect">
            <a:avLst/>
          </a:prstGeom>
          <a:solidFill>
            <a:srgbClr val="E5A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a:extLst>
              <a:ext uri="{FF2B5EF4-FFF2-40B4-BE49-F238E27FC236}">
                <a16:creationId xmlns:a16="http://schemas.microsoft.com/office/drawing/2014/main" id="{4D899D91-223C-45AA-81A1-6CE1445CAA95}"/>
              </a:ext>
            </a:extLst>
          </p:cNvPr>
          <p:cNvSpPr txBox="1"/>
          <p:nvPr/>
        </p:nvSpPr>
        <p:spPr>
          <a:xfrm>
            <a:off x="1590675" y="1571625"/>
            <a:ext cx="5438775" cy="584775"/>
          </a:xfrm>
          <a:prstGeom prst="rect">
            <a:avLst/>
          </a:prstGeom>
          <a:noFill/>
        </p:spPr>
        <p:txBody>
          <a:bodyPr wrap="square" rtlCol="0">
            <a:spAutoFit/>
          </a:bodyPr>
          <a:lstStyle/>
          <a:p>
            <a:r>
              <a:rPr lang="pl-PL" sz="3200" b="1" i="0" dirty="0">
                <a:solidFill>
                  <a:srgbClr val="002060"/>
                </a:solidFill>
                <a:effectLst/>
                <a:latin typeface="Calibri" panose="020F0502020204030204" pitchFamily="34" charset="0"/>
                <a:cs typeface="Calibri" panose="020F0502020204030204" pitchFamily="34" charset="0"/>
              </a:rPr>
              <a:t>Mẫu: 2 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+ 3cm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5cm</a:t>
            </a:r>
            <a:r>
              <a:rPr lang="pl-PL" sz="3200" b="1" i="0" baseline="30000" dirty="0">
                <a:solidFill>
                  <a:srgbClr val="002060"/>
                </a:solidFill>
                <a:effectLst/>
                <a:latin typeface="Calibri" panose="020F0502020204030204" pitchFamily="34" charset="0"/>
                <a:cs typeface="Calibri" panose="020F0502020204030204" pitchFamily="34" charset="0"/>
              </a:rPr>
              <a:t>2</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FEB564B-16E5-4012-920A-ADCF0F2C1B23}"/>
              </a:ext>
            </a:extLst>
          </p:cNvPr>
          <p:cNvSpPr txBox="1"/>
          <p:nvPr/>
        </p:nvSpPr>
        <p:spPr>
          <a:xfrm>
            <a:off x="6867525" y="1514475"/>
            <a:ext cx="5438775" cy="584775"/>
          </a:xfrm>
          <a:prstGeom prst="rect">
            <a:avLst/>
          </a:prstGeom>
          <a:noFill/>
        </p:spPr>
        <p:txBody>
          <a:bodyPr wrap="square" rtlCol="0">
            <a:spAutoFit/>
          </a:bodyPr>
          <a:lstStyle/>
          <a:p>
            <a:r>
              <a:rPr lang="pl-PL" sz="3200" b="1" dirty="0">
                <a:solidFill>
                  <a:srgbClr val="002060"/>
                </a:solidFill>
                <a:latin typeface="Calibri" panose="020F0502020204030204" pitchFamily="34" charset="0"/>
                <a:cs typeface="Calibri" panose="020F0502020204030204" pitchFamily="34" charset="0"/>
              </a:rPr>
              <a:t>5 cm2 x 2 = 10</a:t>
            </a:r>
            <a:r>
              <a:rPr lang="en-US" sz="3200" b="1" dirty="0">
                <a:solidFill>
                  <a:srgbClr val="002060"/>
                </a:solidFill>
                <a:latin typeface="Calibri" panose="020F0502020204030204" pitchFamily="34" charset="0"/>
                <a:cs typeface="Calibri" panose="020F0502020204030204" pitchFamily="34" charset="0"/>
              </a:rPr>
              <a:t> cm²</a:t>
            </a:r>
          </a:p>
        </p:txBody>
      </p:sp>
      <p:graphicFrame>
        <p:nvGraphicFramePr>
          <p:cNvPr id="8" name="Table 7">
            <a:extLst>
              <a:ext uri="{FF2B5EF4-FFF2-40B4-BE49-F238E27FC236}">
                <a16:creationId xmlns:a16="http://schemas.microsoft.com/office/drawing/2014/main" id="{0634EDA8-CE78-4F04-B388-1484E5257C0E}"/>
              </a:ext>
            </a:extLst>
          </p:cNvPr>
          <p:cNvGraphicFramePr>
            <a:graphicFrameLocks noGrp="1"/>
          </p:cNvGraphicFramePr>
          <p:nvPr>
            <p:extLst>
              <p:ext uri="{D42A27DB-BD31-4B8C-83A1-F6EECF244321}">
                <p14:modId xmlns:p14="http://schemas.microsoft.com/office/powerpoint/2010/main" val="1132522321"/>
              </p:ext>
            </p:extLst>
          </p:nvPr>
        </p:nvGraphicFramePr>
        <p:xfrm>
          <a:off x="2019299" y="2819400"/>
          <a:ext cx="9058276" cy="1097280"/>
        </p:xfrm>
        <a:graphic>
          <a:graphicData uri="http://schemas.openxmlformats.org/drawingml/2006/table">
            <a:tbl>
              <a:tblPr/>
              <a:tblGrid>
                <a:gridCol w="4529138">
                  <a:extLst>
                    <a:ext uri="{9D8B030D-6E8A-4147-A177-3AD203B41FA5}">
                      <a16:colId xmlns:a16="http://schemas.microsoft.com/office/drawing/2014/main" val="2623095915"/>
                    </a:ext>
                  </a:extLst>
                </a:gridCol>
                <a:gridCol w="4529138">
                  <a:extLst>
                    <a:ext uri="{9D8B030D-6E8A-4147-A177-3AD203B41FA5}">
                      <a16:colId xmlns:a16="http://schemas.microsoft.com/office/drawing/2014/main" val="2808201579"/>
                    </a:ext>
                  </a:extLst>
                </a:gridCol>
              </a:tblGrid>
              <a:tr h="513795">
                <a:tc>
                  <a:txBody>
                    <a:bodyPr/>
                    <a:lstStyle/>
                    <a:p>
                      <a:pPr algn="just" fontAlgn="t"/>
                      <a:r>
                        <a:rPr lang="pt-BR" sz="3600" b="1" dirty="0">
                          <a:solidFill>
                            <a:srgbClr val="000000"/>
                          </a:solidFill>
                          <a:effectLst/>
                          <a:latin typeface="Calibri" panose="020F0502020204030204" pitchFamily="34" charset="0"/>
                          <a:cs typeface="Calibri" panose="020F0502020204030204" pitchFamily="34" charset="0"/>
                        </a:rPr>
                        <a:t>a)  37 cm</a:t>
                      </a:r>
                      <a:r>
                        <a:rPr lang="pt-BR" sz="3600" b="1" baseline="30000" dirty="0">
                          <a:solidFill>
                            <a:srgbClr val="000000"/>
                          </a:solidFill>
                          <a:effectLst/>
                          <a:latin typeface="Calibri" panose="020F0502020204030204" pitchFamily="34" charset="0"/>
                          <a:cs typeface="Calibri" panose="020F0502020204030204" pitchFamily="34" charset="0"/>
                        </a:rPr>
                        <a:t>2</a:t>
                      </a:r>
                      <a:r>
                        <a:rPr lang="pt-BR" sz="3600" b="1" dirty="0">
                          <a:solidFill>
                            <a:srgbClr val="000000"/>
                          </a:solidFill>
                          <a:effectLst/>
                          <a:latin typeface="Calibri" panose="020F0502020204030204" pitchFamily="34" charset="0"/>
                          <a:cs typeface="Calibri" panose="020F0502020204030204" pitchFamily="34" charset="0"/>
                        </a:rPr>
                        <a:t> + 25 cm</a:t>
                      </a:r>
                      <a:r>
                        <a:rPr lang="pt-BR" sz="3600" b="1" baseline="30000" dirty="0">
                          <a:solidFill>
                            <a:srgbClr val="000000"/>
                          </a:solidFill>
                          <a:effectLst/>
                          <a:latin typeface="Calibri" panose="020F0502020204030204" pitchFamily="34" charset="0"/>
                          <a:cs typeface="Calibri" panose="020F0502020204030204" pitchFamily="34" charset="0"/>
                        </a:rPr>
                        <a:t>2</a:t>
                      </a:r>
                      <a:endParaRPr lang="pt-BR" sz="3600" b="1" dirty="0">
                        <a:solidFill>
                          <a:srgbClr val="000000"/>
                        </a:solidFill>
                        <a:effectLst/>
                        <a:latin typeface="Calibri" panose="020F0502020204030204" pitchFamily="34" charset="0"/>
                        <a:cs typeface="Calibri" panose="020F0502020204030204" pitchFamily="34" charset="0"/>
                      </a:endParaRPr>
                    </a:p>
                  </a:txBody>
                  <a:tcPr marL="0" marR="0" marT="0" marB="0">
                    <a:lnL>
                      <a:noFill/>
                    </a:lnL>
                    <a:lnR>
                      <a:noFill/>
                    </a:lnR>
                    <a:lnT>
                      <a:noFill/>
                    </a:lnT>
                    <a:lnB>
                      <a:noFill/>
                    </a:lnB>
                  </a:tcPr>
                </a:tc>
                <a:tc>
                  <a:txBody>
                    <a:bodyPr/>
                    <a:lstStyle/>
                    <a:p>
                      <a:pPr algn="just" fontAlgn="t"/>
                      <a:r>
                        <a:rPr lang="pl-PL" sz="3600" b="1" dirty="0">
                          <a:solidFill>
                            <a:srgbClr val="000000"/>
                          </a:solidFill>
                          <a:effectLst/>
                          <a:latin typeface="Calibri" panose="020F0502020204030204" pitchFamily="34" charset="0"/>
                          <a:cs typeface="Calibri" panose="020F0502020204030204" pitchFamily="34" charset="0"/>
                        </a:rPr>
                        <a:t>b) 15 cm</a:t>
                      </a:r>
                      <a:r>
                        <a:rPr lang="pl-PL" sz="3600" b="1" baseline="30000" dirty="0">
                          <a:solidFill>
                            <a:srgbClr val="000000"/>
                          </a:solidFill>
                          <a:effectLst/>
                          <a:latin typeface="Calibri" panose="020F0502020204030204" pitchFamily="34" charset="0"/>
                          <a:cs typeface="Calibri" panose="020F0502020204030204" pitchFamily="34" charset="0"/>
                        </a:rPr>
                        <a:t>2</a:t>
                      </a:r>
                      <a:r>
                        <a:rPr lang="pl-PL" sz="3600" b="1" dirty="0">
                          <a:solidFill>
                            <a:srgbClr val="000000"/>
                          </a:solidFill>
                          <a:effectLst/>
                          <a:latin typeface="Calibri" panose="020F0502020204030204" pitchFamily="34" charset="0"/>
                          <a:cs typeface="Calibri" panose="020F0502020204030204" pitchFamily="34" charset="0"/>
                        </a:rPr>
                        <a:t> x 4</a:t>
                      </a:r>
                    </a:p>
                  </a:txBody>
                  <a:tcPr marL="0" marR="0" marT="0" marB="0">
                    <a:lnL>
                      <a:noFill/>
                    </a:lnL>
                    <a:lnR>
                      <a:noFill/>
                    </a:lnR>
                    <a:lnT>
                      <a:noFill/>
                    </a:lnT>
                    <a:lnB>
                      <a:noFill/>
                    </a:lnB>
                  </a:tcPr>
                </a:tc>
                <a:extLst>
                  <a:ext uri="{0D108BD9-81ED-4DB2-BD59-A6C34878D82A}">
                    <a16:rowId xmlns:a16="http://schemas.microsoft.com/office/drawing/2014/main" val="3558296944"/>
                  </a:ext>
                </a:extLst>
              </a:tr>
              <a:tr h="513795">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50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 12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a:t>
                      </a:r>
                    </a:p>
                  </a:txBody>
                  <a:tcPr marL="0" marR="0" marT="0" marB="0">
                    <a:lnL>
                      <a:noFill/>
                    </a:lnL>
                    <a:lnR>
                      <a:noFill/>
                    </a:lnR>
                    <a:lnT>
                      <a:noFill/>
                    </a:lnT>
                    <a:lnB>
                      <a:noFill/>
                    </a:lnB>
                  </a:tcPr>
                </a:tc>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56 cm</a:t>
                      </a:r>
                      <a:r>
                        <a:rPr lang="en-US" sz="3600" b="1" baseline="30000" dirty="0">
                          <a:solidFill>
                            <a:srgbClr val="000000"/>
                          </a:solidFill>
                          <a:effectLst/>
                          <a:latin typeface="Calibri" panose="020F0502020204030204" pitchFamily="34" charset="0"/>
                          <a:cs typeface="Calibri" panose="020F0502020204030204" pitchFamily="34" charset="0"/>
                        </a:rPr>
                        <a:t>2 </a:t>
                      </a:r>
                      <a:r>
                        <a:rPr lang="en-US" sz="3600" b="1" dirty="0">
                          <a:solidFill>
                            <a:srgbClr val="000000"/>
                          </a:solidFill>
                          <a:effectLst/>
                          <a:latin typeface="Calibri" panose="020F0502020204030204" pitchFamily="34" charset="0"/>
                          <a:cs typeface="Calibri" panose="020F0502020204030204" pitchFamily="34" charset="0"/>
                        </a:rPr>
                        <a:t>: 7</a:t>
                      </a:r>
                    </a:p>
                  </a:txBody>
                  <a:tcPr marL="0" marR="0" marT="0" marB="0">
                    <a:lnL>
                      <a:noFill/>
                    </a:lnL>
                    <a:lnR>
                      <a:noFill/>
                    </a:lnR>
                    <a:lnT>
                      <a:noFill/>
                    </a:lnT>
                    <a:lnB>
                      <a:noFill/>
                    </a:lnB>
                  </a:tcPr>
                </a:tc>
                <a:extLst>
                  <a:ext uri="{0D108BD9-81ED-4DB2-BD59-A6C34878D82A}">
                    <a16:rowId xmlns:a16="http://schemas.microsoft.com/office/drawing/2014/main" val="2692802959"/>
                  </a:ext>
                </a:extLst>
              </a:tr>
            </a:tbl>
          </a:graphicData>
        </a:graphic>
      </p:graphicFrame>
    </p:spTree>
    <p:extLst>
      <p:ext uri="{BB962C8B-B14F-4D97-AF65-F5344CB8AC3E}">
        <p14:creationId xmlns:p14="http://schemas.microsoft.com/office/powerpoint/2010/main" val="295499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p:bldP spid="2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396</Words>
  <Application>Microsoft Office PowerPoint</Application>
  <PresentationFormat>Widescreen</PresentationFormat>
  <Paragraphs>49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等线</vt:lpstr>
      <vt:lpstr>等线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Ms Huong</cp:lastModifiedBy>
  <cp:revision>68</cp:revision>
  <dcterms:created xsi:type="dcterms:W3CDTF">2022-11-02T07:54:15Z</dcterms:created>
  <dcterms:modified xsi:type="dcterms:W3CDTF">2026-02-13T09:01:32Z</dcterms:modified>
</cp:coreProperties>
</file>