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367" r:id="rId2"/>
    <p:sldId id="387" r:id="rId3"/>
    <p:sldId id="469" r:id="rId4"/>
    <p:sldId id="470" r:id="rId5"/>
    <p:sldId id="471" r:id="rId6"/>
    <p:sldId id="413" r:id="rId7"/>
    <p:sldId id="472" r:id="rId8"/>
    <p:sldId id="473" r:id="rId9"/>
    <p:sldId id="474" r:id="rId10"/>
    <p:sldId id="366" r:id="rId11"/>
  </p:sldIdLst>
  <p:sldSz cx="12192000" cy="6858000"/>
  <p:notesSz cx="6858000" cy="9144000"/>
  <p:custDataLst>
    <p:tags r:id="rId1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EB71"/>
    <a:srgbClr val="A8EEF0"/>
    <a:srgbClr val="F47D93"/>
    <a:srgbClr val="FFFFFF"/>
    <a:srgbClr val="C0D2EE"/>
    <a:srgbClr val="F4C874"/>
    <a:srgbClr val="8FDAC4"/>
    <a:srgbClr val="ABA2EB"/>
    <a:srgbClr val="F9A8CD"/>
    <a:srgbClr val="FDEF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353" autoAdjust="0"/>
    <p:restoredTop sz="94682"/>
  </p:normalViewPr>
  <p:slideViewPr>
    <p:cSldViewPr snapToGrid="0" snapToObjects="1">
      <p:cViewPr varScale="1">
        <p:scale>
          <a:sx n="88" d="100"/>
          <a:sy n="88" d="100"/>
        </p:scale>
        <p:origin x="540"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90" d="100"/>
        <a:sy n="190" d="100"/>
      </p:scale>
      <p:origin x="0" y="0"/>
    </p:cViewPr>
  </p:sorterViewPr>
  <p:notesViewPr>
    <p:cSldViewPr snapToGrid="0" snapToObjects="1">
      <p:cViewPr varScale="1">
        <p:scale>
          <a:sx n="95" d="100"/>
          <a:sy n="95" d="100"/>
        </p:scale>
        <p:origin x="250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4B3C7D-7ED1-A34F-BCFC-1C01389AE58C}" type="datetimeFigureOut">
              <a:rPr kumimoji="1" lang="zh-CN" altLang="en-US" smtClean="0"/>
              <a:t>2026/1/15</a:t>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CED8CE-3D9F-CA47-A17E-9AD879C3B1C0}" type="slidenum">
              <a:rPr kumimoji="1" lang="zh-CN" altLang="en-US" smtClean="0"/>
              <a:t>‹#›</a:t>
            </a:fld>
            <a:endParaRPr kumimoji="1"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CF2CF-5EF1-D24F-8F8B-C67282AA038A}" type="datetimeFigureOut">
              <a:rPr kumimoji="1" lang="zh-CN" altLang="en-US" smtClean="0"/>
              <a:t>2026/1/15</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70782-008B-5B48-B01C-A994AC4AA046}"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Phần này có thể bấm vào các lá bài để lật úp hoặc hiện số</a:t>
            </a:r>
          </a:p>
        </p:txBody>
      </p:sp>
      <p:sp>
        <p:nvSpPr>
          <p:cNvPr id="4" name="灯片编号占位符 3"/>
          <p:cNvSpPr>
            <a:spLocks noGrp="1"/>
          </p:cNvSpPr>
          <p:nvPr>
            <p:ph type="sldNum" sz="quarter" idx="10"/>
          </p:nvPr>
        </p:nvSpPr>
        <p:spPr/>
        <p:txBody>
          <a:bodyPr/>
          <a:lstStyle/>
          <a:p>
            <a:fld id="{E2E3AE05-7DD1-4AF0-924E-BEEA496F3737}"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Phần này có thể bấm vào các lá bài để lật úp hoặc hiện số</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DengXian"/>
              <a:ea typeface="DengXian" panose="02010600030101010101" pitchFamily="2" charset="-122"/>
              <a:cs typeface="+mn-cs"/>
            </a:endParaRPr>
          </a:p>
        </p:txBody>
      </p:sp>
    </p:spTree>
    <p:extLst>
      <p:ext uri="{BB962C8B-B14F-4D97-AF65-F5344CB8AC3E}">
        <p14:creationId xmlns:p14="http://schemas.microsoft.com/office/powerpoint/2010/main" val="1549377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Phần này có thể bấm vào các lá bài để lật úp hoặc hiện số</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DengXian"/>
              <a:ea typeface="DengXian" panose="02010600030101010101" pitchFamily="2" charset="-122"/>
              <a:cs typeface="+mn-cs"/>
            </a:endParaRPr>
          </a:p>
        </p:txBody>
      </p:sp>
    </p:spTree>
    <p:extLst>
      <p:ext uri="{BB962C8B-B14F-4D97-AF65-F5344CB8AC3E}">
        <p14:creationId xmlns:p14="http://schemas.microsoft.com/office/powerpoint/2010/main" val="102660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Phần này có thể bấm vào các lá bài để lật úp hoặc hiện số</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DengXian"/>
              <a:ea typeface="DengXian" panose="02010600030101010101" pitchFamily="2" charset="-122"/>
              <a:cs typeface="+mn-cs"/>
            </a:endParaRPr>
          </a:p>
        </p:txBody>
      </p:sp>
    </p:spTree>
    <p:extLst>
      <p:ext uri="{BB962C8B-B14F-4D97-AF65-F5344CB8AC3E}">
        <p14:creationId xmlns:p14="http://schemas.microsoft.com/office/powerpoint/2010/main" val="3821865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DengXian"/>
              <a:ea typeface="DengXian" panose="02010600030101010101" pitchFamily="2" charset="-122"/>
              <a:cs typeface="+mn-cs"/>
            </a:endParaRPr>
          </a:p>
        </p:txBody>
      </p:sp>
    </p:spTree>
    <p:extLst>
      <p:ext uri="{BB962C8B-B14F-4D97-AF65-F5344CB8AC3E}">
        <p14:creationId xmlns:p14="http://schemas.microsoft.com/office/powerpoint/2010/main" val="3381854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Phần này có thể bấm vào các lá bài để lật úp hoặc hiện số</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DengXian"/>
              <a:ea typeface="DengXian" panose="02010600030101010101" pitchFamily="2" charset="-122"/>
              <a:cs typeface="+mn-cs"/>
            </a:endParaRPr>
          </a:p>
        </p:txBody>
      </p:sp>
    </p:spTree>
    <p:extLst>
      <p:ext uri="{BB962C8B-B14F-4D97-AF65-F5344CB8AC3E}">
        <p14:creationId xmlns:p14="http://schemas.microsoft.com/office/powerpoint/2010/main" val="23014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Phần này có thể bấm vào các lá bài để lật úp hoặc hiện số</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DengXian"/>
              <a:ea typeface="DengXian" panose="02010600030101010101" pitchFamily="2" charset="-122"/>
              <a:cs typeface="+mn-cs"/>
            </a:endParaRPr>
          </a:p>
        </p:txBody>
      </p:sp>
    </p:spTree>
    <p:extLst>
      <p:ext uri="{BB962C8B-B14F-4D97-AF65-F5344CB8AC3E}">
        <p14:creationId xmlns:p14="http://schemas.microsoft.com/office/powerpoint/2010/main" val="2371004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Phần này có thể bấm vào các lá bài để lật úp hoặc hiện số</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DengXian"/>
              <a:ea typeface="DengXian" panose="02010600030101010101" pitchFamily="2" charset="-122"/>
              <a:cs typeface="+mn-cs"/>
            </a:endParaRPr>
          </a:p>
        </p:txBody>
      </p:sp>
    </p:spTree>
    <p:extLst>
      <p:ext uri="{BB962C8B-B14F-4D97-AF65-F5344CB8AC3E}">
        <p14:creationId xmlns:p14="http://schemas.microsoft.com/office/powerpoint/2010/main" val="1026515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1410941"/>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2689456"/>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8152509"/>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684160"/>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7815345"/>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8702227"/>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5863274"/>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62577"/>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0389699"/>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6657529"/>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2239488"/>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8000688"/>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4397157"/>
      </p:ext>
    </p:extLst>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6740707"/>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790548629"/>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3657273"/>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9330411"/>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830270472"/>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B35858A6-78BD-4413-8E45-6E8991F8258B}"/>
              </a:ext>
            </a:extLst>
          </p:cNvPr>
          <p:cNvPicPr>
            <a:picLocks noChangeAspect="1"/>
          </p:cNvPicPr>
          <p:nvPr userDrawn="1"/>
        </p:nvPicPr>
        <p:blipFill>
          <a:blip r:embed="rId25"/>
          <a:stretch>
            <a:fillRect/>
          </a:stretch>
        </p:blipFill>
        <p:spPr>
          <a:xfrm>
            <a:off x="-1909614" y="476250"/>
            <a:ext cx="1362382" cy="136238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71" r:id="rId6"/>
    <p:sldLayoutId id="2147483670" r:id="rId7"/>
    <p:sldLayoutId id="2147483669" r:id="rId8"/>
    <p:sldLayoutId id="2147483668" r:id="rId9"/>
    <p:sldLayoutId id="2147483667" r:id="rId10"/>
    <p:sldLayoutId id="2147483666" r:id="rId11"/>
    <p:sldLayoutId id="2147483665" r:id="rId12"/>
    <p:sldLayoutId id="2147483664" r:id="rId13"/>
    <p:sldLayoutId id="2147483663" r:id="rId14"/>
    <p:sldLayoutId id="2147483662" r:id="rId15"/>
    <p:sldLayoutId id="2147483661" r:id="rId16"/>
    <p:sldLayoutId id="2147483660" r:id="rId17"/>
    <p:sldLayoutId id="2147483659" r:id="rId18"/>
    <p:sldLayoutId id="2147483658" r:id="rId19"/>
    <p:sldLayoutId id="2147483657" r:id="rId20"/>
    <p:sldLayoutId id="2147483656" r:id="rId21"/>
    <p:sldLayoutId id="2147483655" r:id="rId22"/>
    <p:sldLayoutId id="2147483654" r:id="rId23"/>
  </p:sldLayoutIdLst>
  <p:transition>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4.tif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4">
            <a:extLst>
              <a:ext uri="{28A0092B-C50C-407E-A947-70E740481C1C}">
                <a14:useLocalDpi xmlns:a14="http://schemas.microsoft.com/office/drawing/2010/main" val="0"/>
              </a:ext>
            </a:extLst>
          </a:blip>
          <a:srcRect l="38681" t="55927"/>
          <a:stretch>
            <a:fillRect/>
          </a:stretch>
        </p:blipFill>
        <p:spPr>
          <a:xfrm>
            <a:off x="-391795" y="445135"/>
            <a:ext cx="11602720" cy="5385435"/>
          </a:xfrm>
          <a:prstGeom prst="rect">
            <a:avLst/>
          </a:prstGeom>
        </p:spPr>
      </p:pic>
      <p:pic>
        <p:nvPicPr>
          <p:cNvPr id="4" name="图片 3"/>
          <p:cNvPicPr>
            <a:picLocks noChangeAspect="1"/>
          </p:cNvPicPr>
          <p:nvPr/>
        </p:nvPicPr>
        <p:blipFill>
          <a:blip r:embed="rId5" cstate="screen"/>
          <a:stretch>
            <a:fillRect/>
          </a:stretch>
        </p:blipFill>
        <p:spPr>
          <a:xfrm>
            <a:off x="8823960" y="3415030"/>
            <a:ext cx="3291840" cy="3616960"/>
          </a:xfrm>
          <a:prstGeom prst="rect">
            <a:avLst/>
          </a:prstGeom>
        </p:spPr>
      </p:pic>
      <p:sp>
        <p:nvSpPr>
          <p:cNvPr id="2" name="TextBox 1">
            <a:extLst>
              <a:ext uri="{FF2B5EF4-FFF2-40B4-BE49-F238E27FC236}">
                <a16:creationId xmlns:a16="http://schemas.microsoft.com/office/drawing/2014/main" id="{78E0A96F-AEB2-4264-A6B2-E67CB3AC74A9}"/>
              </a:ext>
            </a:extLst>
          </p:cNvPr>
          <p:cNvSpPr txBox="1"/>
          <p:nvPr/>
        </p:nvSpPr>
        <p:spPr>
          <a:xfrm>
            <a:off x="3230052" y="2691755"/>
            <a:ext cx="6762750" cy="1446550"/>
          </a:xfrm>
          <a:prstGeom prst="rect">
            <a:avLst/>
          </a:prstGeom>
          <a:noFill/>
        </p:spPr>
        <p:txBody>
          <a:bodyPr wrap="square" rtlCol="0">
            <a:spAutoFit/>
          </a:bodyPr>
          <a:lstStyle/>
          <a:p>
            <a:r>
              <a:rPr lang="en-US" sz="8800" b="1" dirty="0" err="1">
                <a:solidFill>
                  <a:srgbClr val="FF0000"/>
                </a:solidFill>
              </a:rPr>
              <a:t>Luyện</a:t>
            </a:r>
            <a:r>
              <a:rPr lang="en-US" sz="8800" b="1" dirty="0">
                <a:solidFill>
                  <a:srgbClr val="FF0000"/>
                </a:solidFill>
              </a:rPr>
              <a:t> </a:t>
            </a:r>
            <a:r>
              <a:rPr lang="en-US" sz="8800" b="1" dirty="0" err="1">
                <a:solidFill>
                  <a:srgbClr val="FF0000"/>
                </a:solidFill>
              </a:rPr>
              <a:t>tập</a:t>
            </a:r>
            <a:endParaRPr lang="en-US" sz="8800" b="1" dirty="0">
              <a:solidFill>
                <a:srgbClr val="FF000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descr="Picture1"/>
          <p:cNvPicPr>
            <a:picLocks noChangeAspect="1"/>
          </p:cNvPicPr>
          <p:nvPr/>
        </p:nvPicPr>
        <p:blipFill>
          <a:blip r:embed="rId4"/>
          <a:stretch>
            <a:fillRect/>
          </a:stretch>
        </p:blipFill>
        <p:spPr>
          <a:xfrm>
            <a:off x="2395855" y="1380490"/>
            <a:ext cx="7400290" cy="4096385"/>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32" presetClass="emph" presetSubtype="0" repeatCount="indefinite" fill="hold" nodeType="afterEffect">
                                  <p:stCondLst>
                                    <p:cond delay="0"/>
                                  </p:stCondLst>
                                  <p:childTnLst>
                                    <p:animRot by="120000">
                                      <p:cBhvr>
                                        <p:cTn id="12" dur="100" fill="hold">
                                          <p:stCondLst>
                                            <p:cond delay="0"/>
                                          </p:stCondLst>
                                        </p:cTn>
                                        <p:tgtEl>
                                          <p:spTgt spid="5"/>
                                        </p:tgtEl>
                                        <p:attrNameLst>
                                          <p:attrName>r</p:attrName>
                                        </p:attrNameLst>
                                      </p:cBhvr>
                                    </p:animRot>
                                    <p:animRot by="-240000">
                                      <p:cBhvr>
                                        <p:cTn id="13" dur="200" fill="hold">
                                          <p:stCondLst>
                                            <p:cond delay="200"/>
                                          </p:stCondLst>
                                        </p:cTn>
                                        <p:tgtEl>
                                          <p:spTgt spid="5"/>
                                        </p:tgtEl>
                                        <p:attrNameLst>
                                          <p:attrName>r</p:attrName>
                                        </p:attrNameLst>
                                      </p:cBhvr>
                                    </p:animRot>
                                    <p:animRot by="240000">
                                      <p:cBhvr>
                                        <p:cTn id="14" dur="200" fill="hold">
                                          <p:stCondLst>
                                            <p:cond delay="400"/>
                                          </p:stCondLst>
                                        </p:cTn>
                                        <p:tgtEl>
                                          <p:spTgt spid="5"/>
                                        </p:tgtEl>
                                        <p:attrNameLst>
                                          <p:attrName>r</p:attrName>
                                        </p:attrNameLst>
                                      </p:cBhvr>
                                    </p:animRot>
                                    <p:animRot by="-240000">
                                      <p:cBhvr>
                                        <p:cTn id="15" dur="200" fill="hold">
                                          <p:stCondLst>
                                            <p:cond delay="600"/>
                                          </p:stCondLst>
                                        </p:cTn>
                                        <p:tgtEl>
                                          <p:spTgt spid="5"/>
                                        </p:tgtEl>
                                        <p:attrNameLst>
                                          <p:attrName>r</p:attrName>
                                        </p:attrNameLst>
                                      </p:cBhvr>
                                    </p:animRot>
                                    <p:animRot by="120000">
                                      <p:cBhvr>
                                        <p:cTn id="16"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圆角矩形 2"/>
          <p:cNvSpPr/>
          <p:nvPr/>
        </p:nvSpPr>
        <p:spPr>
          <a:xfrm>
            <a:off x="209550" y="266700"/>
            <a:ext cx="11772900" cy="6324600"/>
          </a:xfrm>
          <a:prstGeom prst="roundRect">
            <a:avLst>
              <a:gd name="adj" fmla="val 52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Text Box 14"/>
          <p:cNvSpPr txBox="1"/>
          <p:nvPr/>
        </p:nvSpPr>
        <p:spPr>
          <a:xfrm>
            <a:off x="1232219" y="399732"/>
            <a:ext cx="9016682" cy="1815882"/>
          </a:xfrm>
          <a:prstGeom prst="rect">
            <a:avLst/>
          </a:prstGeom>
          <a:solidFill>
            <a:srgbClr val="F9A9CF"/>
          </a:solidFill>
        </p:spPr>
        <p:txBody>
          <a:bodyPr wrap="square" rtlCol="0">
            <a:spAutoFit/>
          </a:bodyPr>
          <a:lstStyle/>
          <a:p>
            <a:r>
              <a:rPr lang="en-US" sz="2800" b="1" dirty="0" err="1">
                <a:latin typeface="Calibri" panose="020F0502020204030204" pitchFamily="34" charset="0"/>
                <a:cs typeface="Calibri" panose="020F0502020204030204" pitchFamily="34" charset="0"/>
              </a:rPr>
              <a:t>Trong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hình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bên</a:t>
            </a:r>
            <a:r>
              <a:rPr lang="en-US" sz="2800" b="1" dirty="0">
                <a:latin typeface="Calibri" panose="020F0502020204030204" pitchFamily="34" charset="0"/>
                <a:cs typeface="Calibri" panose="020F0502020204030204" pitchFamily="34" charset="0"/>
              </a:rPr>
              <a:t>:</a:t>
            </a:r>
          </a:p>
          <a:p>
            <a:r>
              <a:rPr lang="en-US" sz="2800" b="1" dirty="0">
                <a:latin typeface="Calibri" panose="020F0502020204030204" pitchFamily="34" charset="0"/>
                <a:cs typeface="Calibri" panose="020F0502020204030204" pitchFamily="34" charset="0"/>
              </a:rPr>
              <a:t>a)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mấy</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góc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vuông</a:t>
            </a:r>
            <a:r>
              <a:rPr lang="en-US" sz="2800" b="1" dirty="0">
                <a:latin typeface="Calibri" panose="020F0502020204030204" pitchFamily="34" charset="0"/>
                <a:cs typeface="Calibri" panose="020F0502020204030204" pitchFamily="34" charset="0"/>
              </a:rPr>
              <a:t>?</a:t>
            </a:r>
          </a:p>
          <a:p>
            <a:r>
              <a:rPr lang="en-US" sz="2800" b="1" dirty="0">
                <a:latin typeface="Calibri" panose="020F0502020204030204" pitchFamily="34" charset="0"/>
                <a:cs typeface="Calibri" panose="020F0502020204030204" pitchFamily="34" charset="0"/>
              </a:rPr>
              <a:t>b)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mấy</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góc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không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vuông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đỉnh</a:t>
            </a:r>
            <a:r>
              <a:rPr lang="en-US" sz="2800" b="1" dirty="0">
                <a:latin typeface="Calibri" panose="020F0502020204030204" pitchFamily="34" charset="0"/>
                <a:cs typeface="Calibri" panose="020F0502020204030204" pitchFamily="34" charset="0"/>
              </a:rPr>
              <a:t> A?</a:t>
            </a:r>
          </a:p>
          <a:p>
            <a:r>
              <a:rPr lang="en-US" sz="2800" b="1" dirty="0">
                <a:latin typeface="Calibri" panose="020F0502020204030204" pitchFamily="34" charset="0"/>
                <a:cs typeface="Calibri" panose="020F0502020204030204" pitchFamily="34" charset="0"/>
              </a:rPr>
              <a:t>c) </a:t>
            </a:r>
            <a:r>
              <a:rPr lang="en-US" sz="2800" b="1" dirty="0" err="1">
                <a:latin typeface="Calibri" panose="020F0502020204030204" pitchFamily="34" charset="0"/>
                <a:cs typeface="Calibri" panose="020F0502020204030204" pitchFamily="34" charset="0"/>
              </a:rPr>
              <a:t>Tìm</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trung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điểm</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của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đoạn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thẳng</a:t>
            </a:r>
            <a:r>
              <a:rPr lang="en-US" sz="2800" b="1" dirty="0">
                <a:latin typeface="Calibri" panose="020F0502020204030204" pitchFamily="34" charset="0"/>
                <a:cs typeface="Calibri" panose="020F0502020204030204" pitchFamily="34" charset="0"/>
              </a:rPr>
              <a:t> AC </a:t>
            </a:r>
            <a:r>
              <a:rPr lang="en-US" sz="2800" b="1" dirty="0" err="1">
                <a:latin typeface="Calibri" panose="020F0502020204030204" pitchFamily="34" charset="0"/>
                <a:cs typeface="Calibri" panose="020F0502020204030204" pitchFamily="34" charset="0"/>
              </a:rPr>
              <a:t>và</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đoạn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thẳng</a:t>
            </a:r>
            <a:r>
              <a:rPr lang="en-US" sz="2800" b="1" dirty="0">
                <a:latin typeface="Calibri" panose="020F0502020204030204" pitchFamily="34" charset="0"/>
                <a:cs typeface="Calibri" panose="020F0502020204030204" pitchFamily="34" charset="0"/>
              </a:rPr>
              <a:t> ED.</a:t>
            </a:r>
          </a:p>
        </p:txBody>
      </p:sp>
      <p:sp>
        <p:nvSpPr>
          <p:cNvPr id="7" name="Oval 6">
            <a:extLst>
              <a:ext uri="{FF2B5EF4-FFF2-40B4-BE49-F238E27FC236}">
                <a16:creationId xmlns:a16="http://schemas.microsoft.com/office/drawing/2014/main" id="{0077B140-3217-47CE-B723-CEDC7CC1E9C2}"/>
              </a:ext>
            </a:extLst>
          </p:cNvPr>
          <p:cNvSpPr/>
          <p:nvPr/>
        </p:nvSpPr>
        <p:spPr>
          <a:xfrm>
            <a:off x="429260" y="399732"/>
            <a:ext cx="802958" cy="80295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1</a:t>
            </a:r>
          </a:p>
        </p:txBody>
      </p:sp>
      <p:pic>
        <p:nvPicPr>
          <p:cNvPr id="4" name="Picture 3">
            <a:extLst>
              <a:ext uri="{FF2B5EF4-FFF2-40B4-BE49-F238E27FC236}">
                <a16:creationId xmlns:a16="http://schemas.microsoft.com/office/drawing/2014/main" id="{87C787E0-F310-49AA-B5AE-7B54CAE50B4B}"/>
              </a:ext>
            </a:extLst>
          </p:cNvPr>
          <p:cNvPicPr>
            <a:picLocks noChangeAspect="1"/>
          </p:cNvPicPr>
          <p:nvPr/>
        </p:nvPicPr>
        <p:blipFill>
          <a:blip r:embed="rId4"/>
          <a:stretch>
            <a:fillRect/>
          </a:stretch>
        </p:blipFill>
        <p:spPr>
          <a:xfrm>
            <a:off x="3952875" y="2396589"/>
            <a:ext cx="4764352" cy="4014788"/>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500"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圆角矩形 2"/>
          <p:cNvSpPr/>
          <p:nvPr/>
        </p:nvSpPr>
        <p:spPr>
          <a:xfrm>
            <a:off x="209550" y="266700"/>
            <a:ext cx="11772900" cy="6324600"/>
          </a:xfrm>
          <a:prstGeom prst="roundRect">
            <a:avLst>
              <a:gd name="adj" fmla="val 52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cs typeface="+mn-cs"/>
            </a:endParaRPr>
          </a:p>
        </p:txBody>
      </p:sp>
      <p:sp>
        <p:nvSpPr>
          <p:cNvPr id="15" name="Text Box 14"/>
          <p:cNvSpPr txBox="1"/>
          <p:nvPr/>
        </p:nvSpPr>
        <p:spPr>
          <a:xfrm>
            <a:off x="1232219" y="399732"/>
            <a:ext cx="9016682" cy="954107"/>
          </a:xfrm>
          <a:prstGeom prst="rect">
            <a:avLst/>
          </a:prstGeom>
          <a:solidFill>
            <a:srgbClr val="F9A9C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Trong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hình</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bên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Có</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mấy</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góc</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vuông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sp>
        <p:nvSpPr>
          <p:cNvPr id="7" name="Oval 6">
            <a:extLst>
              <a:ext uri="{FF2B5EF4-FFF2-40B4-BE49-F238E27FC236}">
                <a16:creationId xmlns:a16="http://schemas.microsoft.com/office/drawing/2014/main" id="{0077B140-3217-47CE-B723-CEDC7CC1E9C2}"/>
              </a:ext>
            </a:extLst>
          </p:cNvPr>
          <p:cNvSpPr/>
          <p:nvPr/>
        </p:nvSpPr>
        <p:spPr>
          <a:xfrm>
            <a:off x="429260" y="399732"/>
            <a:ext cx="802958" cy="80295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a:cs typeface="+mn-cs"/>
              </a:rPr>
              <a:t>1</a:t>
            </a:r>
          </a:p>
        </p:txBody>
      </p:sp>
      <p:pic>
        <p:nvPicPr>
          <p:cNvPr id="4" name="Picture 3">
            <a:extLst>
              <a:ext uri="{FF2B5EF4-FFF2-40B4-BE49-F238E27FC236}">
                <a16:creationId xmlns:a16="http://schemas.microsoft.com/office/drawing/2014/main" id="{87C787E0-F310-49AA-B5AE-7B54CAE50B4B}"/>
              </a:ext>
            </a:extLst>
          </p:cNvPr>
          <p:cNvPicPr>
            <a:picLocks noChangeAspect="1"/>
          </p:cNvPicPr>
          <p:nvPr/>
        </p:nvPicPr>
        <p:blipFill>
          <a:blip r:embed="rId4"/>
          <a:stretch>
            <a:fillRect/>
          </a:stretch>
        </p:blipFill>
        <p:spPr>
          <a:xfrm>
            <a:off x="7134225" y="2215614"/>
            <a:ext cx="4764352" cy="4014788"/>
          </a:xfrm>
          <a:prstGeom prst="rect">
            <a:avLst/>
          </a:prstGeom>
        </p:spPr>
      </p:pic>
      <p:sp>
        <p:nvSpPr>
          <p:cNvPr id="8" name="Rectangle 7">
            <a:extLst>
              <a:ext uri="{FF2B5EF4-FFF2-40B4-BE49-F238E27FC236}">
                <a16:creationId xmlns:a16="http://schemas.microsoft.com/office/drawing/2014/main" id="{17EBA98F-D18B-44B4-8305-3C7A5C03B598}"/>
              </a:ext>
            </a:extLst>
          </p:cNvPr>
          <p:cNvSpPr/>
          <p:nvPr/>
        </p:nvSpPr>
        <p:spPr>
          <a:xfrm>
            <a:off x="9525000" y="4382552"/>
            <a:ext cx="219075" cy="247650"/>
          </a:xfrm>
          <a:prstGeom prst="rect">
            <a:avLst/>
          </a:prstGeom>
          <a:solidFill>
            <a:srgbClr val="FFFF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23" name="Rectangle 22">
            <a:extLst>
              <a:ext uri="{FF2B5EF4-FFF2-40B4-BE49-F238E27FC236}">
                <a16:creationId xmlns:a16="http://schemas.microsoft.com/office/drawing/2014/main" id="{953C4A18-F8BE-45F9-BDCD-AEA66EA837C5}"/>
              </a:ext>
            </a:extLst>
          </p:cNvPr>
          <p:cNvSpPr/>
          <p:nvPr/>
        </p:nvSpPr>
        <p:spPr>
          <a:xfrm>
            <a:off x="9525000" y="4630202"/>
            <a:ext cx="219075" cy="247650"/>
          </a:xfrm>
          <a:prstGeom prst="rect">
            <a:avLst/>
          </a:prstGeom>
          <a:solidFill>
            <a:srgbClr val="FFFF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24" name="Rectangle 23">
            <a:extLst>
              <a:ext uri="{FF2B5EF4-FFF2-40B4-BE49-F238E27FC236}">
                <a16:creationId xmlns:a16="http://schemas.microsoft.com/office/drawing/2014/main" id="{82002253-E2AF-4F86-8422-26BABBA1FC92}"/>
              </a:ext>
            </a:extLst>
          </p:cNvPr>
          <p:cNvSpPr/>
          <p:nvPr/>
        </p:nvSpPr>
        <p:spPr>
          <a:xfrm>
            <a:off x="9305925" y="4630202"/>
            <a:ext cx="219075" cy="247650"/>
          </a:xfrm>
          <a:prstGeom prst="rect">
            <a:avLst/>
          </a:prstGeom>
          <a:solidFill>
            <a:srgbClr val="FFFF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26" name="Rectangle 25">
            <a:extLst>
              <a:ext uri="{FF2B5EF4-FFF2-40B4-BE49-F238E27FC236}">
                <a16:creationId xmlns:a16="http://schemas.microsoft.com/office/drawing/2014/main" id="{1878C3F6-EE2B-4652-8081-76580A189D17}"/>
              </a:ext>
            </a:extLst>
          </p:cNvPr>
          <p:cNvSpPr/>
          <p:nvPr/>
        </p:nvSpPr>
        <p:spPr>
          <a:xfrm>
            <a:off x="9305925" y="4382552"/>
            <a:ext cx="219075" cy="247650"/>
          </a:xfrm>
          <a:prstGeom prst="rect">
            <a:avLst/>
          </a:prstGeom>
          <a:solidFill>
            <a:srgbClr val="FFFF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4" name="TextBox 13">
            <a:extLst>
              <a:ext uri="{FF2B5EF4-FFF2-40B4-BE49-F238E27FC236}">
                <a16:creationId xmlns:a16="http://schemas.microsoft.com/office/drawing/2014/main" id="{72191894-3FCD-48DA-A58E-51DEC372EB51}"/>
              </a:ext>
            </a:extLst>
          </p:cNvPr>
          <p:cNvSpPr txBox="1"/>
          <p:nvPr/>
        </p:nvSpPr>
        <p:spPr>
          <a:xfrm>
            <a:off x="641669" y="1809750"/>
            <a:ext cx="6115050" cy="584775"/>
          </a:xfrm>
          <a:prstGeom prst="rect">
            <a:avLst/>
          </a:prstGeom>
          <a:noFill/>
        </p:spPr>
        <p:txBody>
          <a:bodyPr wrap="square" rtlCol="0">
            <a:spAutoFit/>
          </a:bodyPr>
          <a:lstStyle/>
          <a:p>
            <a:r>
              <a:rPr lang="fr-FR" sz="3200" b="1" dirty="0">
                <a:solidFill>
                  <a:srgbClr val="0070C0"/>
                </a:solidFill>
                <a:latin typeface="Calibri" panose="020F0502020204030204" pitchFamily="34" charset="0"/>
                <a:cs typeface="Calibri" panose="020F0502020204030204" pitchFamily="34" charset="0"/>
              </a:rPr>
              <a:t>a) </a:t>
            </a:r>
            <a:r>
              <a:rPr lang="fr-FR" sz="3200" b="1" dirty="0" err="1">
                <a:solidFill>
                  <a:srgbClr val="0070C0"/>
                </a:solidFill>
                <a:latin typeface="Calibri" panose="020F0502020204030204" pitchFamily="34" charset="0"/>
                <a:cs typeface="Calibri" panose="020F0502020204030204" pitchFamily="34" charset="0"/>
              </a:rPr>
              <a:t>Có</a:t>
            </a:r>
            <a:r>
              <a:rPr lang="fr-FR" sz="3200" b="1" dirty="0">
                <a:solidFill>
                  <a:srgbClr val="0070C0"/>
                </a:solidFill>
                <a:latin typeface="Calibri" panose="020F0502020204030204" pitchFamily="34" charset="0"/>
                <a:cs typeface="Calibri" panose="020F0502020204030204" pitchFamily="34" charset="0"/>
              </a:rPr>
              <a:t> 6 </a:t>
            </a:r>
            <a:r>
              <a:rPr lang="fr-FR" sz="3200" b="1" dirty="0" err="1">
                <a:solidFill>
                  <a:srgbClr val="0070C0"/>
                </a:solidFill>
                <a:latin typeface="Calibri" panose="020F0502020204030204" pitchFamily="34" charset="0"/>
                <a:cs typeface="Calibri" panose="020F0502020204030204" pitchFamily="34" charset="0"/>
              </a:rPr>
              <a:t>góc</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vuông</a:t>
            </a:r>
            <a:r>
              <a:rPr lang="fr-FR" sz="3200" b="1" dirty="0">
                <a:solidFill>
                  <a:srgbClr val="0070C0"/>
                </a:solidFill>
                <a:latin typeface="Calibri" panose="020F0502020204030204" pitchFamily="34" charset="0"/>
                <a:cs typeface="Calibri" panose="020F0502020204030204" pitchFamily="34" charset="0"/>
              </a:rPr>
              <a:t> là:</a:t>
            </a:r>
            <a:endParaRPr lang="en-US" sz="3200" b="1" dirty="0">
              <a:solidFill>
                <a:srgbClr val="0070C0"/>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0DB91686-D6E7-4999-A2A8-7A4E25778655}"/>
              </a:ext>
            </a:extLst>
          </p:cNvPr>
          <p:cNvSpPr txBox="1"/>
          <p:nvPr/>
        </p:nvSpPr>
        <p:spPr>
          <a:xfrm>
            <a:off x="641669" y="2466975"/>
            <a:ext cx="6115050" cy="584775"/>
          </a:xfrm>
          <a:prstGeom prst="rect">
            <a:avLst/>
          </a:prstGeom>
          <a:noFill/>
        </p:spPr>
        <p:txBody>
          <a:bodyPr wrap="square" rtlCol="0">
            <a:spAutoFit/>
          </a:bodyPr>
          <a:lstStyle/>
          <a:p>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Góc</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vuông</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đỉnh</a:t>
            </a:r>
            <a:r>
              <a:rPr lang="fr-FR" sz="3200" b="1" dirty="0">
                <a:solidFill>
                  <a:srgbClr val="0070C0"/>
                </a:solidFill>
                <a:latin typeface="Calibri" panose="020F0502020204030204" pitchFamily="34" charset="0"/>
                <a:cs typeface="Calibri" panose="020F0502020204030204" pitchFamily="34" charset="0"/>
              </a:rPr>
              <a:t> K; </a:t>
            </a:r>
            <a:r>
              <a:rPr lang="fr-FR" sz="3200" b="1" dirty="0" err="1">
                <a:solidFill>
                  <a:srgbClr val="0070C0"/>
                </a:solidFill>
                <a:latin typeface="Calibri" panose="020F0502020204030204" pitchFamily="34" charset="0"/>
                <a:cs typeface="Calibri" panose="020F0502020204030204" pitchFamily="34" charset="0"/>
              </a:rPr>
              <a:t>cạnh</a:t>
            </a:r>
            <a:r>
              <a:rPr lang="fr-FR" sz="3200" b="1" dirty="0">
                <a:solidFill>
                  <a:srgbClr val="0070C0"/>
                </a:solidFill>
                <a:latin typeface="Calibri" panose="020F0502020204030204" pitchFamily="34" charset="0"/>
                <a:cs typeface="Calibri" panose="020F0502020204030204" pitchFamily="34" charset="0"/>
              </a:rPr>
              <a:t> KA, KB</a:t>
            </a:r>
          </a:p>
        </p:txBody>
      </p:sp>
      <p:sp>
        <p:nvSpPr>
          <p:cNvPr id="17" name="TextBox 16">
            <a:extLst>
              <a:ext uri="{FF2B5EF4-FFF2-40B4-BE49-F238E27FC236}">
                <a16:creationId xmlns:a16="http://schemas.microsoft.com/office/drawing/2014/main" id="{80F5C8C7-A420-4008-B7CC-F2154282C890}"/>
              </a:ext>
            </a:extLst>
          </p:cNvPr>
          <p:cNvSpPr txBox="1"/>
          <p:nvPr/>
        </p:nvSpPr>
        <p:spPr>
          <a:xfrm>
            <a:off x="641669" y="2981325"/>
            <a:ext cx="6115050" cy="584775"/>
          </a:xfrm>
          <a:prstGeom prst="rect">
            <a:avLst/>
          </a:prstGeom>
          <a:noFill/>
        </p:spPr>
        <p:txBody>
          <a:bodyPr wrap="square" rtlCol="0">
            <a:spAutoFit/>
          </a:bodyPr>
          <a:lstStyle/>
          <a:p>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Góc</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vuông</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đỉnh</a:t>
            </a:r>
            <a:r>
              <a:rPr lang="fr-FR" sz="3200" b="1" dirty="0">
                <a:solidFill>
                  <a:srgbClr val="0070C0"/>
                </a:solidFill>
                <a:latin typeface="Calibri" panose="020F0502020204030204" pitchFamily="34" charset="0"/>
                <a:cs typeface="Calibri" panose="020F0502020204030204" pitchFamily="34" charset="0"/>
              </a:rPr>
              <a:t> K; </a:t>
            </a:r>
            <a:r>
              <a:rPr lang="fr-FR" sz="3200" b="1" dirty="0" err="1">
                <a:solidFill>
                  <a:srgbClr val="0070C0"/>
                </a:solidFill>
                <a:latin typeface="Calibri" panose="020F0502020204030204" pitchFamily="34" charset="0"/>
                <a:cs typeface="Calibri" panose="020F0502020204030204" pitchFamily="34" charset="0"/>
              </a:rPr>
              <a:t>cạnh</a:t>
            </a:r>
            <a:r>
              <a:rPr lang="fr-FR" sz="3200" b="1" dirty="0">
                <a:solidFill>
                  <a:srgbClr val="0070C0"/>
                </a:solidFill>
                <a:latin typeface="Calibri" panose="020F0502020204030204" pitchFamily="34" charset="0"/>
                <a:cs typeface="Calibri" panose="020F0502020204030204" pitchFamily="34" charset="0"/>
              </a:rPr>
              <a:t> KB, KC</a:t>
            </a:r>
          </a:p>
        </p:txBody>
      </p:sp>
      <p:sp>
        <p:nvSpPr>
          <p:cNvPr id="20" name="TextBox 19">
            <a:extLst>
              <a:ext uri="{FF2B5EF4-FFF2-40B4-BE49-F238E27FC236}">
                <a16:creationId xmlns:a16="http://schemas.microsoft.com/office/drawing/2014/main" id="{4AD5DA23-FCBA-429F-94D9-3C3438E43AD9}"/>
              </a:ext>
            </a:extLst>
          </p:cNvPr>
          <p:cNvSpPr txBox="1"/>
          <p:nvPr/>
        </p:nvSpPr>
        <p:spPr>
          <a:xfrm>
            <a:off x="641669" y="3611027"/>
            <a:ext cx="6115050" cy="584775"/>
          </a:xfrm>
          <a:prstGeom prst="rect">
            <a:avLst/>
          </a:prstGeom>
          <a:noFill/>
        </p:spPr>
        <p:txBody>
          <a:bodyPr wrap="square" rtlCol="0">
            <a:spAutoFit/>
          </a:bodyPr>
          <a:lstStyle/>
          <a:p>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Góc</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vuông</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đỉnh</a:t>
            </a:r>
            <a:r>
              <a:rPr lang="fr-FR" sz="3200" b="1" dirty="0">
                <a:solidFill>
                  <a:srgbClr val="0070C0"/>
                </a:solidFill>
                <a:latin typeface="Calibri" panose="020F0502020204030204" pitchFamily="34" charset="0"/>
                <a:cs typeface="Calibri" panose="020F0502020204030204" pitchFamily="34" charset="0"/>
              </a:rPr>
              <a:t> K; </a:t>
            </a:r>
            <a:r>
              <a:rPr lang="fr-FR" sz="3200" b="1" dirty="0" err="1">
                <a:solidFill>
                  <a:srgbClr val="0070C0"/>
                </a:solidFill>
                <a:latin typeface="Calibri" panose="020F0502020204030204" pitchFamily="34" charset="0"/>
                <a:cs typeface="Calibri" panose="020F0502020204030204" pitchFamily="34" charset="0"/>
              </a:rPr>
              <a:t>cạnh</a:t>
            </a:r>
            <a:r>
              <a:rPr lang="fr-FR" sz="3200" b="1" dirty="0">
                <a:solidFill>
                  <a:srgbClr val="0070C0"/>
                </a:solidFill>
                <a:latin typeface="Calibri" panose="020F0502020204030204" pitchFamily="34" charset="0"/>
                <a:cs typeface="Calibri" panose="020F0502020204030204" pitchFamily="34" charset="0"/>
              </a:rPr>
              <a:t> KA, KI</a:t>
            </a:r>
          </a:p>
        </p:txBody>
      </p:sp>
      <p:sp>
        <p:nvSpPr>
          <p:cNvPr id="21" name="TextBox 20">
            <a:extLst>
              <a:ext uri="{FF2B5EF4-FFF2-40B4-BE49-F238E27FC236}">
                <a16:creationId xmlns:a16="http://schemas.microsoft.com/office/drawing/2014/main" id="{9BD11CD5-55BA-471B-9AD5-F787F13C55EA}"/>
              </a:ext>
            </a:extLst>
          </p:cNvPr>
          <p:cNvSpPr txBox="1"/>
          <p:nvPr/>
        </p:nvSpPr>
        <p:spPr>
          <a:xfrm>
            <a:off x="641669" y="4296827"/>
            <a:ext cx="6115050" cy="584775"/>
          </a:xfrm>
          <a:prstGeom prst="rect">
            <a:avLst/>
          </a:prstGeom>
          <a:noFill/>
        </p:spPr>
        <p:txBody>
          <a:bodyPr wrap="square" rtlCol="0">
            <a:spAutoFit/>
          </a:bodyPr>
          <a:lstStyle/>
          <a:p>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Góc</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vuông</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đỉnh</a:t>
            </a:r>
            <a:r>
              <a:rPr lang="fr-FR" sz="3200" b="1" dirty="0">
                <a:solidFill>
                  <a:srgbClr val="0070C0"/>
                </a:solidFill>
                <a:latin typeface="Calibri" panose="020F0502020204030204" pitchFamily="34" charset="0"/>
                <a:cs typeface="Calibri" panose="020F0502020204030204" pitchFamily="34" charset="0"/>
              </a:rPr>
              <a:t> K; </a:t>
            </a:r>
            <a:r>
              <a:rPr lang="fr-FR" sz="3200" b="1" dirty="0" err="1">
                <a:solidFill>
                  <a:srgbClr val="0070C0"/>
                </a:solidFill>
                <a:latin typeface="Calibri" panose="020F0502020204030204" pitchFamily="34" charset="0"/>
                <a:cs typeface="Calibri" panose="020F0502020204030204" pitchFamily="34" charset="0"/>
              </a:rPr>
              <a:t>cạnh</a:t>
            </a:r>
            <a:r>
              <a:rPr lang="fr-FR" sz="3200" b="1" dirty="0">
                <a:solidFill>
                  <a:srgbClr val="0070C0"/>
                </a:solidFill>
                <a:latin typeface="Calibri" panose="020F0502020204030204" pitchFamily="34" charset="0"/>
                <a:cs typeface="Calibri" panose="020F0502020204030204" pitchFamily="34" charset="0"/>
              </a:rPr>
              <a:t> KC, KI</a:t>
            </a:r>
          </a:p>
        </p:txBody>
      </p:sp>
      <p:sp>
        <p:nvSpPr>
          <p:cNvPr id="22" name="Rectangle 21">
            <a:extLst>
              <a:ext uri="{FF2B5EF4-FFF2-40B4-BE49-F238E27FC236}">
                <a16:creationId xmlns:a16="http://schemas.microsoft.com/office/drawing/2014/main" id="{E226E088-FF81-4E88-9F80-B0D89B11FC27}"/>
              </a:ext>
            </a:extLst>
          </p:cNvPr>
          <p:cNvSpPr/>
          <p:nvPr/>
        </p:nvSpPr>
        <p:spPr>
          <a:xfrm>
            <a:off x="9525000" y="5496977"/>
            <a:ext cx="219075" cy="247650"/>
          </a:xfrm>
          <a:prstGeom prst="rect">
            <a:avLst/>
          </a:prstGeom>
          <a:solidFill>
            <a:srgbClr val="FFFF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25" name="TextBox 24">
            <a:extLst>
              <a:ext uri="{FF2B5EF4-FFF2-40B4-BE49-F238E27FC236}">
                <a16:creationId xmlns:a16="http://schemas.microsoft.com/office/drawing/2014/main" id="{265ACE47-095B-4C67-80A1-3789A6A17D57}"/>
              </a:ext>
            </a:extLst>
          </p:cNvPr>
          <p:cNvSpPr txBox="1"/>
          <p:nvPr/>
        </p:nvSpPr>
        <p:spPr>
          <a:xfrm>
            <a:off x="641669" y="5535077"/>
            <a:ext cx="6115050" cy="584775"/>
          </a:xfrm>
          <a:prstGeom prst="rect">
            <a:avLst/>
          </a:prstGeom>
          <a:noFill/>
        </p:spPr>
        <p:txBody>
          <a:bodyPr wrap="square" rtlCol="0">
            <a:spAutoFit/>
          </a:bodyPr>
          <a:lstStyle/>
          <a:p>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Góc</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vuông</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đỉnh</a:t>
            </a:r>
            <a:r>
              <a:rPr lang="fr-FR" sz="3200" b="1" dirty="0">
                <a:solidFill>
                  <a:srgbClr val="0070C0"/>
                </a:solidFill>
                <a:latin typeface="Calibri" panose="020F0502020204030204" pitchFamily="34" charset="0"/>
                <a:cs typeface="Calibri" panose="020F0502020204030204" pitchFamily="34" charset="0"/>
              </a:rPr>
              <a:t> I; </a:t>
            </a:r>
            <a:r>
              <a:rPr lang="fr-FR" sz="3200" b="1" dirty="0" err="1">
                <a:solidFill>
                  <a:srgbClr val="0070C0"/>
                </a:solidFill>
                <a:latin typeface="Calibri" panose="020F0502020204030204" pitchFamily="34" charset="0"/>
                <a:cs typeface="Calibri" panose="020F0502020204030204" pitchFamily="34" charset="0"/>
              </a:rPr>
              <a:t>cạnh</a:t>
            </a:r>
            <a:r>
              <a:rPr lang="fr-FR" sz="3200" b="1" dirty="0">
                <a:solidFill>
                  <a:srgbClr val="0070C0"/>
                </a:solidFill>
                <a:latin typeface="Calibri" panose="020F0502020204030204" pitchFamily="34" charset="0"/>
                <a:cs typeface="Calibri" panose="020F0502020204030204" pitchFamily="34" charset="0"/>
              </a:rPr>
              <a:t> IB, IE</a:t>
            </a:r>
          </a:p>
        </p:txBody>
      </p:sp>
      <p:sp>
        <p:nvSpPr>
          <p:cNvPr id="27" name="TextBox 26">
            <a:extLst>
              <a:ext uri="{FF2B5EF4-FFF2-40B4-BE49-F238E27FC236}">
                <a16:creationId xmlns:a16="http://schemas.microsoft.com/office/drawing/2014/main" id="{5E250190-4A0D-4BBB-B88C-3A095C28535A}"/>
              </a:ext>
            </a:extLst>
          </p:cNvPr>
          <p:cNvSpPr txBox="1"/>
          <p:nvPr/>
        </p:nvSpPr>
        <p:spPr>
          <a:xfrm>
            <a:off x="641669" y="4950302"/>
            <a:ext cx="6115050" cy="584775"/>
          </a:xfrm>
          <a:prstGeom prst="rect">
            <a:avLst/>
          </a:prstGeom>
          <a:noFill/>
        </p:spPr>
        <p:txBody>
          <a:bodyPr wrap="square" rtlCol="0">
            <a:spAutoFit/>
          </a:bodyPr>
          <a:lstStyle/>
          <a:p>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Góc</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vuông</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đỉnh</a:t>
            </a:r>
            <a:r>
              <a:rPr lang="fr-FR" sz="3200" b="1" dirty="0">
                <a:solidFill>
                  <a:srgbClr val="0070C0"/>
                </a:solidFill>
                <a:latin typeface="Calibri" panose="020F0502020204030204" pitchFamily="34" charset="0"/>
                <a:cs typeface="Calibri" panose="020F0502020204030204" pitchFamily="34" charset="0"/>
              </a:rPr>
              <a:t> I; </a:t>
            </a:r>
            <a:r>
              <a:rPr lang="fr-FR" sz="3200" b="1" dirty="0" err="1">
                <a:solidFill>
                  <a:srgbClr val="0070C0"/>
                </a:solidFill>
                <a:latin typeface="Calibri" panose="020F0502020204030204" pitchFamily="34" charset="0"/>
                <a:cs typeface="Calibri" panose="020F0502020204030204" pitchFamily="34" charset="0"/>
              </a:rPr>
              <a:t>cạnh</a:t>
            </a:r>
            <a:r>
              <a:rPr lang="fr-FR" sz="3200" b="1" dirty="0">
                <a:solidFill>
                  <a:srgbClr val="0070C0"/>
                </a:solidFill>
                <a:latin typeface="Calibri" panose="020F0502020204030204" pitchFamily="34" charset="0"/>
                <a:cs typeface="Calibri" panose="020F0502020204030204" pitchFamily="34" charset="0"/>
              </a:rPr>
              <a:t> IB, ID</a:t>
            </a:r>
          </a:p>
        </p:txBody>
      </p:sp>
      <p:sp>
        <p:nvSpPr>
          <p:cNvPr id="30" name="Rectangle 29">
            <a:extLst>
              <a:ext uri="{FF2B5EF4-FFF2-40B4-BE49-F238E27FC236}">
                <a16:creationId xmlns:a16="http://schemas.microsoft.com/office/drawing/2014/main" id="{75A705CA-3092-4EFA-8DFE-EAAFEFC1928F}"/>
              </a:ext>
            </a:extLst>
          </p:cNvPr>
          <p:cNvSpPr/>
          <p:nvPr/>
        </p:nvSpPr>
        <p:spPr>
          <a:xfrm>
            <a:off x="9305925" y="5496977"/>
            <a:ext cx="219075" cy="247650"/>
          </a:xfrm>
          <a:prstGeom prst="rect">
            <a:avLst/>
          </a:prstGeom>
          <a:solidFill>
            <a:srgbClr val="FFFF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429181283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500"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animEffect transition="in" filter="barn(inVertical)">
                                      <p:cBhvr>
                                        <p:cTn id="19" dur="500"/>
                                        <p:tgtEl>
                                          <p:spTgt spid="1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6">
                                            <p:txEl>
                                              <p:pRg st="0" end="0"/>
                                            </p:txEl>
                                          </p:spTgt>
                                        </p:tgtEl>
                                        <p:attrNameLst>
                                          <p:attrName>style.visibility</p:attrName>
                                        </p:attrNameLst>
                                      </p:cBhvr>
                                      <p:to>
                                        <p:strVal val="visible"/>
                                      </p:to>
                                    </p:set>
                                    <p:animEffect transition="in" filter="barn(inVertical)">
                                      <p:cBhvr>
                                        <p:cTn id="29" dur="500"/>
                                        <p:tgtEl>
                                          <p:spTgt spid="1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7">
                                            <p:txEl>
                                              <p:pRg st="0" end="0"/>
                                            </p:txEl>
                                          </p:spTgt>
                                        </p:tgtEl>
                                        <p:attrNameLst>
                                          <p:attrName>style.visibility</p:attrName>
                                        </p:attrNameLst>
                                      </p:cBhvr>
                                      <p:to>
                                        <p:strVal val="visible"/>
                                      </p:to>
                                    </p:set>
                                    <p:animEffect transition="in" filter="barn(inVertical)">
                                      <p:cBhvr>
                                        <p:cTn id="39" dur="500"/>
                                        <p:tgtEl>
                                          <p:spTgt spid="17">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0">
                                            <p:txEl>
                                              <p:pRg st="0" end="0"/>
                                            </p:txEl>
                                          </p:spTgt>
                                        </p:tgtEl>
                                        <p:attrNameLst>
                                          <p:attrName>style.visibility</p:attrName>
                                        </p:attrNameLst>
                                      </p:cBhvr>
                                      <p:to>
                                        <p:strVal val="visible"/>
                                      </p:to>
                                    </p:set>
                                    <p:animEffect transition="in" filter="barn(inVertical)">
                                      <p:cBhvr>
                                        <p:cTn id="49" dur="500"/>
                                        <p:tgtEl>
                                          <p:spTgt spid="20">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21">
                                            <p:txEl>
                                              <p:pRg st="0" end="0"/>
                                            </p:txEl>
                                          </p:spTgt>
                                        </p:tgtEl>
                                        <p:attrNameLst>
                                          <p:attrName>style.visibility</p:attrName>
                                        </p:attrNameLst>
                                      </p:cBhvr>
                                      <p:to>
                                        <p:strVal val="visible"/>
                                      </p:to>
                                    </p:set>
                                    <p:animEffect transition="in" filter="barn(inVertical)">
                                      <p:cBhvr>
                                        <p:cTn id="59" dur="500"/>
                                        <p:tgtEl>
                                          <p:spTgt spid="21">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27">
                                            <p:txEl>
                                              <p:pRg st="0" end="0"/>
                                            </p:txEl>
                                          </p:spTgt>
                                        </p:tgtEl>
                                        <p:attrNameLst>
                                          <p:attrName>style.visibility</p:attrName>
                                        </p:attrNameLst>
                                      </p:cBhvr>
                                      <p:to>
                                        <p:strVal val="visible"/>
                                      </p:to>
                                    </p:set>
                                    <p:animEffect transition="in" filter="barn(inVertical)">
                                      <p:cBhvr>
                                        <p:cTn id="69" dur="500"/>
                                        <p:tgtEl>
                                          <p:spTgt spid="27">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500"/>
                                        <p:tgtEl>
                                          <p:spTgt spid="30"/>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nodeType="clickEffect">
                                  <p:stCondLst>
                                    <p:cond delay="0"/>
                                  </p:stCondLst>
                                  <p:childTnLst>
                                    <p:set>
                                      <p:cBhvr>
                                        <p:cTn id="78" dur="1" fill="hold">
                                          <p:stCondLst>
                                            <p:cond delay="0"/>
                                          </p:stCondLst>
                                        </p:cTn>
                                        <p:tgtEl>
                                          <p:spTgt spid="25">
                                            <p:txEl>
                                              <p:pRg st="0" end="0"/>
                                            </p:txEl>
                                          </p:spTgt>
                                        </p:tgtEl>
                                        <p:attrNameLst>
                                          <p:attrName>style.visibility</p:attrName>
                                        </p:attrNameLst>
                                      </p:cBhvr>
                                      <p:to>
                                        <p:strVal val="visible"/>
                                      </p:to>
                                    </p:set>
                                    <p:animEffect transition="in" filter="barn(inVertical)">
                                      <p:cBhvr>
                                        <p:cTn id="79"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8" grpId="0" animBg="1"/>
      <p:bldP spid="23" grpId="0" animBg="1"/>
      <p:bldP spid="24" grpId="0" animBg="1"/>
      <p:bldP spid="26" grpId="0" animBg="1"/>
      <p:bldP spid="22" grpId="0" animBg="1"/>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圆角矩形 2"/>
          <p:cNvSpPr/>
          <p:nvPr/>
        </p:nvSpPr>
        <p:spPr>
          <a:xfrm>
            <a:off x="209550" y="266700"/>
            <a:ext cx="11772900" cy="6324600"/>
          </a:xfrm>
          <a:prstGeom prst="roundRect">
            <a:avLst>
              <a:gd name="adj" fmla="val 52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cs typeface="+mn-cs"/>
            </a:endParaRPr>
          </a:p>
        </p:txBody>
      </p:sp>
      <p:sp>
        <p:nvSpPr>
          <p:cNvPr id="15" name="Text Box 14"/>
          <p:cNvSpPr txBox="1"/>
          <p:nvPr/>
        </p:nvSpPr>
        <p:spPr>
          <a:xfrm>
            <a:off x="1232219" y="399732"/>
            <a:ext cx="9016682" cy="954107"/>
          </a:xfrm>
          <a:prstGeom prst="rect">
            <a:avLst/>
          </a:prstGeom>
          <a:solidFill>
            <a:srgbClr val="F9A9C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Trong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hình</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bên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a:p>
            <a:pPr lvl="0"/>
            <a:r>
              <a:rPr lang="en-US" sz="2800" b="1" dirty="0">
                <a:solidFill>
                  <a:prstClr val="black"/>
                </a:solidFill>
                <a:latin typeface="Calibri" panose="020F0502020204030204" pitchFamily="34" charset="0"/>
                <a:cs typeface="Calibri" panose="020F0502020204030204" pitchFamily="34" charset="0"/>
              </a:rPr>
              <a:t>b) </a:t>
            </a:r>
            <a:r>
              <a:rPr lang="en-US" sz="2800" b="1" dirty="0" err="1">
                <a:solidFill>
                  <a:prstClr val="black"/>
                </a:solidFill>
                <a:latin typeface="Calibri" panose="020F0502020204030204" pitchFamily="34" charset="0"/>
                <a:cs typeface="Calibri" panose="020F0502020204030204" pitchFamily="34" charset="0"/>
              </a:rPr>
              <a:t>Có</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mấy</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góc</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không</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vuông</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đỉnh</a:t>
            </a:r>
            <a:r>
              <a:rPr lang="en-US" sz="2800" b="1" dirty="0">
                <a:solidFill>
                  <a:prstClr val="black"/>
                </a:solidFill>
                <a:latin typeface="Calibri" panose="020F0502020204030204" pitchFamily="34" charset="0"/>
                <a:cs typeface="Calibri" panose="020F0502020204030204" pitchFamily="34" charset="0"/>
              </a:rPr>
              <a:t> A?</a:t>
            </a:r>
          </a:p>
        </p:txBody>
      </p:sp>
      <p:sp>
        <p:nvSpPr>
          <p:cNvPr id="7" name="Oval 6">
            <a:extLst>
              <a:ext uri="{FF2B5EF4-FFF2-40B4-BE49-F238E27FC236}">
                <a16:creationId xmlns:a16="http://schemas.microsoft.com/office/drawing/2014/main" id="{0077B140-3217-47CE-B723-CEDC7CC1E9C2}"/>
              </a:ext>
            </a:extLst>
          </p:cNvPr>
          <p:cNvSpPr/>
          <p:nvPr/>
        </p:nvSpPr>
        <p:spPr>
          <a:xfrm>
            <a:off x="429260" y="399732"/>
            <a:ext cx="802958" cy="80295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a:cs typeface="+mn-cs"/>
              </a:rPr>
              <a:t>1</a:t>
            </a:r>
          </a:p>
        </p:txBody>
      </p:sp>
      <p:pic>
        <p:nvPicPr>
          <p:cNvPr id="4" name="Picture 3">
            <a:extLst>
              <a:ext uri="{FF2B5EF4-FFF2-40B4-BE49-F238E27FC236}">
                <a16:creationId xmlns:a16="http://schemas.microsoft.com/office/drawing/2014/main" id="{87C787E0-F310-49AA-B5AE-7B54CAE50B4B}"/>
              </a:ext>
            </a:extLst>
          </p:cNvPr>
          <p:cNvPicPr>
            <a:picLocks noChangeAspect="1"/>
          </p:cNvPicPr>
          <p:nvPr/>
        </p:nvPicPr>
        <p:blipFill>
          <a:blip r:embed="rId4"/>
          <a:stretch>
            <a:fillRect/>
          </a:stretch>
        </p:blipFill>
        <p:spPr>
          <a:xfrm>
            <a:off x="7134225" y="2215614"/>
            <a:ext cx="4764352" cy="4014788"/>
          </a:xfrm>
          <a:prstGeom prst="rect">
            <a:avLst/>
          </a:prstGeom>
        </p:spPr>
      </p:pic>
      <p:sp>
        <p:nvSpPr>
          <p:cNvPr id="2" name="Left Bracket 1">
            <a:extLst>
              <a:ext uri="{FF2B5EF4-FFF2-40B4-BE49-F238E27FC236}">
                <a16:creationId xmlns:a16="http://schemas.microsoft.com/office/drawing/2014/main" id="{7D8B5445-6E52-4AF2-85F1-B5AA1284327D}"/>
              </a:ext>
            </a:extLst>
          </p:cNvPr>
          <p:cNvSpPr/>
          <p:nvPr/>
        </p:nvSpPr>
        <p:spPr>
          <a:xfrm rot="9748567">
            <a:off x="8667374" y="4265702"/>
            <a:ext cx="153210" cy="337189"/>
          </a:xfrm>
          <a:prstGeom prst="leftBracket">
            <a:avLst>
              <a:gd name="adj" fmla="val 81481"/>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F4CFF5DD-43DC-4CA2-9DF8-7BC01616E565}"/>
              </a:ext>
            </a:extLst>
          </p:cNvPr>
          <p:cNvSpPr txBox="1"/>
          <p:nvPr/>
        </p:nvSpPr>
        <p:spPr>
          <a:xfrm>
            <a:off x="553085" y="1996539"/>
            <a:ext cx="6115050" cy="584775"/>
          </a:xfrm>
          <a:prstGeom prst="rect">
            <a:avLst/>
          </a:prstGeom>
          <a:noFill/>
        </p:spPr>
        <p:txBody>
          <a:bodyPr wrap="square" rtlCol="0">
            <a:spAutoFit/>
          </a:bodyPr>
          <a:lstStyle/>
          <a:p>
            <a:r>
              <a:rPr lang="fr-FR" sz="3200" b="1" dirty="0" err="1">
                <a:solidFill>
                  <a:srgbClr val="0070C0"/>
                </a:solidFill>
                <a:latin typeface="Calibri" panose="020F0502020204030204" pitchFamily="34" charset="0"/>
                <a:cs typeface="Calibri" panose="020F0502020204030204" pitchFamily="34" charset="0"/>
              </a:rPr>
              <a:t>Có</a:t>
            </a:r>
            <a:r>
              <a:rPr lang="fr-FR" sz="3200" b="1" dirty="0">
                <a:solidFill>
                  <a:srgbClr val="0070C0"/>
                </a:solidFill>
                <a:latin typeface="Calibri" panose="020F0502020204030204" pitchFamily="34" charset="0"/>
                <a:cs typeface="Calibri" panose="020F0502020204030204" pitchFamily="34" charset="0"/>
              </a:rPr>
              <a:t> 3 </a:t>
            </a:r>
            <a:r>
              <a:rPr lang="fr-FR" sz="3200" b="1" dirty="0" err="1">
                <a:solidFill>
                  <a:srgbClr val="0070C0"/>
                </a:solidFill>
                <a:latin typeface="Calibri" panose="020F0502020204030204" pitchFamily="34" charset="0"/>
                <a:cs typeface="Calibri" panose="020F0502020204030204" pitchFamily="34" charset="0"/>
              </a:rPr>
              <a:t>góc</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không</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vuông</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đỉnh</a:t>
            </a:r>
            <a:r>
              <a:rPr lang="fr-FR" sz="3200" b="1" dirty="0">
                <a:solidFill>
                  <a:srgbClr val="0070C0"/>
                </a:solidFill>
                <a:latin typeface="Calibri" panose="020F0502020204030204" pitchFamily="34" charset="0"/>
                <a:cs typeface="Calibri" panose="020F0502020204030204" pitchFamily="34" charset="0"/>
              </a:rPr>
              <a:t> A là:</a:t>
            </a:r>
          </a:p>
        </p:txBody>
      </p:sp>
      <p:sp>
        <p:nvSpPr>
          <p:cNvPr id="29" name="TextBox 28">
            <a:extLst>
              <a:ext uri="{FF2B5EF4-FFF2-40B4-BE49-F238E27FC236}">
                <a16:creationId xmlns:a16="http://schemas.microsoft.com/office/drawing/2014/main" id="{75CBC6EF-DEDD-44AE-9B76-9E37B9434D9F}"/>
              </a:ext>
            </a:extLst>
          </p:cNvPr>
          <p:cNvSpPr txBox="1"/>
          <p:nvPr/>
        </p:nvSpPr>
        <p:spPr>
          <a:xfrm>
            <a:off x="361950" y="2710914"/>
            <a:ext cx="6905625" cy="584775"/>
          </a:xfrm>
          <a:prstGeom prst="rect">
            <a:avLst/>
          </a:prstGeom>
          <a:noFill/>
        </p:spPr>
        <p:txBody>
          <a:bodyPr wrap="square" rtlCol="0">
            <a:spAutoFit/>
          </a:bodyPr>
          <a:lstStyle/>
          <a:p>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Góc</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không</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vuông</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đỉnh</a:t>
            </a:r>
            <a:r>
              <a:rPr lang="fr-FR" sz="3200" b="1" dirty="0">
                <a:solidFill>
                  <a:srgbClr val="0070C0"/>
                </a:solidFill>
                <a:latin typeface="Calibri" panose="020F0502020204030204" pitchFamily="34" charset="0"/>
                <a:cs typeface="Calibri" panose="020F0502020204030204" pitchFamily="34" charset="0"/>
              </a:rPr>
              <a:t> A; </a:t>
            </a:r>
            <a:r>
              <a:rPr lang="fr-FR" sz="3200" b="1" dirty="0" err="1">
                <a:solidFill>
                  <a:srgbClr val="0070C0"/>
                </a:solidFill>
                <a:latin typeface="Calibri" panose="020F0502020204030204" pitchFamily="34" charset="0"/>
                <a:cs typeface="Calibri" panose="020F0502020204030204" pitchFamily="34" charset="0"/>
              </a:rPr>
              <a:t>cạnh</a:t>
            </a:r>
            <a:r>
              <a:rPr lang="fr-FR" sz="3200" b="1" dirty="0">
                <a:solidFill>
                  <a:srgbClr val="0070C0"/>
                </a:solidFill>
                <a:latin typeface="Calibri" panose="020F0502020204030204" pitchFamily="34" charset="0"/>
                <a:cs typeface="Calibri" panose="020F0502020204030204" pitchFamily="34" charset="0"/>
              </a:rPr>
              <a:t> AB, AK.</a:t>
            </a:r>
          </a:p>
        </p:txBody>
      </p:sp>
      <p:sp>
        <p:nvSpPr>
          <p:cNvPr id="31" name="Left Bracket 30">
            <a:extLst>
              <a:ext uri="{FF2B5EF4-FFF2-40B4-BE49-F238E27FC236}">
                <a16:creationId xmlns:a16="http://schemas.microsoft.com/office/drawing/2014/main" id="{75E10775-88B5-4C94-9CBE-D9168FDCFD52}"/>
              </a:ext>
            </a:extLst>
          </p:cNvPr>
          <p:cNvSpPr/>
          <p:nvPr/>
        </p:nvSpPr>
        <p:spPr>
          <a:xfrm rot="11532534">
            <a:off x="8577655" y="4638879"/>
            <a:ext cx="236497" cy="376720"/>
          </a:xfrm>
          <a:prstGeom prst="leftBracket">
            <a:avLst>
              <a:gd name="adj" fmla="val 81481"/>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TextBox 31">
            <a:extLst>
              <a:ext uri="{FF2B5EF4-FFF2-40B4-BE49-F238E27FC236}">
                <a16:creationId xmlns:a16="http://schemas.microsoft.com/office/drawing/2014/main" id="{9AD6CD5C-44D3-4140-AAA6-5B32E056DDBC}"/>
              </a:ext>
            </a:extLst>
          </p:cNvPr>
          <p:cNvSpPr txBox="1"/>
          <p:nvPr/>
        </p:nvSpPr>
        <p:spPr>
          <a:xfrm>
            <a:off x="361950" y="3434814"/>
            <a:ext cx="6905625" cy="584775"/>
          </a:xfrm>
          <a:prstGeom prst="rect">
            <a:avLst/>
          </a:prstGeom>
          <a:noFill/>
        </p:spPr>
        <p:txBody>
          <a:bodyPr wrap="square" rtlCol="0">
            <a:spAutoFit/>
          </a:bodyPr>
          <a:lstStyle/>
          <a:p>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Góc</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không</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vuông</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đỉnh</a:t>
            </a:r>
            <a:r>
              <a:rPr lang="fr-FR" sz="3200" b="1" dirty="0">
                <a:solidFill>
                  <a:srgbClr val="0070C0"/>
                </a:solidFill>
                <a:latin typeface="Calibri" panose="020F0502020204030204" pitchFamily="34" charset="0"/>
                <a:cs typeface="Calibri" panose="020F0502020204030204" pitchFamily="34" charset="0"/>
              </a:rPr>
              <a:t> A; </a:t>
            </a:r>
            <a:r>
              <a:rPr lang="fr-FR" sz="3200" b="1" dirty="0" err="1">
                <a:solidFill>
                  <a:srgbClr val="0070C0"/>
                </a:solidFill>
                <a:latin typeface="Calibri" panose="020F0502020204030204" pitchFamily="34" charset="0"/>
                <a:cs typeface="Calibri" panose="020F0502020204030204" pitchFamily="34" charset="0"/>
              </a:rPr>
              <a:t>cạnh</a:t>
            </a:r>
            <a:r>
              <a:rPr lang="fr-FR" sz="3200" b="1" dirty="0">
                <a:solidFill>
                  <a:srgbClr val="0070C0"/>
                </a:solidFill>
                <a:latin typeface="Calibri" panose="020F0502020204030204" pitchFamily="34" charset="0"/>
                <a:cs typeface="Calibri" panose="020F0502020204030204" pitchFamily="34" charset="0"/>
              </a:rPr>
              <a:t> AK, AE</a:t>
            </a:r>
          </a:p>
        </p:txBody>
      </p:sp>
      <p:sp>
        <p:nvSpPr>
          <p:cNvPr id="33" name="Left Bracket 32">
            <a:extLst>
              <a:ext uri="{FF2B5EF4-FFF2-40B4-BE49-F238E27FC236}">
                <a16:creationId xmlns:a16="http://schemas.microsoft.com/office/drawing/2014/main" id="{C17009FA-B1B4-4560-BF8D-5DE702CD8336}"/>
              </a:ext>
            </a:extLst>
          </p:cNvPr>
          <p:cNvSpPr/>
          <p:nvPr/>
        </p:nvSpPr>
        <p:spPr>
          <a:xfrm rot="11532534">
            <a:off x="8664416" y="4047304"/>
            <a:ext cx="386780" cy="1165720"/>
          </a:xfrm>
          <a:prstGeom prst="leftBracket">
            <a:avLst>
              <a:gd name="adj" fmla="val 138530"/>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id="{42A14012-A31C-4F83-84D1-EC2A6F1A2930}"/>
              </a:ext>
            </a:extLst>
          </p:cNvPr>
          <p:cNvSpPr txBox="1"/>
          <p:nvPr/>
        </p:nvSpPr>
        <p:spPr>
          <a:xfrm>
            <a:off x="361950" y="4237224"/>
            <a:ext cx="6905625" cy="584775"/>
          </a:xfrm>
          <a:prstGeom prst="rect">
            <a:avLst/>
          </a:prstGeom>
          <a:noFill/>
        </p:spPr>
        <p:txBody>
          <a:bodyPr wrap="square" rtlCol="0">
            <a:spAutoFit/>
          </a:bodyPr>
          <a:lstStyle/>
          <a:p>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Góc</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không</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vuông</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đỉnh</a:t>
            </a:r>
            <a:r>
              <a:rPr lang="fr-FR" sz="3200" b="1" dirty="0">
                <a:solidFill>
                  <a:srgbClr val="0070C0"/>
                </a:solidFill>
                <a:latin typeface="Calibri" panose="020F0502020204030204" pitchFamily="34" charset="0"/>
                <a:cs typeface="Calibri" panose="020F0502020204030204" pitchFamily="34" charset="0"/>
              </a:rPr>
              <a:t> A; </a:t>
            </a:r>
            <a:r>
              <a:rPr lang="fr-FR" sz="3200" b="1" dirty="0" err="1">
                <a:solidFill>
                  <a:srgbClr val="0070C0"/>
                </a:solidFill>
                <a:latin typeface="Calibri" panose="020F0502020204030204" pitchFamily="34" charset="0"/>
                <a:cs typeface="Calibri" panose="020F0502020204030204" pitchFamily="34" charset="0"/>
              </a:rPr>
              <a:t>cạnh</a:t>
            </a:r>
            <a:r>
              <a:rPr lang="fr-FR" sz="3200" b="1" dirty="0">
                <a:solidFill>
                  <a:srgbClr val="0070C0"/>
                </a:solidFill>
                <a:latin typeface="Calibri" panose="020F0502020204030204" pitchFamily="34" charset="0"/>
                <a:cs typeface="Calibri" panose="020F0502020204030204" pitchFamily="34" charset="0"/>
              </a:rPr>
              <a:t> AB, AE</a:t>
            </a:r>
          </a:p>
        </p:txBody>
      </p:sp>
    </p:spTree>
    <p:extLst>
      <p:ext uri="{BB962C8B-B14F-4D97-AF65-F5344CB8AC3E}">
        <p14:creationId xmlns:p14="http://schemas.microsoft.com/office/powerpoint/2010/main" val="351852125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500"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animEffect transition="in" filter="barn(inVertical)">
                                      <p:cBhvr>
                                        <p:cTn id="19" dur="500"/>
                                        <p:tgtEl>
                                          <p:spTgt spid="2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9">
                                            <p:txEl>
                                              <p:pRg st="0" end="0"/>
                                            </p:txEl>
                                          </p:spTgt>
                                        </p:tgtEl>
                                        <p:attrNameLst>
                                          <p:attrName>style.visibility</p:attrName>
                                        </p:attrNameLst>
                                      </p:cBhvr>
                                      <p:to>
                                        <p:strVal val="visible"/>
                                      </p:to>
                                    </p:set>
                                    <p:animEffect transition="in" filter="barn(inVertical)">
                                      <p:cBhvr>
                                        <p:cTn id="29" dur="500"/>
                                        <p:tgtEl>
                                          <p:spTgt spid="29">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barn(inVertical)">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2">
                                            <p:txEl>
                                              <p:pRg st="0" end="0"/>
                                            </p:txEl>
                                          </p:spTgt>
                                        </p:tgtEl>
                                        <p:attrNameLst>
                                          <p:attrName>style.visibility</p:attrName>
                                        </p:attrNameLst>
                                      </p:cBhvr>
                                      <p:to>
                                        <p:strVal val="visible"/>
                                      </p:to>
                                    </p:set>
                                    <p:animEffect transition="in" filter="barn(inVertical)">
                                      <p:cBhvr>
                                        <p:cTn id="39" dur="500"/>
                                        <p:tgtEl>
                                          <p:spTgt spid="32">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barn(inVertical)">
                                      <p:cBhvr>
                                        <p:cTn id="44" dur="500"/>
                                        <p:tgtEl>
                                          <p:spTgt spid="33"/>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34">
                                            <p:txEl>
                                              <p:pRg st="0" end="0"/>
                                            </p:txEl>
                                          </p:spTgt>
                                        </p:tgtEl>
                                        <p:attrNameLst>
                                          <p:attrName>style.visibility</p:attrName>
                                        </p:attrNameLst>
                                      </p:cBhvr>
                                      <p:to>
                                        <p:strVal val="visible"/>
                                      </p:to>
                                    </p:set>
                                    <p:animEffect transition="in" filter="barn(inVertical)">
                                      <p:cBhvr>
                                        <p:cTn id="49"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2" grpId="0" animBg="1"/>
      <p:bldP spid="31" grpId="0" animBg="1"/>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圆角矩形 2"/>
          <p:cNvSpPr/>
          <p:nvPr/>
        </p:nvSpPr>
        <p:spPr>
          <a:xfrm>
            <a:off x="209550" y="266700"/>
            <a:ext cx="11772900" cy="6324600"/>
          </a:xfrm>
          <a:prstGeom prst="roundRect">
            <a:avLst>
              <a:gd name="adj" fmla="val 52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cs typeface="+mn-cs"/>
            </a:endParaRPr>
          </a:p>
        </p:txBody>
      </p:sp>
      <p:sp>
        <p:nvSpPr>
          <p:cNvPr id="15" name="Text Box 14"/>
          <p:cNvSpPr txBox="1"/>
          <p:nvPr/>
        </p:nvSpPr>
        <p:spPr>
          <a:xfrm>
            <a:off x="1232219" y="399732"/>
            <a:ext cx="9016682" cy="954107"/>
          </a:xfrm>
          <a:prstGeom prst="rect">
            <a:avLst/>
          </a:prstGeom>
          <a:solidFill>
            <a:srgbClr val="F9A9C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Trong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hình</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bên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a:p>
            <a:pPr lvl="0"/>
            <a:r>
              <a:rPr lang="en-US" sz="2800" b="1" dirty="0">
                <a:solidFill>
                  <a:prstClr val="black"/>
                </a:solidFill>
                <a:latin typeface="Calibri" panose="020F0502020204030204" pitchFamily="34" charset="0"/>
                <a:cs typeface="Calibri" panose="020F0502020204030204" pitchFamily="34" charset="0"/>
              </a:rPr>
              <a:t>c) </a:t>
            </a:r>
            <a:r>
              <a:rPr lang="en-US" sz="2800" b="1" dirty="0" err="1">
                <a:solidFill>
                  <a:prstClr val="black"/>
                </a:solidFill>
                <a:latin typeface="Calibri" panose="020F0502020204030204" pitchFamily="34" charset="0"/>
                <a:cs typeface="Calibri" panose="020F0502020204030204" pitchFamily="34" charset="0"/>
              </a:rPr>
              <a:t>Tìm</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trung</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điểm</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của</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đoạn</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thẳng</a:t>
            </a:r>
            <a:r>
              <a:rPr lang="en-US" sz="2800" b="1" dirty="0">
                <a:solidFill>
                  <a:prstClr val="black"/>
                </a:solidFill>
                <a:latin typeface="Calibri" panose="020F0502020204030204" pitchFamily="34" charset="0"/>
                <a:cs typeface="Calibri" panose="020F0502020204030204" pitchFamily="34" charset="0"/>
              </a:rPr>
              <a:t> AC </a:t>
            </a:r>
            <a:r>
              <a:rPr lang="en-US" sz="2800" b="1" dirty="0" err="1">
                <a:solidFill>
                  <a:prstClr val="black"/>
                </a:solidFill>
                <a:latin typeface="Calibri" panose="020F0502020204030204" pitchFamily="34" charset="0"/>
                <a:cs typeface="Calibri" panose="020F0502020204030204" pitchFamily="34" charset="0"/>
              </a:rPr>
              <a:t>và</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đoạn</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thẳng</a:t>
            </a:r>
            <a:r>
              <a:rPr lang="en-US" sz="2800" b="1" dirty="0">
                <a:solidFill>
                  <a:prstClr val="black"/>
                </a:solidFill>
                <a:latin typeface="Calibri" panose="020F0502020204030204" pitchFamily="34" charset="0"/>
                <a:cs typeface="Calibri" panose="020F0502020204030204" pitchFamily="34" charset="0"/>
              </a:rPr>
              <a:t> ED.</a:t>
            </a:r>
          </a:p>
        </p:txBody>
      </p:sp>
      <p:sp>
        <p:nvSpPr>
          <p:cNvPr id="7" name="Oval 6">
            <a:extLst>
              <a:ext uri="{FF2B5EF4-FFF2-40B4-BE49-F238E27FC236}">
                <a16:creationId xmlns:a16="http://schemas.microsoft.com/office/drawing/2014/main" id="{0077B140-3217-47CE-B723-CEDC7CC1E9C2}"/>
              </a:ext>
            </a:extLst>
          </p:cNvPr>
          <p:cNvSpPr/>
          <p:nvPr/>
        </p:nvSpPr>
        <p:spPr>
          <a:xfrm>
            <a:off x="429260" y="399732"/>
            <a:ext cx="802958" cy="80295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a:cs typeface="+mn-cs"/>
              </a:rPr>
              <a:t>1</a:t>
            </a:r>
          </a:p>
        </p:txBody>
      </p:sp>
      <p:pic>
        <p:nvPicPr>
          <p:cNvPr id="4" name="Picture 3">
            <a:extLst>
              <a:ext uri="{FF2B5EF4-FFF2-40B4-BE49-F238E27FC236}">
                <a16:creationId xmlns:a16="http://schemas.microsoft.com/office/drawing/2014/main" id="{87C787E0-F310-49AA-B5AE-7B54CAE50B4B}"/>
              </a:ext>
            </a:extLst>
          </p:cNvPr>
          <p:cNvPicPr>
            <a:picLocks noChangeAspect="1"/>
          </p:cNvPicPr>
          <p:nvPr/>
        </p:nvPicPr>
        <p:blipFill>
          <a:blip r:embed="rId4"/>
          <a:stretch>
            <a:fillRect/>
          </a:stretch>
        </p:blipFill>
        <p:spPr>
          <a:xfrm>
            <a:off x="7134225" y="2215614"/>
            <a:ext cx="4764352" cy="4014788"/>
          </a:xfrm>
          <a:prstGeom prst="rect">
            <a:avLst/>
          </a:prstGeom>
        </p:spPr>
      </p:pic>
      <p:cxnSp>
        <p:nvCxnSpPr>
          <p:cNvPr id="6" name="Straight Connector 5">
            <a:extLst>
              <a:ext uri="{FF2B5EF4-FFF2-40B4-BE49-F238E27FC236}">
                <a16:creationId xmlns:a16="http://schemas.microsoft.com/office/drawing/2014/main" id="{9119E2AB-68B3-447C-9486-F2D9E00A96E3}"/>
              </a:ext>
            </a:extLst>
          </p:cNvPr>
          <p:cNvCxnSpPr/>
          <p:nvPr/>
        </p:nvCxnSpPr>
        <p:spPr>
          <a:xfrm>
            <a:off x="8439150" y="4619625"/>
            <a:ext cx="22002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51B56E1-D5A8-400E-80D6-B0A07335F35A}"/>
              </a:ext>
            </a:extLst>
          </p:cNvPr>
          <p:cNvSpPr txBox="1"/>
          <p:nvPr/>
        </p:nvSpPr>
        <p:spPr>
          <a:xfrm>
            <a:off x="641669" y="1809750"/>
            <a:ext cx="6115050" cy="1077218"/>
          </a:xfrm>
          <a:prstGeom prst="rect">
            <a:avLst/>
          </a:prstGeom>
          <a:noFill/>
        </p:spPr>
        <p:txBody>
          <a:bodyPr wrap="square" rtlCol="0">
            <a:spAutoFit/>
          </a:bodyPr>
          <a:lstStyle/>
          <a:p>
            <a:pPr marL="457200" indent="-457200" algn="just">
              <a:buFont typeface="Arial" panose="020B0604020202020204" pitchFamily="34" charset="0"/>
              <a:buChar char="•"/>
            </a:pPr>
            <a:r>
              <a:rPr lang="fr-FR" sz="3200" b="1" dirty="0" err="1">
                <a:solidFill>
                  <a:srgbClr val="0070C0"/>
                </a:solidFill>
                <a:latin typeface="Calibri" panose="020F0502020204030204" pitchFamily="34" charset="0"/>
                <a:cs typeface="Calibri" panose="020F0502020204030204" pitchFamily="34" charset="0"/>
              </a:rPr>
              <a:t>Điểm</a:t>
            </a:r>
            <a:r>
              <a:rPr lang="fr-FR" sz="3200" b="1" dirty="0">
                <a:solidFill>
                  <a:srgbClr val="0070C0"/>
                </a:solidFill>
                <a:latin typeface="Calibri" panose="020F0502020204030204" pitchFamily="34" charset="0"/>
                <a:cs typeface="Calibri" panose="020F0502020204030204" pitchFamily="34" charset="0"/>
              </a:rPr>
              <a:t> K là </a:t>
            </a:r>
            <a:r>
              <a:rPr lang="fr-FR" sz="3200" b="1" dirty="0" err="1">
                <a:solidFill>
                  <a:srgbClr val="0070C0"/>
                </a:solidFill>
                <a:latin typeface="Calibri" panose="020F0502020204030204" pitchFamily="34" charset="0"/>
                <a:cs typeface="Calibri" panose="020F0502020204030204" pitchFamily="34" charset="0"/>
              </a:rPr>
              <a:t>trung</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điểm</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của</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đoạn</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thẳng</a:t>
            </a:r>
            <a:r>
              <a:rPr lang="fr-FR" sz="3200" b="1" dirty="0">
                <a:solidFill>
                  <a:srgbClr val="0070C0"/>
                </a:solidFill>
                <a:latin typeface="Calibri" panose="020F0502020204030204" pitchFamily="34" charset="0"/>
                <a:cs typeface="Calibri" panose="020F0502020204030204" pitchFamily="34" charset="0"/>
              </a:rPr>
              <a:t> AC.</a:t>
            </a:r>
          </a:p>
        </p:txBody>
      </p:sp>
      <p:cxnSp>
        <p:nvCxnSpPr>
          <p:cNvPr id="17" name="Straight Connector 16">
            <a:extLst>
              <a:ext uri="{FF2B5EF4-FFF2-40B4-BE49-F238E27FC236}">
                <a16:creationId xmlns:a16="http://schemas.microsoft.com/office/drawing/2014/main" id="{E2C529CA-3BA6-48E1-9E48-8E5EABD317F8}"/>
              </a:ext>
            </a:extLst>
          </p:cNvPr>
          <p:cNvCxnSpPr>
            <a:cxnSpLocks/>
          </p:cNvCxnSpPr>
          <p:nvPr/>
        </p:nvCxnSpPr>
        <p:spPr>
          <a:xfrm>
            <a:off x="8782050" y="5743575"/>
            <a:ext cx="146685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6ED14A9-6C8A-46D7-9F40-CD344F1F92C9}"/>
              </a:ext>
            </a:extLst>
          </p:cNvPr>
          <p:cNvSpPr txBox="1"/>
          <p:nvPr/>
        </p:nvSpPr>
        <p:spPr>
          <a:xfrm>
            <a:off x="641669" y="3181350"/>
            <a:ext cx="6115050" cy="1077218"/>
          </a:xfrm>
          <a:prstGeom prst="rect">
            <a:avLst/>
          </a:prstGeom>
          <a:noFill/>
        </p:spPr>
        <p:txBody>
          <a:bodyPr wrap="square" rtlCol="0">
            <a:spAutoFit/>
          </a:bodyPr>
          <a:lstStyle/>
          <a:p>
            <a:pPr marL="457200" indent="-457200" algn="just">
              <a:buFont typeface="Arial" panose="020B0604020202020204" pitchFamily="34" charset="0"/>
              <a:buChar char="•"/>
            </a:pPr>
            <a:r>
              <a:rPr lang="fr-FR" sz="3200" b="1" dirty="0" err="1">
                <a:solidFill>
                  <a:srgbClr val="0070C0"/>
                </a:solidFill>
                <a:latin typeface="Calibri" panose="020F0502020204030204" pitchFamily="34" charset="0"/>
                <a:cs typeface="Calibri" panose="020F0502020204030204" pitchFamily="34" charset="0"/>
              </a:rPr>
              <a:t>Điểm</a:t>
            </a:r>
            <a:r>
              <a:rPr lang="fr-FR" sz="3200" b="1" dirty="0">
                <a:solidFill>
                  <a:srgbClr val="0070C0"/>
                </a:solidFill>
                <a:latin typeface="Calibri" panose="020F0502020204030204" pitchFamily="34" charset="0"/>
                <a:cs typeface="Calibri" panose="020F0502020204030204" pitchFamily="34" charset="0"/>
              </a:rPr>
              <a:t> I là </a:t>
            </a:r>
            <a:r>
              <a:rPr lang="fr-FR" sz="3200" b="1" dirty="0" err="1">
                <a:solidFill>
                  <a:srgbClr val="0070C0"/>
                </a:solidFill>
                <a:latin typeface="Calibri" panose="020F0502020204030204" pitchFamily="34" charset="0"/>
                <a:cs typeface="Calibri" panose="020F0502020204030204" pitchFamily="34" charset="0"/>
              </a:rPr>
              <a:t>trung</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điểm</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của</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đoạn</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thẳng</a:t>
            </a:r>
            <a:r>
              <a:rPr lang="fr-FR" sz="3200" b="1" dirty="0">
                <a:solidFill>
                  <a:srgbClr val="0070C0"/>
                </a:solidFill>
                <a:latin typeface="Calibri" panose="020F0502020204030204" pitchFamily="34" charset="0"/>
                <a:cs typeface="Calibri" panose="020F0502020204030204" pitchFamily="34" charset="0"/>
              </a:rPr>
              <a:t> ED.</a:t>
            </a:r>
          </a:p>
        </p:txBody>
      </p:sp>
    </p:spTree>
    <p:extLst>
      <p:ext uri="{BB962C8B-B14F-4D97-AF65-F5344CB8AC3E}">
        <p14:creationId xmlns:p14="http://schemas.microsoft.com/office/powerpoint/2010/main" val="397574266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500"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barn(inVertical)">
                                      <p:cBhvr>
                                        <p:cTn id="24" dur="500"/>
                                        <p:tgtEl>
                                          <p:spTgt spid="1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9">
                                            <p:txEl>
                                              <p:pRg st="0" end="0"/>
                                            </p:txEl>
                                          </p:spTgt>
                                        </p:tgtEl>
                                        <p:attrNameLst>
                                          <p:attrName>style.visibility</p:attrName>
                                        </p:attrNameLst>
                                      </p:cBhvr>
                                      <p:to>
                                        <p:strVal val="visible"/>
                                      </p:to>
                                    </p:set>
                                    <p:animEffect transition="in" filter="barn(inVertical)">
                                      <p:cBhvr>
                                        <p:cTn id="34"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圆角矩形 2"/>
          <p:cNvSpPr/>
          <p:nvPr/>
        </p:nvSpPr>
        <p:spPr>
          <a:xfrm>
            <a:off x="203200" y="266700"/>
            <a:ext cx="11772900" cy="6324600"/>
          </a:xfrm>
          <a:prstGeom prst="roundRect">
            <a:avLst>
              <a:gd name="adj" fmla="val 52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cs typeface="+mn-cs"/>
            </a:endParaRPr>
          </a:p>
        </p:txBody>
      </p:sp>
      <p:grpSp>
        <p:nvGrpSpPr>
          <p:cNvPr id="4" name="Group 3"/>
          <p:cNvGrpSpPr/>
          <p:nvPr/>
        </p:nvGrpSpPr>
        <p:grpSpPr>
          <a:xfrm>
            <a:off x="1452880" y="-227329"/>
            <a:ext cx="9286875" cy="1713229"/>
            <a:chOff x="2846" y="-246"/>
            <a:chExt cx="14625" cy="3643"/>
          </a:xfrm>
        </p:grpSpPr>
        <p:grpSp>
          <p:nvGrpSpPr>
            <p:cNvPr id="39" name="Group 38"/>
            <p:cNvGrpSpPr/>
            <p:nvPr/>
          </p:nvGrpSpPr>
          <p:grpSpPr>
            <a:xfrm flipV="1">
              <a:off x="2846" y="-246"/>
              <a:ext cx="14625" cy="3643"/>
              <a:chOff x="749" y="5749"/>
              <a:chExt cx="14625" cy="2557"/>
            </a:xfrm>
          </p:grpSpPr>
          <p:pic>
            <p:nvPicPr>
              <p:cNvPr id="36" name="图片 8"/>
              <p:cNvPicPr>
                <a:picLocks noChangeAspect="1"/>
              </p:cNvPicPr>
              <p:nvPr/>
            </p:nvPicPr>
            <p:blipFill rotWithShape="1">
              <a:blip r:embed="rId4" cstate="print">
                <a:extLst>
                  <a:ext uri="{28A0092B-C50C-407E-A947-70E740481C1C}">
                    <a14:useLocalDpi xmlns:a14="http://schemas.microsoft.com/office/drawing/2010/main" val="0"/>
                  </a:ext>
                </a:extLst>
              </a:blip>
              <a:srcRect r="15968"/>
              <a:stretch>
                <a:fillRect/>
              </a:stretch>
            </p:blipFill>
            <p:spPr>
              <a:xfrm flipV="1">
                <a:off x="749" y="5749"/>
                <a:ext cx="7841" cy="2557"/>
              </a:xfrm>
              <a:prstGeom prst="rect">
                <a:avLst/>
              </a:prstGeom>
            </p:spPr>
          </p:pic>
          <p:pic>
            <p:nvPicPr>
              <p:cNvPr id="38" name="图片 8"/>
              <p:cNvPicPr>
                <a:picLocks noChangeAspect="1"/>
              </p:cNvPicPr>
              <p:nvPr/>
            </p:nvPicPr>
            <p:blipFill rotWithShape="1">
              <a:blip r:embed="rId4" cstate="print">
                <a:extLst>
                  <a:ext uri="{28A0092B-C50C-407E-A947-70E740481C1C}">
                    <a14:useLocalDpi xmlns:a14="http://schemas.microsoft.com/office/drawing/2010/main" val="0"/>
                  </a:ext>
                </a:extLst>
              </a:blip>
              <a:srcRect r="23911"/>
              <a:stretch>
                <a:fillRect/>
              </a:stretch>
            </p:blipFill>
            <p:spPr>
              <a:xfrm flipH="1" flipV="1">
                <a:off x="8516" y="5749"/>
                <a:ext cx="6858" cy="2557"/>
              </a:xfrm>
              <a:prstGeom prst="rect">
                <a:avLst/>
              </a:prstGeom>
            </p:spPr>
          </p:pic>
        </p:grpSp>
        <p:sp>
          <p:nvSpPr>
            <p:cNvPr id="41" name="Rounded Rectangle 40"/>
            <p:cNvSpPr/>
            <p:nvPr/>
          </p:nvSpPr>
          <p:spPr>
            <a:xfrm>
              <a:off x="3019" y="1006"/>
              <a:ext cx="14301" cy="210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7" name="TextBox 6">
            <a:extLst>
              <a:ext uri="{FF2B5EF4-FFF2-40B4-BE49-F238E27FC236}">
                <a16:creationId xmlns:a16="http://schemas.microsoft.com/office/drawing/2014/main" id="{56C8F265-4890-4E97-8C8C-301A035CF57B}"/>
              </a:ext>
            </a:extLst>
          </p:cNvPr>
          <p:cNvSpPr txBox="1"/>
          <p:nvPr/>
        </p:nvSpPr>
        <p:spPr>
          <a:xfrm>
            <a:off x="2533650" y="447675"/>
            <a:ext cx="7229475" cy="707886"/>
          </a:xfrm>
          <a:prstGeom prst="rect">
            <a:avLst/>
          </a:prstGeom>
          <a:noFill/>
        </p:spPr>
        <p:txBody>
          <a:bodyPr wrap="square" rtlCol="0">
            <a:spAutoFit/>
          </a:bodyPr>
          <a:lstStyle/>
          <a:p>
            <a:pPr algn="ctr" latinLnBrk="0"/>
            <a:r>
              <a:rPr lang="en-US" sz="4000" b="1" i="0">
                <a:solidFill>
                  <a:srgbClr val="000000"/>
                </a:solidFill>
                <a:effectLst/>
                <a:latin typeface="Calibri" panose="020F0502020204030204" pitchFamily="34" charset="0"/>
                <a:cs typeface="Calibri" panose="020F0502020204030204" pitchFamily="34" charset="0"/>
              </a:rPr>
              <a:t>2. Vẽ hình (theo mẫu).</a:t>
            </a:r>
            <a:endParaRPr lang="en-US" sz="4000" b="1" i="0" dirty="0">
              <a:solidFill>
                <a:srgbClr val="000000"/>
              </a:solidFill>
              <a:effectLst/>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895AEED3-8C03-4280-A727-96EDF72549B6}"/>
              </a:ext>
            </a:extLst>
          </p:cNvPr>
          <p:cNvPicPr>
            <a:picLocks noChangeAspect="1"/>
          </p:cNvPicPr>
          <p:nvPr/>
        </p:nvPicPr>
        <p:blipFill>
          <a:blip r:embed="rId5"/>
          <a:stretch>
            <a:fillRect/>
          </a:stretch>
        </p:blipFill>
        <p:spPr>
          <a:xfrm>
            <a:off x="1219199" y="2047874"/>
            <a:ext cx="10426485" cy="2847975"/>
          </a:xfrm>
          <a:prstGeom prst="rect">
            <a:avLst/>
          </a:prstGeom>
        </p:spPr>
      </p:pic>
    </p:spTree>
    <p:extLst>
      <p:ext uri="{BB962C8B-B14F-4D97-AF65-F5344CB8AC3E}">
        <p14:creationId xmlns:p14="http://schemas.microsoft.com/office/powerpoint/2010/main" val="105706067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圆角矩形 2"/>
          <p:cNvSpPr/>
          <p:nvPr/>
        </p:nvSpPr>
        <p:spPr>
          <a:xfrm>
            <a:off x="209550" y="266700"/>
            <a:ext cx="11772900" cy="6324600"/>
          </a:xfrm>
          <a:prstGeom prst="roundRect">
            <a:avLst>
              <a:gd name="adj" fmla="val 52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cs typeface="+mn-cs"/>
            </a:endParaRPr>
          </a:p>
        </p:txBody>
      </p:sp>
      <p:sp>
        <p:nvSpPr>
          <p:cNvPr id="15" name="Text Box 14"/>
          <p:cNvSpPr txBox="1"/>
          <p:nvPr/>
        </p:nvSpPr>
        <p:spPr>
          <a:xfrm>
            <a:off x="1232219" y="514032"/>
            <a:ext cx="10474006" cy="584775"/>
          </a:xfrm>
          <a:prstGeom prst="rect">
            <a:avLst/>
          </a:prstGeom>
          <a:solidFill>
            <a:srgbClr val="F9A9CF"/>
          </a:solidFill>
        </p:spPr>
        <p:txBody>
          <a:bodyPr wrap="square" rtlCol="0">
            <a:spAutoFit/>
          </a:bodyPr>
          <a:lstStyle/>
          <a:p>
            <a:pPr lvl="0"/>
            <a:r>
              <a:rPr lang="vi-VN" sz="3200" b="1" dirty="0">
                <a:solidFill>
                  <a:prstClr val="black"/>
                </a:solidFill>
                <a:latin typeface="Calibri" panose="020F0502020204030204" pitchFamily="34" charset="0"/>
                <a:cs typeface="Calibri" panose="020F0502020204030204" pitchFamily="34" charset="0"/>
              </a:rPr>
              <a:t>a) Nêu tên các đường kính, bán kính của hình tròn dưới đây.</a:t>
            </a:r>
          </a:p>
        </p:txBody>
      </p:sp>
      <p:sp>
        <p:nvSpPr>
          <p:cNvPr id="7" name="Oval 6">
            <a:extLst>
              <a:ext uri="{FF2B5EF4-FFF2-40B4-BE49-F238E27FC236}">
                <a16:creationId xmlns:a16="http://schemas.microsoft.com/office/drawing/2014/main" id="{0077B140-3217-47CE-B723-CEDC7CC1E9C2}"/>
              </a:ext>
            </a:extLst>
          </p:cNvPr>
          <p:cNvSpPr/>
          <p:nvPr/>
        </p:nvSpPr>
        <p:spPr>
          <a:xfrm>
            <a:off x="429260" y="399732"/>
            <a:ext cx="802958" cy="80295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latin typeface="Arial"/>
              </a:rPr>
              <a:t>3</a:t>
            </a:r>
            <a:endParaRPr kumimoji="0" lang="en-US" sz="3600" b="1" i="0" u="none" strike="noStrike" kern="1200" cap="none" spc="0" normalizeH="0" baseline="0" noProof="0" dirty="0">
              <a:ln>
                <a:noFill/>
              </a:ln>
              <a:solidFill>
                <a:prstClr val="white"/>
              </a:solidFill>
              <a:effectLst/>
              <a:uLnTx/>
              <a:uFillTx/>
              <a:latin typeface="Arial"/>
              <a:cs typeface="+mn-cs"/>
            </a:endParaRPr>
          </a:p>
        </p:txBody>
      </p:sp>
      <p:pic>
        <p:nvPicPr>
          <p:cNvPr id="1026" name="Picture 2">
            <a:extLst>
              <a:ext uri="{FF2B5EF4-FFF2-40B4-BE49-F238E27FC236}">
                <a16:creationId xmlns:a16="http://schemas.microsoft.com/office/drawing/2014/main" id="{15708F97-A2F7-4466-940B-2A42B90664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1976" y="1504950"/>
            <a:ext cx="3638550" cy="3562747"/>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8BE5FFE9-C022-405E-AF78-BC3DECA2F571}"/>
              </a:ext>
            </a:extLst>
          </p:cNvPr>
          <p:cNvGrpSpPr/>
          <p:nvPr/>
        </p:nvGrpSpPr>
        <p:grpSpPr>
          <a:xfrm>
            <a:off x="429260" y="5330613"/>
            <a:ext cx="11762739" cy="1079713"/>
            <a:chOff x="143086" y="260772"/>
            <a:chExt cx="11687829" cy="1079713"/>
          </a:xfrm>
        </p:grpSpPr>
        <p:sp>
          <p:nvSpPr>
            <p:cNvPr id="12" name="Round Single Corner Rectangle 15">
              <a:extLst>
                <a:ext uri="{FF2B5EF4-FFF2-40B4-BE49-F238E27FC236}">
                  <a16:creationId xmlns:a16="http://schemas.microsoft.com/office/drawing/2014/main" id="{906236D8-1D70-49D4-A270-125B39761CEA}"/>
                </a:ext>
              </a:extLst>
            </p:cNvPr>
            <p:cNvSpPr/>
            <p:nvPr/>
          </p:nvSpPr>
          <p:spPr>
            <a:xfrm>
              <a:off x="143086" y="260773"/>
              <a:ext cx="11687829" cy="1079712"/>
            </a:xfrm>
            <a:prstGeom prst="round1Rect">
              <a:avLst>
                <a:gd name="adj" fmla="val 50000"/>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666666"/>
                </a:solidFill>
                <a:effectLst/>
                <a:uLnTx/>
                <a:uFillTx/>
                <a:latin typeface="Arial"/>
                <a:ea typeface="+mn-ea"/>
                <a:cs typeface="+mn-cs"/>
                <a:sym typeface="Arial" panose="020B0604020202020204"/>
              </a:endParaRPr>
            </a:p>
          </p:txBody>
        </p:sp>
        <p:sp>
          <p:nvSpPr>
            <p:cNvPr id="13" name="Text Box 3">
              <a:extLst>
                <a:ext uri="{FF2B5EF4-FFF2-40B4-BE49-F238E27FC236}">
                  <a16:creationId xmlns:a16="http://schemas.microsoft.com/office/drawing/2014/main" id="{E18B5712-D0A6-48DC-8606-FF9C604932C7}"/>
                </a:ext>
              </a:extLst>
            </p:cNvPr>
            <p:cNvSpPr txBox="1"/>
            <p:nvPr/>
          </p:nvSpPr>
          <p:spPr>
            <a:xfrm>
              <a:off x="143086" y="260772"/>
              <a:ext cx="11479614" cy="923330"/>
            </a:xfrm>
            <a:prstGeom prst="rect">
              <a:avLst/>
            </a:prstGeom>
            <a:noFill/>
          </p:spPr>
          <p:txBody>
            <a:bodyPr wrap="square" rtlCol="0">
              <a:spAutoFit/>
            </a:bodyPr>
            <a:lstStyle/>
            <a:p>
              <a:pPr marL="457200" indent="-457200" algn="just" defTabSz="1219170">
                <a:buClr>
                  <a:srgbClr val="000000"/>
                </a:buClr>
                <a:buFont typeface="Arial" panose="020B0604020202020204" pitchFamily="34" charset="0"/>
                <a:buChar char="•"/>
              </a:pPr>
              <a:r>
                <a:rPr lang="vi-VN" sz="2700" b="1" dirty="0">
                  <a:latin typeface="Calibri" panose="020F0502020204030204" pitchFamily="34" charset="0"/>
                  <a:cs typeface="Calibri" panose="020F0502020204030204" pitchFamily="34" charset="0"/>
                </a:rPr>
                <a:t>Đường kính là đoạn thẳng nối hai điểm nằm trên đường tròn và đi qua tâm.</a:t>
              </a:r>
            </a:p>
            <a:p>
              <a:pPr marL="457200" indent="-457200" algn="just" defTabSz="1219170">
                <a:buClr>
                  <a:srgbClr val="000000"/>
                </a:buClr>
                <a:buFont typeface="Arial" panose="020B0604020202020204" pitchFamily="34" charset="0"/>
                <a:buChar char="•"/>
              </a:pPr>
              <a:r>
                <a:rPr lang="vi-VN" sz="2700" b="1" i="0" dirty="0">
                  <a:solidFill>
                    <a:srgbClr val="000000"/>
                  </a:solidFill>
                  <a:effectLst/>
                  <a:latin typeface="Calibri" panose="020F0502020204030204" pitchFamily="34" charset="0"/>
                  <a:cs typeface="Calibri" panose="020F0502020204030204" pitchFamily="34" charset="0"/>
                </a:rPr>
                <a:t>Bán kính là đoạn thẳng nối tâm với một điểm bất kì trên đường tròn.</a:t>
              </a:r>
              <a:endParaRPr lang="en-US" sz="2700" b="1" kern="0" dirty="0">
                <a:solidFill>
                  <a:srgbClr val="F4A261"/>
                </a:solidFill>
                <a:latin typeface="Calibri" panose="020F0502020204030204" pitchFamily="34" charset="0"/>
                <a:cs typeface="Calibri" panose="020F0502020204030204" pitchFamily="34" charset="0"/>
                <a:sym typeface="Arial" panose="020B0604020202020204"/>
              </a:endParaRPr>
            </a:p>
          </p:txBody>
        </p:sp>
      </p:grpSp>
      <p:cxnSp>
        <p:nvCxnSpPr>
          <p:cNvPr id="14" name="Straight Connector 13">
            <a:extLst>
              <a:ext uri="{FF2B5EF4-FFF2-40B4-BE49-F238E27FC236}">
                <a16:creationId xmlns:a16="http://schemas.microsoft.com/office/drawing/2014/main" id="{1BC16061-B7F5-4E09-B641-6A27888F800E}"/>
              </a:ext>
            </a:extLst>
          </p:cNvPr>
          <p:cNvCxnSpPr>
            <a:cxnSpLocks/>
          </p:cNvCxnSpPr>
          <p:nvPr/>
        </p:nvCxnSpPr>
        <p:spPr>
          <a:xfrm>
            <a:off x="6219825" y="1914525"/>
            <a:ext cx="0" cy="26384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7E2A20E-E404-42D9-B2A5-26689793B6D3}"/>
              </a:ext>
            </a:extLst>
          </p:cNvPr>
          <p:cNvSpPr txBox="1"/>
          <p:nvPr/>
        </p:nvSpPr>
        <p:spPr>
          <a:xfrm>
            <a:off x="336869" y="1809750"/>
            <a:ext cx="4406581" cy="584775"/>
          </a:xfrm>
          <a:prstGeom prst="rect">
            <a:avLst/>
          </a:prstGeom>
          <a:noFill/>
        </p:spPr>
        <p:txBody>
          <a:bodyPr wrap="square" rtlCol="0">
            <a:spAutoFit/>
          </a:bodyPr>
          <a:lstStyle/>
          <a:p>
            <a:pPr marL="457200" indent="-457200" algn="just">
              <a:buFont typeface="Arial" panose="020B0604020202020204" pitchFamily="34" charset="0"/>
              <a:buChar char="•"/>
            </a:pPr>
            <a:r>
              <a:rPr lang="vi-VN" sz="3200" b="1" dirty="0">
                <a:solidFill>
                  <a:srgbClr val="0070C0"/>
                </a:solidFill>
                <a:latin typeface="Calibri" panose="020F0502020204030204" pitchFamily="34" charset="0"/>
                <a:cs typeface="Calibri" panose="020F0502020204030204" pitchFamily="34" charset="0"/>
              </a:rPr>
              <a:t>Đường kính AB, CD</a:t>
            </a:r>
            <a:endParaRPr lang="fr-FR" sz="3200" b="1" dirty="0">
              <a:solidFill>
                <a:srgbClr val="0070C0"/>
              </a:solidFill>
              <a:latin typeface="Calibri" panose="020F0502020204030204" pitchFamily="34" charset="0"/>
              <a:cs typeface="Calibri" panose="020F0502020204030204" pitchFamily="34" charset="0"/>
            </a:endParaRPr>
          </a:p>
        </p:txBody>
      </p:sp>
      <p:cxnSp>
        <p:nvCxnSpPr>
          <p:cNvPr id="20" name="Straight Connector 19">
            <a:extLst>
              <a:ext uri="{FF2B5EF4-FFF2-40B4-BE49-F238E27FC236}">
                <a16:creationId xmlns:a16="http://schemas.microsoft.com/office/drawing/2014/main" id="{D1FC6B60-9F6C-403B-9815-134E8B051DAA}"/>
              </a:ext>
            </a:extLst>
          </p:cNvPr>
          <p:cNvCxnSpPr>
            <a:cxnSpLocks/>
          </p:cNvCxnSpPr>
          <p:nvPr/>
        </p:nvCxnSpPr>
        <p:spPr>
          <a:xfrm flipH="1">
            <a:off x="5467350" y="2200275"/>
            <a:ext cx="1485900" cy="2057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E896779-BAC1-44DD-B21F-9653D70BEF20}"/>
              </a:ext>
            </a:extLst>
          </p:cNvPr>
          <p:cNvCxnSpPr>
            <a:cxnSpLocks/>
          </p:cNvCxnSpPr>
          <p:nvPr/>
        </p:nvCxnSpPr>
        <p:spPr>
          <a:xfrm>
            <a:off x="6219825" y="1914525"/>
            <a:ext cx="0" cy="12991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D9AB939-20FF-41CD-9F87-0A5D51807E4F}"/>
              </a:ext>
            </a:extLst>
          </p:cNvPr>
          <p:cNvCxnSpPr>
            <a:cxnSpLocks/>
          </p:cNvCxnSpPr>
          <p:nvPr/>
        </p:nvCxnSpPr>
        <p:spPr>
          <a:xfrm flipH="1">
            <a:off x="6219825" y="2137350"/>
            <a:ext cx="733425" cy="10763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56E68ED-83D8-4E9D-A9B4-00298D06B27F}"/>
              </a:ext>
            </a:extLst>
          </p:cNvPr>
          <p:cNvCxnSpPr>
            <a:cxnSpLocks/>
          </p:cNvCxnSpPr>
          <p:nvPr/>
        </p:nvCxnSpPr>
        <p:spPr>
          <a:xfrm flipH="1" flipV="1">
            <a:off x="6219825" y="3213675"/>
            <a:ext cx="809625" cy="10440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F50457E-EC0F-4681-8DB4-68256A321592}"/>
              </a:ext>
            </a:extLst>
          </p:cNvPr>
          <p:cNvCxnSpPr>
            <a:cxnSpLocks/>
          </p:cNvCxnSpPr>
          <p:nvPr/>
        </p:nvCxnSpPr>
        <p:spPr>
          <a:xfrm flipV="1">
            <a:off x="6219825" y="3213675"/>
            <a:ext cx="0" cy="13392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8D6A67C-B29B-483B-BF20-2B82C611B7BF}"/>
              </a:ext>
            </a:extLst>
          </p:cNvPr>
          <p:cNvCxnSpPr>
            <a:cxnSpLocks/>
          </p:cNvCxnSpPr>
          <p:nvPr/>
        </p:nvCxnSpPr>
        <p:spPr>
          <a:xfrm flipV="1">
            <a:off x="5467350" y="3213675"/>
            <a:ext cx="752475" cy="10440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8B53291C-DEA6-4427-8027-19A3BB089CAC}"/>
              </a:ext>
            </a:extLst>
          </p:cNvPr>
          <p:cNvSpPr txBox="1"/>
          <p:nvPr/>
        </p:nvSpPr>
        <p:spPr>
          <a:xfrm>
            <a:off x="336869" y="2533650"/>
            <a:ext cx="4406581" cy="1077218"/>
          </a:xfrm>
          <a:prstGeom prst="rect">
            <a:avLst/>
          </a:prstGeom>
          <a:noFill/>
        </p:spPr>
        <p:txBody>
          <a:bodyPr wrap="square" rtlCol="0">
            <a:spAutoFit/>
          </a:bodyPr>
          <a:lstStyle/>
          <a:p>
            <a:pPr marL="457200" indent="-457200" algn="just">
              <a:buFont typeface="Arial" panose="020B0604020202020204" pitchFamily="34" charset="0"/>
              <a:buChar char="•"/>
            </a:pPr>
            <a:r>
              <a:rPr lang="pl-PL" sz="3200" b="1" dirty="0">
                <a:solidFill>
                  <a:srgbClr val="0070C0"/>
                </a:solidFill>
                <a:latin typeface="Calibri" panose="020F0502020204030204" pitchFamily="34" charset="0"/>
                <a:cs typeface="Calibri" panose="020F0502020204030204" pitchFamily="34" charset="0"/>
              </a:rPr>
              <a:t>Bán kính OA, OB, OC, OD, ON</a:t>
            </a:r>
            <a:endParaRPr lang="fr-FR" sz="3200" b="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607050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500"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barn(inVertical)">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8">
                                            <p:txEl>
                                              <p:pRg st="0" end="0"/>
                                            </p:txEl>
                                          </p:spTgt>
                                        </p:tgtEl>
                                        <p:attrNameLst>
                                          <p:attrName>style.visibility</p:attrName>
                                        </p:attrNameLst>
                                      </p:cBhvr>
                                      <p:to>
                                        <p:strVal val="visible"/>
                                      </p:to>
                                    </p:set>
                                    <p:animEffect transition="in" filter="barn(inVertical)">
                                      <p:cBhvr>
                                        <p:cTn id="34" dur="500"/>
                                        <p:tgtEl>
                                          <p:spTgt spid="18">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14"/>
                                        </p:tgtEl>
                                      </p:cBhvr>
                                    </p:animEffect>
                                    <p:set>
                                      <p:cBhvr>
                                        <p:cTn id="39" dur="1" fill="hold">
                                          <p:stCondLst>
                                            <p:cond delay="499"/>
                                          </p:stCondLst>
                                        </p:cTn>
                                        <p:tgtEl>
                                          <p:spTgt spid="14"/>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20"/>
                                        </p:tgtEl>
                                      </p:cBhvr>
                                    </p:animEffect>
                                    <p:set>
                                      <p:cBhvr>
                                        <p:cTn id="42" dur="1" fill="hold">
                                          <p:stCondLst>
                                            <p:cond delay="499"/>
                                          </p:stCondLst>
                                        </p:cTn>
                                        <p:tgtEl>
                                          <p:spTgt spid="2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arn(inVertical)">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barn(inVertical)">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barn(inVertical)">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barn(inVertical)">
                                      <p:cBhvr>
                                        <p:cTn id="62" dur="5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barn(inVertical)">
                                      <p:cBhvr>
                                        <p:cTn id="67" dur="500"/>
                                        <p:tgtEl>
                                          <p:spTgt spid="32"/>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35">
                                            <p:txEl>
                                              <p:pRg st="0" end="0"/>
                                            </p:txEl>
                                          </p:spTgt>
                                        </p:tgtEl>
                                        <p:attrNameLst>
                                          <p:attrName>style.visibility</p:attrName>
                                        </p:attrNameLst>
                                      </p:cBhvr>
                                      <p:to>
                                        <p:strVal val="visible"/>
                                      </p:to>
                                    </p:set>
                                    <p:animEffect transition="in" filter="barn(inVertical)">
                                      <p:cBhvr>
                                        <p:cTn id="72"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圆角矩形 2"/>
          <p:cNvSpPr/>
          <p:nvPr/>
        </p:nvSpPr>
        <p:spPr>
          <a:xfrm>
            <a:off x="209550" y="266700"/>
            <a:ext cx="11772900" cy="6324600"/>
          </a:xfrm>
          <a:prstGeom prst="roundRect">
            <a:avLst>
              <a:gd name="adj" fmla="val 52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cs typeface="+mn-cs"/>
            </a:endParaRPr>
          </a:p>
        </p:txBody>
      </p:sp>
      <p:sp>
        <p:nvSpPr>
          <p:cNvPr id="15" name="Text Box 14"/>
          <p:cNvSpPr txBox="1"/>
          <p:nvPr/>
        </p:nvSpPr>
        <p:spPr>
          <a:xfrm>
            <a:off x="1232219" y="514032"/>
            <a:ext cx="10474006" cy="1077218"/>
          </a:xfrm>
          <a:prstGeom prst="rect">
            <a:avLst/>
          </a:prstGeom>
          <a:solidFill>
            <a:srgbClr val="F9A9CF"/>
          </a:solidFill>
        </p:spPr>
        <p:txBody>
          <a:bodyPr wrap="square" rtlCol="0">
            <a:spAutoFit/>
          </a:bodyPr>
          <a:lstStyle/>
          <a:p>
            <a:pPr lvl="0"/>
            <a:r>
              <a:rPr lang="vi-VN" sz="3200" b="1" dirty="0">
                <a:solidFill>
                  <a:prstClr val="black"/>
                </a:solidFill>
                <a:latin typeface="Calibri" panose="020F0502020204030204" pitchFamily="34" charset="0"/>
                <a:cs typeface="Calibri" panose="020F0502020204030204" pitchFamily="34" charset="0"/>
              </a:rPr>
              <a:t>b) Hình dưới đây được xếp bởi bao nhiêu khối lập phương, bao nhiêu khối trụ?</a:t>
            </a:r>
          </a:p>
        </p:txBody>
      </p:sp>
      <p:sp>
        <p:nvSpPr>
          <p:cNvPr id="7" name="Oval 6">
            <a:extLst>
              <a:ext uri="{FF2B5EF4-FFF2-40B4-BE49-F238E27FC236}">
                <a16:creationId xmlns:a16="http://schemas.microsoft.com/office/drawing/2014/main" id="{0077B140-3217-47CE-B723-CEDC7CC1E9C2}"/>
              </a:ext>
            </a:extLst>
          </p:cNvPr>
          <p:cNvSpPr/>
          <p:nvPr/>
        </p:nvSpPr>
        <p:spPr>
          <a:xfrm>
            <a:off x="429260" y="399732"/>
            <a:ext cx="802958" cy="80295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a:cs typeface="+mn-cs"/>
              </a:rPr>
              <a:t>3</a:t>
            </a:r>
          </a:p>
        </p:txBody>
      </p:sp>
      <p:pic>
        <p:nvPicPr>
          <p:cNvPr id="4" name="Picture 3">
            <a:extLst>
              <a:ext uri="{FF2B5EF4-FFF2-40B4-BE49-F238E27FC236}">
                <a16:creationId xmlns:a16="http://schemas.microsoft.com/office/drawing/2014/main" id="{0E20BBA2-828F-4A40-B90C-0D2E8B60E066}"/>
              </a:ext>
            </a:extLst>
          </p:cNvPr>
          <p:cNvPicPr>
            <a:picLocks noChangeAspect="1"/>
          </p:cNvPicPr>
          <p:nvPr/>
        </p:nvPicPr>
        <p:blipFill>
          <a:blip r:embed="rId4"/>
          <a:stretch>
            <a:fillRect/>
          </a:stretch>
        </p:blipFill>
        <p:spPr>
          <a:xfrm>
            <a:off x="5876925" y="1801147"/>
            <a:ext cx="4483344" cy="4019550"/>
          </a:xfrm>
          <a:prstGeom prst="rect">
            <a:avLst/>
          </a:prstGeom>
        </p:spPr>
      </p:pic>
      <p:sp>
        <p:nvSpPr>
          <p:cNvPr id="22" name="TextBox 21">
            <a:extLst>
              <a:ext uri="{FF2B5EF4-FFF2-40B4-BE49-F238E27FC236}">
                <a16:creationId xmlns:a16="http://schemas.microsoft.com/office/drawing/2014/main" id="{F4744314-8E59-47D0-B90C-76F94E957D1E}"/>
              </a:ext>
            </a:extLst>
          </p:cNvPr>
          <p:cNvSpPr txBox="1"/>
          <p:nvPr/>
        </p:nvSpPr>
        <p:spPr>
          <a:xfrm>
            <a:off x="429260" y="2241262"/>
            <a:ext cx="6352540" cy="1569660"/>
          </a:xfrm>
          <a:prstGeom prst="rect">
            <a:avLst/>
          </a:prstGeom>
          <a:noFill/>
        </p:spPr>
        <p:txBody>
          <a:bodyPr wrap="square" rtlCol="0">
            <a:spAutoFit/>
          </a:bodyPr>
          <a:lstStyle/>
          <a:p>
            <a:pPr marL="457200" indent="-457200" algn="just">
              <a:buFont typeface="Arial" panose="020B0604020202020204" pitchFamily="34" charset="0"/>
              <a:buChar char="•"/>
            </a:pPr>
            <a:r>
              <a:rPr lang="vi-VN" sz="3200" b="1" dirty="0">
                <a:solidFill>
                  <a:srgbClr val="0070C0"/>
                </a:solidFill>
                <a:latin typeface="Calibri" panose="020F0502020204030204" pitchFamily="34" charset="0"/>
                <a:cs typeface="Calibri" panose="020F0502020204030204" pitchFamily="34" charset="0"/>
              </a:rPr>
              <a:t>Hình bên được xếp bởi 16 khối lập phương (sơn màu tím và màu vàng)</a:t>
            </a:r>
          </a:p>
        </p:txBody>
      </p:sp>
      <p:sp>
        <p:nvSpPr>
          <p:cNvPr id="24" name="TextBox 23">
            <a:extLst>
              <a:ext uri="{FF2B5EF4-FFF2-40B4-BE49-F238E27FC236}">
                <a16:creationId xmlns:a16="http://schemas.microsoft.com/office/drawing/2014/main" id="{5CCD2382-D13F-47DE-8544-024976ECD104}"/>
              </a:ext>
            </a:extLst>
          </p:cNvPr>
          <p:cNvSpPr txBox="1"/>
          <p:nvPr/>
        </p:nvSpPr>
        <p:spPr>
          <a:xfrm>
            <a:off x="581660" y="4101524"/>
            <a:ext cx="4406581" cy="584775"/>
          </a:xfrm>
          <a:prstGeom prst="rect">
            <a:avLst/>
          </a:prstGeom>
          <a:noFill/>
        </p:spPr>
        <p:txBody>
          <a:bodyPr wrap="square" rtlCol="0">
            <a:spAutoFit/>
          </a:bodyPr>
          <a:lstStyle/>
          <a:p>
            <a:pPr marL="457200" indent="-457200" algn="just">
              <a:buFont typeface="Arial" panose="020B0604020202020204" pitchFamily="34" charset="0"/>
              <a:buChar char="•"/>
            </a:pPr>
            <a:r>
              <a:rPr lang="en-US" sz="3200" b="1" dirty="0" err="1">
                <a:solidFill>
                  <a:srgbClr val="0070C0"/>
                </a:solidFill>
                <a:latin typeface="Calibri" panose="020F0502020204030204" pitchFamily="34" charset="0"/>
                <a:cs typeface="Calibri" panose="020F0502020204030204" pitchFamily="34" charset="0"/>
              </a:rPr>
              <a:t>Hình</a:t>
            </a:r>
            <a:r>
              <a:rPr lang="en-US" sz="3200" b="1" dirty="0">
                <a:solidFill>
                  <a:srgbClr val="0070C0"/>
                </a:solidFill>
                <a:latin typeface="Calibri" panose="020F0502020204030204" pitchFamily="34" charset="0"/>
                <a:cs typeface="Calibri" panose="020F0502020204030204" pitchFamily="34" charset="0"/>
              </a:rPr>
              <a:t> </a:t>
            </a:r>
            <a:r>
              <a:rPr lang="en-US" sz="3200" b="1" dirty="0" err="1">
                <a:solidFill>
                  <a:srgbClr val="0070C0"/>
                </a:solidFill>
                <a:latin typeface="Calibri" panose="020F0502020204030204" pitchFamily="34" charset="0"/>
                <a:cs typeface="Calibri" panose="020F0502020204030204" pitchFamily="34" charset="0"/>
              </a:rPr>
              <a:t>bên</a:t>
            </a:r>
            <a:r>
              <a:rPr lang="en-US" sz="3200" b="1" dirty="0">
                <a:solidFill>
                  <a:srgbClr val="0070C0"/>
                </a:solidFill>
                <a:latin typeface="Calibri" panose="020F0502020204030204" pitchFamily="34" charset="0"/>
                <a:cs typeface="Calibri" panose="020F0502020204030204" pitchFamily="34" charset="0"/>
              </a:rPr>
              <a:t> </a:t>
            </a:r>
            <a:r>
              <a:rPr lang="en-US" sz="3200" b="1" dirty="0" err="1">
                <a:solidFill>
                  <a:srgbClr val="0070C0"/>
                </a:solidFill>
                <a:latin typeface="Calibri" panose="020F0502020204030204" pitchFamily="34" charset="0"/>
                <a:cs typeface="Calibri" panose="020F0502020204030204" pitchFamily="34" charset="0"/>
              </a:rPr>
              <a:t>có</a:t>
            </a:r>
            <a:r>
              <a:rPr lang="en-US" sz="3200" b="1" dirty="0">
                <a:solidFill>
                  <a:srgbClr val="0070C0"/>
                </a:solidFill>
                <a:latin typeface="Calibri" panose="020F0502020204030204" pitchFamily="34" charset="0"/>
                <a:cs typeface="Calibri" panose="020F0502020204030204" pitchFamily="34" charset="0"/>
              </a:rPr>
              <a:t> 3 </a:t>
            </a:r>
            <a:r>
              <a:rPr lang="en-US" sz="3200" b="1" dirty="0" err="1">
                <a:solidFill>
                  <a:srgbClr val="0070C0"/>
                </a:solidFill>
                <a:latin typeface="Calibri" panose="020F0502020204030204" pitchFamily="34" charset="0"/>
                <a:cs typeface="Calibri" panose="020F0502020204030204" pitchFamily="34" charset="0"/>
              </a:rPr>
              <a:t>khối</a:t>
            </a:r>
            <a:r>
              <a:rPr lang="en-US" sz="3200" b="1" dirty="0">
                <a:solidFill>
                  <a:srgbClr val="0070C0"/>
                </a:solidFill>
                <a:latin typeface="Calibri" panose="020F0502020204030204" pitchFamily="34" charset="0"/>
                <a:cs typeface="Calibri" panose="020F0502020204030204" pitchFamily="34" charset="0"/>
              </a:rPr>
              <a:t> </a:t>
            </a:r>
            <a:r>
              <a:rPr lang="en-US" sz="3200" b="1" dirty="0" err="1">
                <a:solidFill>
                  <a:srgbClr val="0070C0"/>
                </a:solidFill>
                <a:latin typeface="Calibri" panose="020F0502020204030204" pitchFamily="34" charset="0"/>
                <a:cs typeface="Calibri" panose="020F0502020204030204" pitchFamily="34" charset="0"/>
              </a:rPr>
              <a:t>trụ</a:t>
            </a:r>
            <a:endParaRPr lang="fr-FR" sz="3200" b="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5536340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500"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2">
                                            <p:txEl>
                                              <p:pRg st="0" end="0"/>
                                            </p:txEl>
                                          </p:spTgt>
                                        </p:tgtEl>
                                        <p:attrNameLst>
                                          <p:attrName>style.visibility</p:attrName>
                                        </p:attrNameLst>
                                      </p:cBhvr>
                                      <p:to>
                                        <p:strVal val="visible"/>
                                      </p:to>
                                    </p:set>
                                    <p:animEffect transition="in" filter="barn(inVertical)">
                                      <p:cBhvr>
                                        <p:cTn id="20" dur="500"/>
                                        <p:tgtEl>
                                          <p:spTgt spid="2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4">
                                            <p:txEl>
                                              <p:pRg st="0" end="0"/>
                                            </p:txEl>
                                          </p:spTgt>
                                        </p:tgtEl>
                                        <p:attrNameLst>
                                          <p:attrName>style.visibility</p:attrName>
                                        </p:attrNameLst>
                                      </p:cBhvr>
                                      <p:to>
                                        <p:strVal val="visible"/>
                                      </p:to>
                                    </p:set>
                                    <p:animEffect transition="in" filter="barn(inVertical)">
                                      <p:cBhvr>
                                        <p:cTn id="25"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圆角矩形 2"/>
          <p:cNvSpPr/>
          <p:nvPr/>
        </p:nvSpPr>
        <p:spPr>
          <a:xfrm>
            <a:off x="209550" y="266700"/>
            <a:ext cx="11772900" cy="6324600"/>
          </a:xfrm>
          <a:prstGeom prst="roundRect">
            <a:avLst>
              <a:gd name="adj" fmla="val 52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cs typeface="+mn-cs"/>
            </a:endParaRPr>
          </a:p>
        </p:txBody>
      </p:sp>
      <p:sp>
        <p:nvSpPr>
          <p:cNvPr id="15" name="Text Box 14"/>
          <p:cNvSpPr txBox="1"/>
          <p:nvPr/>
        </p:nvSpPr>
        <p:spPr>
          <a:xfrm>
            <a:off x="1232219" y="399732"/>
            <a:ext cx="10474006" cy="1384995"/>
          </a:xfrm>
          <a:prstGeom prst="rect">
            <a:avLst/>
          </a:prstGeom>
          <a:solidFill>
            <a:srgbClr val="F9A9CF"/>
          </a:solidFill>
        </p:spPr>
        <p:txBody>
          <a:bodyPr wrap="square" rtlCol="0">
            <a:spAutoFit/>
          </a:bodyPr>
          <a:lstStyle/>
          <a:p>
            <a:pPr lvl="0" algn="just"/>
            <a:r>
              <a:rPr lang="vi-VN" sz="2800" b="1" dirty="0">
                <a:solidFill>
                  <a:prstClr val="black"/>
                </a:solidFill>
                <a:latin typeface="Calibri" panose="020F0502020204030204" pitchFamily="34" charset="0"/>
                <a:cs typeface="Calibri" panose="020F0502020204030204" pitchFamily="34" charset="0"/>
              </a:rPr>
              <a:t>Người ta xếp các khối lập phương nhỏ màu trắng thành khối hộp chữ nhật, rồi sơn tất cả các mặt của khối hộp chữ nhật đó (như hình vẽ). Hỏi có tất cả bao nhiêu khối lập phương nhỏ được sơn 3 mặt?</a:t>
            </a:r>
          </a:p>
        </p:txBody>
      </p:sp>
      <p:sp>
        <p:nvSpPr>
          <p:cNvPr id="7" name="Oval 6">
            <a:extLst>
              <a:ext uri="{FF2B5EF4-FFF2-40B4-BE49-F238E27FC236}">
                <a16:creationId xmlns:a16="http://schemas.microsoft.com/office/drawing/2014/main" id="{0077B140-3217-47CE-B723-CEDC7CC1E9C2}"/>
              </a:ext>
            </a:extLst>
          </p:cNvPr>
          <p:cNvSpPr/>
          <p:nvPr/>
        </p:nvSpPr>
        <p:spPr>
          <a:xfrm>
            <a:off x="429260" y="399732"/>
            <a:ext cx="802958" cy="80295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a:cs typeface="+mn-cs"/>
              </a:rPr>
              <a:t>4</a:t>
            </a:r>
          </a:p>
        </p:txBody>
      </p:sp>
      <p:pic>
        <p:nvPicPr>
          <p:cNvPr id="5" name="Picture 4">
            <a:extLst>
              <a:ext uri="{FF2B5EF4-FFF2-40B4-BE49-F238E27FC236}">
                <a16:creationId xmlns:a16="http://schemas.microsoft.com/office/drawing/2014/main" id="{3C3F43C7-5D54-4421-BAA8-37616E107E7E}"/>
              </a:ext>
            </a:extLst>
          </p:cNvPr>
          <p:cNvPicPr>
            <a:picLocks noChangeAspect="1"/>
          </p:cNvPicPr>
          <p:nvPr/>
        </p:nvPicPr>
        <p:blipFill>
          <a:blip r:embed="rId4"/>
          <a:stretch>
            <a:fillRect/>
          </a:stretch>
        </p:blipFill>
        <p:spPr>
          <a:xfrm>
            <a:off x="8296275" y="1889239"/>
            <a:ext cx="3619500" cy="2906568"/>
          </a:xfrm>
          <a:prstGeom prst="rect">
            <a:avLst/>
          </a:prstGeom>
        </p:spPr>
      </p:pic>
      <p:sp>
        <p:nvSpPr>
          <p:cNvPr id="10" name="TextBox 9">
            <a:extLst>
              <a:ext uri="{FF2B5EF4-FFF2-40B4-BE49-F238E27FC236}">
                <a16:creationId xmlns:a16="http://schemas.microsoft.com/office/drawing/2014/main" id="{B03AED31-9292-4552-A10F-37625855570C}"/>
              </a:ext>
            </a:extLst>
          </p:cNvPr>
          <p:cNvSpPr txBox="1"/>
          <p:nvPr/>
        </p:nvSpPr>
        <p:spPr>
          <a:xfrm>
            <a:off x="429259" y="2336512"/>
            <a:ext cx="7505066" cy="1077218"/>
          </a:xfrm>
          <a:prstGeom prst="rect">
            <a:avLst/>
          </a:prstGeom>
          <a:noFill/>
        </p:spPr>
        <p:txBody>
          <a:bodyPr wrap="square" rtlCol="0">
            <a:spAutoFit/>
          </a:bodyPr>
          <a:lstStyle/>
          <a:p>
            <a:pPr marL="457200" indent="-457200" algn="just">
              <a:buFont typeface="Arial" panose="020B0604020202020204" pitchFamily="34" charset="0"/>
              <a:buChar char="•"/>
            </a:pPr>
            <a:r>
              <a:rPr lang="vi-VN" sz="3200" b="1" dirty="0">
                <a:solidFill>
                  <a:srgbClr val="0070C0"/>
                </a:solidFill>
                <a:latin typeface="Calibri" panose="020F0502020204030204" pitchFamily="34" charset="0"/>
                <a:cs typeface="Calibri" panose="020F0502020204030204" pitchFamily="34" charset="0"/>
              </a:rPr>
              <a:t>Các khối lập phương ở các đ</a:t>
            </a:r>
            <a:r>
              <a:rPr lang="en-US" sz="3200" b="1" dirty="0">
                <a:solidFill>
                  <a:srgbClr val="0070C0"/>
                </a:solidFill>
                <a:latin typeface="Calibri" panose="020F0502020204030204" pitchFamily="34" charset="0"/>
                <a:cs typeface="Calibri" panose="020F0502020204030204" pitchFamily="34" charset="0"/>
              </a:rPr>
              <a:t>ỉ</a:t>
            </a:r>
            <a:r>
              <a:rPr lang="vi-VN" sz="3200" b="1" dirty="0">
                <a:solidFill>
                  <a:srgbClr val="0070C0"/>
                </a:solidFill>
                <a:latin typeface="Calibri" panose="020F0502020204030204" pitchFamily="34" charset="0"/>
                <a:cs typeface="Calibri" panose="020F0502020204030204" pitchFamily="34" charset="0"/>
              </a:rPr>
              <a:t>nh của kh</a:t>
            </a:r>
            <a:r>
              <a:rPr lang="en-US" sz="3200" b="1" dirty="0">
                <a:solidFill>
                  <a:srgbClr val="0070C0"/>
                </a:solidFill>
                <a:latin typeface="Calibri" panose="020F0502020204030204" pitchFamily="34" charset="0"/>
                <a:cs typeface="Calibri" panose="020F0502020204030204" pitchFamily="34" charset="0"/>
              </a:rPr>
              <a:t>ố</a:t>
            </a:r>
            <a:r>
              <a:rPr lang="vi-VN" sz="3200" b="1" dirty="0">
                <a:solidFill>
                  <a:srgbClr val="0070C0"/>
                </a:solidFill>
                <a:latin typeface="Calibri" panose="020F0502020204030204" pitchFamily="34" charset="0"/>
                <a:cs typeface="Calibri" panose="020F0502020204030204" pitchFamily="34" charset="0"/>
              </a:rPr>
              <a:t>i hộp chữ nhật đ</a:t>
            </a:r>
            <a:r>
              <a:rPr lang="en-US" sz="3200" b="1" dirty="0">
                <a:solidFill>
                  <a:srgbClr val="0070C0"/>
                </a:solidFill>
                <a:latin typeface="Calibri" panose="020F0502020204030204" pitchFamily="34" charset="0"/>
                <a:cs typeface="Calibri" panose="020F0502020204030204" pitchFamily="34" charset="0"/>
              </a:rPr>
              <a:t>ề</a:t>
            </a:r>
            <a:r>
              <a:rPr lang="vi-VN" sz="3200" b="1" dirty="0">
                <a:solidFill>
                  <a:srgbClr val="0070C0"/>
                </a:solidFill>
                <a:latin typeface="Calibri" panose="020F0502020204030204" pitchFamily="34" charset="0"/>
                <a:cs typeface="Calibri" panose="020F0502020204030204" pitchFamily="34" charset="0"/>
              </a:rPr>
              <a:t>u được sơn 3 mặt. </a:t>
            </a:r>
            <a:endParaRPr lang="en-US" sz="3200" b="1" dirty="0">
              <a:solidFill>
                <a:srgbClr val="0070C0"/>
              </a:solidFill>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A276ADDE-BAB1-4C7E-ABC3-7925523DCA1C}"/>
              </a:ext>
            </a:extLst>
          </p:cNvPr>
          <p:cNvSpPr txBox="1"/>
          <p:nvPr/>
        </p:nvSpPr>
        <p:spPr>
          <a:xfrm>
            <a:off x="505459" y="3584287"/>
            <a:ext cx="7505066" cy="1077218"/>
          </a:xfrm>
          <a:prstGeom prst="rect">
            <a:avLst/>
          </a:prstGeom>
          <a:noFill/>
        </p:spPr>
        <p:txBody>
          <a:bodyPr wrap="square" rtlCol="0">
            <a:spAutoFit/>
          </a:bodyPr>
          <a:lstStyle/>
          <a:p>
            <a:pPr marL="457200" indent="-457200" algn="just">
              <a:buFont typeface="Arial" panose="020B0604020202020204" pitchFamily="34" charset="0"/>
              <a:buChar char="•"/>
            </a:pPr>
            <a:r>
              <a:rPr lang="vi-VN" sz="3200" b="1" dirty="0">
                <a:solidFill>
                  <a:srgbClr val="0070C0"/>
                </a:solidFill>
                <a:latin typeface="Calibri" panose="020F0502020204030204" pitchFamily="34" charset="0"/>
                <a:cs typeface="Calibri" panose="020F0502020204030204" pitchFamily="34" charset="0"/>
              </a:rPr>
              <a:t>Vậy có 8 khối lập phương được sơn 3 mặt.</a:t>
            </a:r>
            <a:endParaRPr lang="en-US" sz="3200" b="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4668953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500"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barn(inVertical)">
                                      <p:cBhvr>
                                        <p:cTn id="19" dur="500"/>
                                        <p:tgtEl>
                                          <p:spTgt spid="1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1">
                                            <p:txEl>
                                              <p:pRg st="0" end="0"/>
                                            </p:txEl>
                                          </p:spTgt>
                                        </p:tgtEl>
                                        <p:attrNameLst>
                                          <p:attrName>style.visibility</p:attrName>
                                        </p:attrNameLst>
                                      </p:cBhvr>
                                      <p:to>
                                        <p:strVal val="visible"/>
                                      </p:to>
                                    </p:set>
                                    <p:animEffect transition="in" filter="barn(inVertical)">
                                      <p:cBhvr>
                                        <p:cTn id="24"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 name="INKNOELEADERBOARD" val="-26084140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97</TotalTime>
  <Words>531</Words>
  <Application>Microsoft Office PowerPoint</Application>
  <PresentationFormat>Widescreen</PresentationFormat>
  <Paragraphs>60</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DengXian</vt:lpstr>
      <vt:lpstr>Arial</vt:lpstr>
      <vt:lpstr>Calibri</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 Hương;0354473852</dc:creator>
  <cp:lastModifiedBy>Ms Huong</cp:lastModifiedBy>
  <cp:revision>40</cp:revision>
  <dcterms:created xsi:type="dcterms:W3CDTF">2018-06-17T04:53:00Z</dcterms:created>
  <dcterms:modified xsi:type="dcterms:W3CDTF">2026-01-15T05:16:02Z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86035D8CFBDA41CB901DCD92E38D0A70</vt:lpwstr>
  </property>
  <property fmtid="{D5CDD505-2E9C-101B-9397-08002B2CF9AE}" pid="3" name="KSOProductBuildVer">
    <vt:lpwstr>1033-11.2.0.10323</vt:lpwstr>
  </property>
</Properties>
</file>