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83" r:id="rId3"/>
    <p:sldId id="284" r:id="rId4"/>
    <p:sldId id="273" r:id="rId5"/>
    <p:sldId id="276" r:id="rId6"/>
    <p:sldId id="275" r:id="rId7"/>
    <p:sldId id="272" r:id="rId8"/>
    <p:sldId id="285" r:id="rId9"/>
    <p:sldId id="260" r:id="rId10"/>
    <p:sldId id="279" r:id="rId11"/>
    <p:sldId id="280" r:id="rId12"/>
    <p:sldId id="261" r:id="rId13"/>
    <p:sldId id="286" r:id="rId14"/>
    <p:sldId id="287" r:id="rId15"/>
    <p:sldId id="288" r:id="rId16"/>
    <p:sldId id="274" r:id="rId17"/>
    <p:sldId id="278" r:id="rId18"/>
    <p:sldId id="277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E86D2-6E3D-45DE-B5B6-A246DB900CC3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8496E-A404-45F3-8096-809B3B14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93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2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8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3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4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6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7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5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2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5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E5D6-C4C3-4599-9A4F-3252702E2F1D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2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E5D6-C4C3-4599-9A4F-3252702E2F1D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63963-43F5-4DC5-9553-954423D6D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1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2743200" y="2921000"/>
            <a:ext cx="4086225" cy="3762451"/>
          </a:xfrm>
          <a:prstGeom prst="rect">
            <a:avLst/>
          </a:prstGeom>
        </p:spPr>
      </p:pic>
      <p:pic>
        <p:nvPicPr>
          <p:cNvPr id="7" name="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6375400"/>
            <a:ext cx="9144000" cy="812800"/>
          </a:xfrm>
          <a:prstGeom prst="rect">
            <a:avLst/>
          </a:prstGeom>
        </p:spPr>
      </p:pic>
      <p:pic>
        <p:nvPicPr>
          <p:cNvPr id="8" name="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179512" y="51097"/>
            <a:ext cx="2457450" cy="1892300"/>
          </a:xfrm>
          <a:prstGeom prst="rect">
            <a:avLst/>
          </a:prstGeom>
        </p:spPr>
      </p:pic>
      <p:pic>
        <p:nvPicPr>
          <p:cNvPr id="9" name="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6664779" y="-126999"/>
            <a:ext cx="2457450" cy="1892300"/>
          </a:xfrm>
          <a:prstGeom prst="rect">
            <a:avLst/>
          </a:prstGeom>
        </p:spPr>
      </p:pic>
      <p:pic>
        <p:nvPicPr>
          <p:cNvPr id="10" name="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7753350" y="3670300"/>
            <a:ext cx="1390650" cy="2743201"/>
          </a:xfrm>
          <a:prstGeom prst="rect">
            <a:avLst/>
          </a:prstGeom>
        </p:spPr>
      </p:pic>
      <p:pic>
        <p:nvPicPr>
          <p:cNvPr id="11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0" y="5542643"/>
            <a:ext cx="1581150" cy="889000"/>
          </a:xfrm>
          <a:prstGeom prst="rect">
            <a:avLst/>
          </a:prstGeom>
        </p:spPr>
      </p:pic>
      <p:pic>
        <p:nvPicPr>
          <p:cNvPr id="12" name="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8306673" y="916935"/>
            <a:ext cx="809242" cy="1048808"/>
          </a:xfrm>
          <a:prstGeom prst="rect">
            <a:avLst/>
          </a:prstGeom>
        </p:spPr>
      </p:pic>
      <p:pic>
        <p:nvPicPr>
          <p:cNvPr id="13" name="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-58511" y="1755981"/>
            <a:ext cx="809242" cy="1048808"/>
          </a:xfrm>
          <a:prstGeom prst="rect">
            <a:avLst/>
          </a:prstGeom>
        </p:spPr>
      </p:pic>
      <p:pic>
        <p:nvPicPr>
          <p:cNvPr id="14" name="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4458082" y="-70744"/>
            <a:ext cx="809242" cy="1048808"/>
          </a:xfrm>
          <a:prstGeom prst="rect">
            <a:avLst/>
          </a:prstGeom>
        </p:spPr>
      </p:pic>
      <p:pic>
        <p:nvPicPr>
          <p:cNvPr id="15" name="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3480460" y="88428"/>
            <a:ext cx="570226" cy="730464"/>
          </a:xfrm>
          <a:prstGeom prst="rect">
            <a:avLst/>
          </a:prstGeom>
        </p:spPr>
      </p:pic>
      <p:pic>
        <p:nvPicPr>
          <p:cNvPr id="16" name="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196803" y="242056"/>
            <a:ext cx="505710" cy="4810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92428" y="419041"/>
            <a:ext cx="576092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Chào mừng các em đến với tiết học mĩ thuật</a:t>
            </a:r>
            <a:r>
              <a:rPr lang="en-US" sz="20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- </a:t>
            </a:r>
            <a:r>
              <a:rPr lang="vi-VN" sz="20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Lớp 2</a:t>
            </a:r>
            <a:endParaRPr lang="en-US" sz="2000" b="1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" accel="1000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5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250"/>
                            </p:stCondLst>
                            <p:childTnLst>
                              <p:par>
                                <p:cTn id="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odoi-36e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2400"/>
            <a:ext cx="7562850" cy="650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1586" y="823686"/>
            <a:ext cx="990600" cy="5504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+mj-lt"/>
              </a:rPr>
              <a:t>T</a:t>
            </a:r>
            <a:r>
              <a:rPr lang="vi-VN" sz="2800" dirty="0" smtClean="0">
                <a:solidFill>
                  <a:srgbClr val="0000FF"/>
                </a:solidFill>
                <a:latin typeface="+mj-lt"/>
              </a:rPr>
              <a:t>ạo hình con mèo bằng đất nặn</a:t>
            </a:r>
            <a:endParaRPr lang="en-US" sz="2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232408" y="417285"/>
            <a:ext cx="381000" cy="4064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797379" y="417285"/>
            <a:ext cx="375557" cy="406400"/>
          </a:xfrm>
          <a:prstGeom prst="triangle">
            <a:avLst>
              <a:gd name="adj" fmla="val 4732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2289" y="1092200"/>
            <a:ext cx="160019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2757" y="1092200"/>
            <a:ext cx="1524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183821" y="5257800"/>
            <a:ext cx="244929" cy="990600"/>
          </a:xfrm>
          <a:custGeom>
            <a:avLst/>
            <a:gdLst>
              <a:gd name="connsiteX0" fmla="*/ 0 w 244929"/>
              <a:gd name="connsiteY0" fmla="*/ 604157 h 742950"/>
              <a:gd name="connsiteX1" fmla="*/ 138793 w 244929"/>
              <a:gd name="connsiteY1" fmla="*/ 604157 h 742950"/>
              <a:gd name="connsiteX2" fmla="*/ 155122 w 244929"/>
              <a:gd name="connsiteY2" fmla="*/ 555171 h 742950"/>
              <a:gd name="connsiteX3" fmla="*/ 163286 w 244929"/>
              <a:gd name="connsiteY3" fmla="*/ 530679 h 742950"/>
              <a:gd name="connsiteX4" fmla="*/ 138793 w 244929"/>
              <a:gd name="connsiteY4" fmla="*/ 432707 h 742950"/>
              <a:gd name="connsiteX5" fmla="*/ 114300 w 244929"/>
              <a:gd name="connsiteY5" fmla="*/ 416379 h 742950"/>
              <a:gd name="connsiteX6" fmla="*/ 97972 w 244929"/>
              <a:gd name="connsiteY6" fmla="*/ 391886 h 742950"/>
              <a:gd name="connsiteX7" fmla="*/ 57150 w 244929"/>
              <a:gd name="connsiteY7" fmla="*/ 342900 h 742950"/>
              <a:gd name="connsiteX8" fmla="*/ 57150 w 244929"/>
              <a:gd name="connsiteY8" fmla="*/ 138793 h 742950"/>
              <a:gd name="connsiteX9" fmla="*/ 65315 w 244929"/>
              <a:gd name="connsiteY9" fmla="*/ 89807 h 742950"/>
              <a:gd name="connsiteX10" fmla="*/ 106136 w 244929"/>
              <a:gd name="connsiteY10" fmla="*/ 16329 h 742950"/>
              <a:gd name="connsiteX11" fmla="*/ 130629 w 244929"/>
              <a:gd name="connsiteY11" fmla="*/ 0 h 742950"/>
              <a:gd name="connsiteX12" fmla="*/ 146957 w 244929"/>
              <a:gd name="connsiteY12" fmla="*/ 220436 h 742950"/>
              <a:gd name="connsiteX13" fmla="*/ 179615 w 244929"/>
              <a:gd name="connsiteY13" fmla="*/ 293914 h 742950"/>
              <a:gd name="connsiteX14" fmla="*/ 204107 w 244929"/>
              <a:gd name="connsiteY14" fmla="*/ 310243 h 742950"/>
              <a:gd name="connsiteX15" fmla="*/ 228600 w 244929"/>
              <a:gd name="connsiteY15" fmla="*/ 400050 h 742950"/>
              <a:gd name="connsiteX16" fmla="*/ 244929 w 244929"/>
              <a:gd name="connsiteY16" fmla="*/ 489857 h 742950"/>
              <a:gd name="connsiteX17" fmla="*/ 228600 w 244929"/>
              <a:gd name="connsiteY17" fmla="*/ 644979 h 742950"/>
              <a:gd name="connsiteX18" fmla="*/ 220436 w 244929"/>
              <a:gd name="connsiteY18" fmla="*/ 669471 h 742950"/>
              <a:gd name="connsiteX19" fmla="*/ 204107 w 244929"/>
              <a:gd name="connsiteY19" fmla="*/ 693964 h 742950"/>
              <a:gd name="connsiteX20" fmla="*/ 171450 w 244929"/>
              <a:gd name="connsiteY20" fmla="*/ 702129 h 742950"/>
              <a:gd name="connsiteX21" fmla="*/ 114300 w 244929"/>
              <a:gd name="connsiteY21" fmla="*/ 726621 h 742950"/>
              <a:gd name="connsiteX22" fmla="*/ 65315 w 244929"/>
              <a:gd name="connsiteY22" fmla="*/ 742950 h 742950"/>
              <a:gd name="connsiteX23" fmla="*/ 0 w 244929"/>
              <a:gd name="connsiteY23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44929" h="742950">
                <a:moveTo>
                  <a:pt x="0" y="604157"/>
                </a:moveTo>
                <a:cubicBezTo>
                  <a:pt x="44775" y="613112"/>
                  <a:pt x="93542" y="626782"/>
                  <a:pt x="138793" y="604157"/>
                </a:cubicBezTo>
                <a:cubicBezTo>
                  <a:pt x="154188" y="596460"/>
                  <a:pt x="149679" y="571500"/>
                  <a:pt x="155122" y="555171"/>
                </a:cubicBezTo>
                <a:lnTo>
                  <a:pt x="163286" y="530679"/>
                </a:lnTo>
                <a:cubicBezTo>
                  <a:pt x="161365" y="519155"/>
                  <a:pt x="150923" y="440794"/>
                  <a:pt x="138793" y="432707"/>
                </a:cubicBezTo>
                <a:lnTo>
                  <a:pt x="114300" y="416379"/>
                </a:lnTo>
                <a:cubicBezTo>
                  <a:pt x="108857" y="408215"/>
                  <a:pt x="104254" y="399424"/>
                  <a:pt x="97972" y="391886"/>
                </a:cubicBezTo>
                <a:cubicBezTo>
                  <a:pt x="45581" y="329016"/>
                  <a:pt x="97696" y="403718"/>
                  <a:pt x="57150" y="342900"/>
                </a:cubicBezTo>
                <a:cubicBezTo>
                  <a:pt x="30612" y="263284"/>
                  <a:pt x="44569" y="314924"/>
                  <a:pt x="57150" y="138793"/>
                </a:cubicBezTo>
                <a:cubicBezTo>
                  <a:pt x="58329" y="122281"/>
                  <a:pt x="61300" y="105867"/>
                  <a:pt x="65315" y="89807"/>
                </a:cubicBezTo>
                <a:cubicBezTo>
                  <a:pt x="76109" y="46629"/>
                  <a:pt x="75633" y="41748"/>
                  <a:pt x="106136" y="16329"/>
                </a:cubicBezTo>
                <a:cubicBezTo>
                  <a:pt x="113674" y="10047"/>
                  <a:pt x="122465" y="5443"/>
                  <a:pt x="130629" y="0"/>
                </a:cubicBezTo>
                <a:cubicBezTo>
                  <a:pt x="161708" y="93242"/>
                  <a:pt x="121389" y="-35246"/>
                  <a:pt x="146957" y="220436"/>
                </a:cubicBezTo>
                <a:cubicBezTo>
                  <a:pt x="148754" y="238402"/>
                  <a:pt x="163793" y="278091"/>
                  <a:pt x="179615" y="293914"/>
                </a:cubicBezTo>
                <a:cubicBezTo>
                  <a:pt x="186553" y="300852"/>
                  <a:pt x="195943" y="304800"/>
                  <a:pt x="204107" y="310243"/>
                </a:cubicBezTo>
                <a:cubicBezTo>
                  <a:pt x="218691" y="353994"/>
                  <a:pt x="222005" y="357185"/>
                  <a:pt x="228600" y="400050"/>
                </a:cubicBezTo>
                <a:cubicBezTo>
                  <a:pt x="241788" y="485771"/>
                  <a:pt x="228275" y="439894"/>
                  <a:pt x="244929" y="489857"/>
                </a:cubicBezTo>
                <a:cubicBezTo>
                  <a:pt x="238885" y="580521"/>
                  <a:pt x="245902" y="584424"/>
                  <a:pt x="228600" y="644979"/>
                </a:cubicBezTo>
                <a:cubicBezTo>
                  <a:pt x="226236" y="653253"/>
                  <a:pt x="224285" y="661774"/>
                  <a:pt x="220436" y="669471"/>
                </a:cubicBezTo>
                <a:cubicBezTo>
                  <a:pt x="216048" y="678247"/>
                  <a:pt x="212271" y="688521"/>
                  <a:pt x="204107" y="693964"/>
                </a:cubicBezTo>
                <a:cubicBezTo>
                  <a:pt x="194771" y="700188"/>
                  <a:pt x="182336" y="699407"/>
                  <a:pt x="171450" y="702129"/>
                </a:cubicBezTo>
                <a:cubicBezTo>
                  <a:pt x="132590" y="728035"/>
                  <a:pt x="162229" y="712242"/>
                  <a:pt x="114300" y="726621"/>
                </a:cubicBezTo>
                <a:cubicBezTo>
                  <a:pt x="97814" y="731567"/>
                  <a:pt x="82527" y="742950"/>
                  <a:pt x="65315" y="742950"/>
                </a:cubicBezTo>
                <a:lnTo>
                  <a:pt x="0" y="742950"/>
                </a:ln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81756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N</a:t>
            </a:r>
            <a:r>
              <a:rPr lang="vi-VN" sz="2400" b="1" dirty="0" smtClean="0">
                <a:solidFill>
                  <a:srgbClr val="0000FF"/>
                </a:solidFill>
              </a:rPr>
              <a:t>ối các bộ phận của con mèo tương ứng với các khối cơ bản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06" y="887941"/>
            <a:ext cx="708660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895600" y="1498600"/>
            <a:ext cx="1600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244952" y="3311074"/>
            <a:ext cx="650648" cy="1539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10276" y="1856013"/>
            <a:ext cx="1457325" cy="23847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244952" y="3733800"/>
            <a:ext cx="2555648" cy="1117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247900" y="3083228"/>
            <a:ext cx="1600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06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5200"/>
            <a:ext cx="324036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260648"/>
            <a:ext cx="4998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BÀI THAM KHẢO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1" y="906977"/>
            <a:ext cx="4104456" cy="2161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06978"/>
            <a:ext cx="3528392" cy="21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2"/>
          <a:stretch/>
        </p:blipFill>
        <p:spPr>
          <a:xfrm>
            <a:off x="0" y="3733801"/>
            <a:ext cx="9144000" cy="3124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" y="388840"/>
            <a:ext cx="9055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66169"/>
            <a:ext cx="2590800" cy="2782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879884"/>
            <a:ext cx="24765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2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5181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         </a:t>
            </a:r>
            <a:endParaRPr lang="en-US" b="1">
              <a:solidFill>
                <a:srgbClr val="FFFF66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447800" y="-76200"/>
            <a:ext cx="6705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  <a:latin typeface=".VnAristote" pitchFamily="34" charset="0"/>
              </a:rPr>
              <a:t>                  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505200" y="3276601"/>
            <a:ext cx="27432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5400" b="1">
              <a:solidFill>
                <a:srgbClr val="0000FF"/>
              </a:solidFill>
              <a:latin typeface=".VnAristote" pitchFamily="34" charset="0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914400" y="1295400"/>
            <a:ext cx="8382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V="1">
            <a:off x="914400" y="3632200"/>
            <a:ext cx="838200" cy="63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914400" y="4038600"/>
            <a:ext cx="838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2286001"/>
            <a:ext cx="914400" cy="24764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endParaRPr lang="vi-VN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7391400" y="1498600"/>
            <a:ext cx="9144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7239000" y="3530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7239000" y="4445000"/>
            <a:ext cx="914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8153400" y="2263960"/>
            <a:ext cx="990600" cy="23842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000" b="1">
                <a:latin typeface="Times New Roman" pitchFamily="18" charset="0"/>
                <a:cs typeface="Times New Roman" pitchFamily="18" charset="0"/>
              </a:rPr>
              <a:t>Mèo </a:t>
            </a:r>
            <a:endParaRPr lang="vi-VN" sz="30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3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>
                <a:latin typeface="Times New Roman" pitchFamily="18" charset="0"/>
                <a:cs typeface="Times New Roman" pitchFamily="18" charset="0"/>
              </a:rPr>
              <a:t> cảnh</a:t>
            </a:r>
          </a:p>
        </p:txBody>
      </p:sp>
      <p:grpSp>
        <p:nvGrpSpPr>
          <p:cNvPr id="17424" name="Group 16"/>
          <p:cNvGrpSpPr>
            <a:grpSpLocks/>
          </p:cNvGrpSpPr>
          <p:nvPr/>
        </p:nvGrpSpPr>
        <p:grpSpPr bwMode="auto">
          <a:xfrm>
            <a:off x="1752600" y="76201"/>
            <a:ext cx="5867400" cy="6667460"/>
            <a:chOff x="1152" y="1248"/>
            <a:chExt cx="3360" cy="3072"/>
          </a:xfrm>
        </p:grpSpPr>
        <p:pic>
          <p:nvPicPr>
            <p:cNvPr id="17425" name="Picture 17" descr="meo chuo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248"/>
              <a:ext cx="1584" cy="100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6" name="Picture 18" descr="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304"/>
              <a:ext cx="1584" cy="91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7" name="Picture 19" descr="meo canh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248"/>
              <a:ext cx="1632" cy="100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8" name="Picture 20" descr="chuot"/>
            <p:cNvPicPr>
              <a:picLocks noChangeAspect="1" noChangeArrowheads="1"/>
            </p:cNvPicPr>
            <p:nvPr/>
          </p:nvPicPr>
          <p:blipFill>
            <a:blip r:embed="rId5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287"/>
              <a:ext cx="1584" cy="103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429" name="Group 21"/>
            <p:cNvGrpSpPr>
              <a:grpSpLocks/>
            </p:cNvGrpSpPr>
            <p:nvPr/>
          </p:nvGrpSpPr>
          <p:grpSpPr bwMode="auto">
            <a:xfrm>
              <a:off x="2880" y="2304"/>
              <a:ext cx="1632" cy="2016"/>
              <a:chOff x="2880" y="2304"/>
              <a:chExt cx="1632" cy="2016"/>
            </a:xfrm>
          </p:grpSpPr>
          <p:pic>
            <p:nvPicPr>
              <p:cNvPr id="17430" name="Picture 22" descr="cat1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2304"/>
                <a:ext cx="1632" cy="939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31" name="Picture 23" descr="meo 3"/>
              <p:cNvPicPr>
                <a:picLocks noChangeAspect="1" noChangeArrowheads="1"/>
              </p:cNvPicPr>
              <p:nvPr/>
            </p:nvPicPr>
            <p:blipFill>
              <a:blip r:embed="rId7">
                <a:lum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3264"/>
                <a:ext cx="1584" cy="1056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6931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04" y="533400"/>
            <a:ext cx="4114800" cy="459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4191000" cy="459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5292306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thường chăm sóc mèo như thế nào?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1" y="5810307"/>
            <a:ext cx="7893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 cơm, cá hoặc cho mèo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1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8"/>
          <a:stretch/>
        </p:blipFill>
        <p:spPr>
          <a:xfrm>
            <a:off x="0" y="1"/>
            <a:ext cx="9144000" cy="6760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482600"/>
            <a:ext cx="575349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266700" y="38100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266700" y="5588716"/>
            <a:ext cx="7470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313395"/>
            <a:ext cx="3505200" cy="14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6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"/>
                            </p:stCondLst>
                            <p:childTnLst>
                              <p:par>
                                <p:cTn id="25" presetID="1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5" grpId="2"/>
      <p:bldP spid="5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0" y="655129"/>
            <a:ext cx="4171830" cy="28375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93" y="667655"/>
            <a:ext cx="3970751" cy="2837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44" y="3744190"/>
            <a:ext cx="3962400" cy="3039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0" y="3744190"/>
            <a:ext cx="4171830" cy="2895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4241" y="2827087"/>
            <a:ext cx="7620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29200" y="6172200"/>
            <a:ext cx="7620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5029200" y="2857500"/>
            <a:ext cx="762000" cy="533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390396" y="5905500"/>
            <a:ext cx="762000" cy="533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79863" y="34894"/>
            <a:ext cx="403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83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" y="-24230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159890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4531" y="2245235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21746"/>
            <a:ext cx="3324200" cy="2501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00" y="3568674"/>
            <a:ext cx="3528392" cy="257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3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442511"/>
            <a:ext cx="7041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*VẬN DỤNG VÀ PHÁT TRIỂN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DẠNG HÌNH KHỐI CỦA CÁC CON VẬT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KHÁC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831"/>
            <a:ext cx="91440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6702105" y="3332989"/>
            <a:ext cx="1450504" cy="228952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5292080" y="4974336"/>
            <a:ext cx="3352800" cy="1883664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1921" y="0"/>
            <a:ext cx="7128520" cy="632460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7949936" y="1529125"/>
            <a:ext cx="1389888" cy="5055616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-44372" y="3410765"/>
            <a:ext cx="1873172" cy="337103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6234624" y="1443781"/>
            <a:ext cx="1487424" cy="1926336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5639968" y="673608"/>
            <a:ext cx="1446632" cy="1739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999" y="2887990"/>
            <a:ext cx="57871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 smtClean="0">
                <a:latin typeface="HP001 5 hàng" pitchFamily="34" charset="0"/>
                <a:ea typeface="Segoe UI Black" panose="020B0A02040204020203" pitchFamily="34" charset="0"/>
                <a:cs typeface="Times New Roman" pitchFamily="18" charset="0"/>
              </a:rPr>
              <a:t>Bài</a:t>
            </a:r>
            <a:r>
              <a:rPr lang="vi-VN" altLang="zh-CN" sz="2800" b="1" dirty="0" smtClean="0">
                <a:latin typeface="HP001 5 hàng" pitchFamily="34" charset="0"/>
                <a:ea typeface="Segoe UI Black" panose="020B0A02040204020203" pitchFamily="34" charset="0"/>
                <a:cs typeface="Times New Roman" pitchFamily="18" charset="0"/>
              </a:rPr>
              <a:t> 1</a:t>
            </a:r>
            <a:r>
              <a:rPr lang="en-US" altLang="zh-CN" sz="2800" b="1" dirty="0" smtClean="0">
                <a:latin typeface="HP001 5 hàng" pitchFamily="34" charset="0"/>
                <a:ea typeface="Segoe UI Black" panose="020B0A02040204020203" pitchFamily="34" charset="0"/>
                <a:cs typeface="Times New Roman" pitchFamily="18" charset="0"/>
              </a:rPr>
              <a:t>: Con </a:t>
            </a:r>
            <a:r>
              <a:rPr lang="en-US" altLang="zh-CN" sz="2800" b="1" dirty="0" err="1" smtClean="0">
                <a:latin typeface="HP001 5 hàng" pitchFamily="34" charset="0"/>
                <a:ea typeface="Segoe UI Black" panose="020B0A02040204020203" pitchFamily="34" charset="0"/>
                <a:cs typeface="Times New Roman" pitchFamily="18" charset="0"/>
              </a:rPr>
              <a:t>mèo</a:t>
            </a:r>
            <a:r>
              <a:rPr lang="vi-VN" altLang="zh-CN" sz="2800" b="1" dirty="0" smtClean="0">
                <a:latin typeface="HP001 5 hàng" pitchFamily="34" charset="0"/>
                <a:ea typeface="Segoe UI Black" panose="020B0A02040204020203" pitchFamily="34" charset="0"/>
                <a:cs typeface="Times New Roman" pitchFamily="18" charset="0"/>
              </a:rPr>
              <a:t> tinh nghịch</a:t>
            </a:r>
            <a:endParaRPr lang="en-US" altLang="zh-CN" sz="2800" b="1" dirty="0" smtClean="0">
              <a:latin typeface="Times New Roman" pitchFamily="18" charset="0"/>
              <a:ea typeface="Segoe UI Black" panose="020B0A02040204020203" pitchFamily="34" charset="0"/>
              <a:cs typeface="Times New Roman" pitchFamily="18" charset="0"/>
            </a:endParaRPr>
          </a:p>
        </p:txBody>
      </p:sp>
      <p:pic>
        <p:nvPicPr>
          <p:cNvPr id="12" name="Picture 4" descr="D:\images\baby\miu iu\MaruCa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44278"/>
            <a:ext cx="2944287" cy="21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19668" y="2083783"/>
            <a:ext cx="607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vi-VN" altLang="zh-CN" sz="3600" b="1" dirty="0" smtClean="0"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CHỦ ĐỀ GIA ĐÌNH NHỎ</a:t>
            </a:r>
          </a:p>
        </p:txBody>
      </p:sp>
    </p:spTree>
    <p:extLst>
      <p:ext uri="{BB962C8B-B14F-4D97-AF65-F5344CB8AC3E}">
        <p14:creationId xmlns:p14="http://schemas.microsoft.com/office/powerpoint/2010/main" val="1216589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85800"/>
            <a:ext cx="861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9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9400"/>
            <a:ext cx="5486400" cy="7112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6600"/>
                </a:solidFill>
              </a:rPr>
              <a:t>Chuẩn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en-US" dirty="0" err="1" smtClean="0">
                <a:solidFill>
                  <a:srgbClr val="006600"/>
                </a:solidFill>
              </a:rPr>
              <a:t>bị</a:t>
            </a:r>
            <a:r>
              <a:rPr lang="en-US" dirty="0" smtClean="0">
                <a:solidFill>
                  <a:srgbClr val="006600"/>
                </a:solidFill>
              </a:rPr>
              <a:t> </a:t>
            </a:r>
            <a:r>
              <a:rPr lang="vi-VN" dirty="0" smtClean="0">
                <a:solidFill>
                  <a:srgbClr val="006600"/>
                </a:solidFill>
              </a:rPr>
              <a:t>đồ dùng học tập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6146" name="Picture 2" descr="Tư vấn mua đất nặn cho trẻ em an toàn và tốt nhất hiện n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0" r="1436" b="19460"/>
          <a:stretch/>
        </p:blipFill>
        <p:spPr bwMode="auto">
          <a:xfrm>
            <a:off x="448849" y="1143000"/>
            <a:ext cx="4343400" cy="256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ẹo chọn đất nặn đồ chơi an toàn cho con thỏa thích sáng tạ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66" y="1143000"/>
            <a:ext cx="3756764" cy="256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hóm Tăm Nhọ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66" y="4094842"/>
            <a:ext cx="3756764" cy="230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Bộ con lăn + dao cắt đất nặn, bột nặn (Nhựa đạt tiêu chuẩn Châu Âu), Giá  tháng 4/202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8" t="17293" r="13019" b="28947"/>
          <a:stretch/>
        </p:blipFill>
        <p:spPr bwMode="auto">
          <a:xfrm>
            <a:off x="482252" y="4096172"/>
            <a:ext cx="4343399" cy="23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6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bl2992007813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33" y="3311525"/>
            <a:ext cx="3246368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816101" y="2962405"/>
            <a:ext cx="5878512" cy="3139321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CC"/>
                </a:solidFill>
                <a:latin typeface=".VnArial" pitchFamily="34" charset="0"/>
              </a:rPr>
              <a:t>Con </a:t>
            </a:r>
            <a:r>
              <a:rPr lang="en-US" altLang="en-US" sz="3600" b="1" dirty="0" err="1">
                <a:solidFill>
                  <a:srgbClr val="0000CC"/>
                </a:solidFill>
                <a:latin typeface=".VnArial" pitchFamily="34" charset="0"/>
              </a:rPr>
              <a:t>g</a:t>
            </a: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ì</a:t>
            </a:r>
            <a:r>
              <a:rPr lang="en-US" altLang="en-US" sz="3600" b="1" dirty="0">
                <a:solidFill>
                  <a:srgbClr val="0000FF"/>
                </a:solidFill>
                <a:latin typeface="Arial" pitchFamily="34" charset="0"/>
              </a:rPr>
              <a:t> tai </a:t>
            </a: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thính</a:t>
            </a:r>
            <a:endParaRPr lang="en-US" altLang="en-US" sz="3600" b="1" dirty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Lông</a:t>
            </a:r>
            <a:r>
              <a:rPr lang="en-US" altLang="en-US" sz="36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mượt</a:t>
            </a:r>
            <a:r>
              <a:rPr lang="en-US" altLang="en-US" sz="3600" b="1" dirty="0">
                <a:solidFill>
                  <a:srgbClr val="0000FF"/>
                </a:solidFill>
                <a:latin typeface="Arial" pitchFamily="34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mắt</a:t>
            </a:r>
            <a:r>
              <a:rPr lang="en-US" altLang="en-US" sz="36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tinh</a:t>
            </a:r>
            <a:endParaRPr lang="en-US" altLang="en-US" sz="3600" b="1" dirty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Ngày</a:t>
            </a:r>
            <a:r>
              <a:rPr lang="en-US" altLang="en-US" sz="36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ngủ</a:t>
            </a:r>
            <a:r>
              <a:rPr lang="en-US" altLang="en-US" sz="36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đêm</a:t>
            </a:r>
            <a:r>
              <a:rPr lang="en-US" altLang="en-US" sz="36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rình</a:t>
            </a:r>
            <a:endParaRPr lang="en-US" altLang="en-US" sz="3600" b="1" dirty="0">
              <a:solidFill>
                <a:srgbClr val="0000FF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Chuột</a:t>
            </a:r>
            <a:r>
              <a:rPr lang="en-US" altLang="en-US" sz="36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kinh</a:t>
            </a:r>
            <a:r>
              <a:rPr lang="en-US" altLang="en-US" sz="3600" b="1" dirty="0">
                <a:solidFill>
                  <a:srgbClr val="0000FF"/>
                </a:solidFill>
                <a:latin typeface="Arial" pitchFamily="34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chuột</a:t>
            </a:r>
            <a:r>
              <a:rPr lang="en-US" altLang="en-US" sz="3600" b="1" dirty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" pitchFamily="34" charset="0"/>
              </a:rPr>
              <a:t>sợ</a:t>
            </a:r>
            <a:r>
              <a:rPr lang="en-US" altLang="en-US" sz="3600" b="1" dirty="0">
                <a:solidFill>
                  <a:srgbClr val="0000FF"/>
                </a:solidFill>
                <a:latin typeface="Arial" pitchFamily="34" charset="0"/>
              </a:rPr>
              <a:t>?</a:t>
            </a:r>
            <a:endParaRPr lang="en-US" altLang="en-US" sz="6000" b="1" dirty="0">
              <a:solidFill>
                <a:srgbClr val="0000FF"/>
              </a:solidFill>
              <a:latin typeface=".VnArial" pitchFamily="34" charset="0"/>
            </a:endParaRPr>
          </a:p>
        </p:txBody>
      </p:sp>
      <p:pic>
        <p:nvPicPr>
          <p:cNvPr id="5" name="Picture 10" descr="BAN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234950"/>
            <a:ext cx="6891338" cy="2601913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ittybr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1181100"/>
            <a:ext cx="15748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275013" y="1473200"/>
            <a:ext cx="441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800" b="1">
                <a:latin typeface="Times New Roman" pitchFamily="18" charset="0"/>
                <a:cs typeface="Times New Roman" pitchFamily="18" charset="0"/>
              </a:rPr>
              <a:t>Tôi là con gì?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427" y="235700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6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/>
      <p:bldP spid="7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 descr="Pict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736" y="769059"/>
            <a:ext cx="2990029" cy="3167941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e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79B67"/>
              </a:clrFrom>
              <a:clrTo>
                <a:srgbClr val="A79B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78854"/>
            <a:ext cx="3333750" cy="2645279"/>
          </a:xfrm>
          <a:prstGeom prst="rect">
            <a:avLst/>
          </a:prstGeom>
          <a:noFill/>
          <a:ln w="57150" cmpd="thickThin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118" y="769059"/>
            <a:ext cx="2857500" cy="34097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99" y="4282677"/>
            <a:ext cx="4301135" cy="2698752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57750" y="6807201"/>
            <a:ext cx="426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24350" y="6400801"/>
            <a:ext cx="281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95250" y="5342467"/>
            <a:ext cx="2819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21482" y="4297807"/>
            <a:ext cx="990600" cy="99271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001000" y="3124200"/>
            <a:ext cx="1123950" cy="7789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400">
                <a:latin typeface="Times New Roman" pitchFamily="18" charset="0"/>
                <a:cs typeface="Times New Roman" pitchFamily="18" charset="0"/>
              </a:rPr>
              <a:t>Xám</a:t>
            </a:r>
          </a:p>
        </p:txBody>
      </p:sp>
      <p:pic>
        <p:nvPicPr>
          <p:cNvPr id="11" name="Picture 9" descr="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9059"/>
            <a:ext cx="2519364" cy="3140424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1477169" y="2819401"/>
            <a:ext cx="1246981" cy="108513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400">
                <a:latin typeface="Times New Roman" pitchFamily="18" charset="0"/>
                <a:cs typeface="Times New Roman" pitchFamily="18" charset="0"/>
              </a:rPr>
              <a:t>Trắng</a:t>
            </a: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3016585" y="796199"/>
            <a:ext cx="1623738" cy="10075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400">
                <a:latin typeface="Times New Roman" pitchFamily="18" charset="0"/>
                <a:cs typeface="Times New Roman" pitchFamily="18" charset="0"/>
              </a:rPr>
              <a:t>Tam thể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578351" y="4366148"/>
            <a:ext cx="1019580" cy="93874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400">
                <a:latin typeface="Times New Roman" pitchFamily="18" charset="0"/>
                <a:cs typeface="Times New Roman" pitchFamily="18" charset="0"/>
              </a:rPr>
              <a:t>Vàng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863726" y="1750484"/>
            <a:ext cx="2714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44468" y="184284"/>
            <a:ext cx="6117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CON MÈO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7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600200" y="152400"/>
            <a:ext cx="7086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.VnAristote" pitchFamily="34" charset="0"/>
              </a:rPr>
              <a:t>                 </a:t>
            </a:r>
            <a:endParaRPr lang="en-US" sz="2000" b="1">
              <a:solidFill>
                <a:srgbClr val="3333FF"/>
              </a:solidFill>
              <a:latin typeface=".VnAristote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697163" y="304800"/>
            <a:ext cx="424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68402" y="500063"/>
            <a:ext cx="3140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187577" y="1084263"/>
            <a:ext cx="2714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11270" name="Picture 6" descr="meo du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8405"/>
            <a:ext cx="9244685" cy="699640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6345238" y="584201"/>
            <a:ext cx="2036763" cy="18510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3276600" y="2209801"/>
            <a:ext cx="4572000" cy="2438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 rot="226397">
            <a:off x="685800" y="3614880"/>
            <a:ext cx="2743200" cy="132080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3505200" y="4648200"/>
            <a:ext cx="4191000" cy="213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4585766" y="381350"/>
            <a:ext cx="1611313" cy="779463"/>
          </a:xfrm>
          <a:prstGeom prst="wedgeRoundRectCallout">
            <a:avLst>
              <a:gd name="adj1" fmla="val 60224"/>
              <a:gd name="adj2" fmla="val 8192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400">
                <a:latin typeface="Times New Roman" pitchFamily="18" charset="0"/>
                <a:cs typeface="Times New Roman" pitchFamily="18" charset="0"/>
              </a:rPr>
              <a:t>Đầu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2382838" y="1160622"/>
            <a:ext cx="1527175" cy="845977"/>
          </a:xfrm>
          <a:prstGeom prst="wedgeRoundRectCallout">
            <a:avLst>
              <a:gd name="adj1" fmla="val 53167"/>
              <a:gd name="adj2" fmla="val 11233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Mình</a:t>
            </a: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490538" y="2176273"/>
            <a:ext cx="1357313" cy="744727"/>
          </a:xfrm>
          <a:prstGeom prst="wedgeRoundRectCallout">
            <a:avLst>
              <a:gd name="adj1" fmla="val 34124"/>
              <a:gd name="adj2" fmla="val 14161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400">
                <a:latin typeface="Times New Roman" pitchFamily="18" charset="0"/>
                <a:cs typeface="Times New Roman" pitchFamily="18" charset="0"/>
              </a:rPr>
              <a:t>Đuôi</a:t>
            </a: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1600201" y="5546725"/>
            <a:ext cx="1505585" cy="727075"/>
          </a:xfrm>
          <a:prstGeom prst="wedgeRoundRectCallout">
            <a:avLst>
              <a:gd name="adj1" fmla="val 86347"/>
              <a:gd name="adj2" fmla="val 2312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400">
                <a:latin typeface="Times New Roman" pitchFamily="18" charset="0"/>
                <a:cs typeface="Times New Roman" pitchFamily="18" charset="0"/>
              </a:rPr>
              <a:t>4 chân</a:t>
            </a:r>
          </a:p>
        </p:txBody>
      </p: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8610601" y="6172200"/>
            <a:ext cx="581025" cy="711200"/>
          </a:xfrm>
          <a:prstGeom prst="actionButtonHom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  <p:bldP spid="112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3" descr="meo du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11250"/>
            <a:ext cx="73152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30163" y="295275"/>
            <a:ext cx="2347912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 flipV="1">
            <a:off x="1514475" y="4114800"/>
            <a:ext cx="1268413" cy="14589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>
            <a:off x="1293813" y="981075"/>
            <a:ext cx="3770312" cy="19843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flipH="1" flipV="1">
            <a:off x="6477000" y="4519613"/>
            <a:ext cx="1244600" cy="12461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 flipH="1">
            <a:off x="6921500" y="876300"/>
            <a:ext cx="12700" cy="8747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147638" y="295275"/>
            <a:ext cx="20558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Arial" pitchFamily="34" charset="0"/>
              </a:rPr>
              <a:t>Hình trụ</a:t>
            </a: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5765800" y="5784850"/>
            <a:ext cx="27559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6088063" y="5781675"/>
            <a:ext cx="2805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Arial" pitchFamily="34" charset="0"/>
              </a:rPr>
              <a:t>Hình trụ</a:t>
            </a:r>
            <a:r>
              <a:rPr lang="en-US" altLang="en-US" sz="1800" b="1">
                <a:latin typeface="Arial" pitchFamily="34" charset="0"/>
              </a:rPr>
              <a:t> </a:t>
            </a:r>
          </a:p>
        </p:txBody>
      </p:sp>
      <p:sp>
        <p:nvSpPr>
          <p:cNvPr id="25" name="Rectangle 37"/>
          <p:cNvSpPr>
            <a:spLocks noChangeArrowheads="1"/>
          </p:cNvSpPr>
          <p:nvPr/>
        </p:nvSpPr>
        <p:spPr bwMode="auto">
          <a:xfrm>
            <a:off x="6324600" y="190500"/>
            <a:ext cx="21971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6" name="Text Box 3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346825" y="227013"/>
            <a:ext cx="22875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Arial" pitchFamily="34" charset="0"/>
              </a:rPr>
              <a:t>Hình cầu</a:t>
            </a: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762000" y="5529263"/>
            <a:ext cx="2320925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914400" y="5573713"/>
            <a:ext cx="2168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Arial" pitchFamily="34" charset="0"/>
              </a:rPr>
              <a:t>Hình trụ</a:t>
            </a:r>
          </a:p>
        </p:txBody>
      </p:sp>
      <p:sp>
        <p:nvSpPr>
          <p:cNvPr id="29" name="Line 44"/>
          <p:cNvSpPr>
            <a:spLocks noChangeShapeType="1"/>
          </p:cNvSpPr>
          <p:nvPr/>
        </p:nvSpPr>
        <p:spPr bwMode="auto">
          <a:xfrm flipH="1" flipV="1">
            <a:off x="4362450" y="4794250"/>
            <a:ext cx="3333750" cy="9715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2859088" y="265113"/>
            <a:ext cx="3228975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3" name="Text Box 3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867025" y="261938"/>
            <a:ext cx="322103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Arial" pitchFamily="34" charset="0"/>
              </a:rPr>
              <a:t>Hình tam giác</a:t>
            </a: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4643438" y="938213"/>
            <a:ext cx="1703387" cy="6985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6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2" grpId="0" animBg="1"/>
      <p:bldP spid="33" grpId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92696"/>
            <a:ext cx="8763000" cy="5860504"/>
          </a:xfrm>
        </p:spPr>
      </p:pic>
      <p:sp>
        <p:nvSpPr>
          <p:cNvPr id="6" name="TextBox 5"/>
          <p:cNvSpPr txBox="1"/>
          <p:nvPr/>
        </p:nvSpPr>
        <p:spPr>
          <a:xfrm>
            <a:off x="3429000" y="94743"/>
            <a:ext cx="3370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ĐẤT NẶN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6106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6963" y="368930"/>
            <a:ext cx="6286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 CON MÈO TỪ HÌNH KHỐI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249</Words>
  <Application>Microsoft Office PowerPoint</Application>
  <PresentationFormat>On-screen Show (4:3)</PresentationFormat>
  <Paragraphs>58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.VnArial</vt:lpstr>
      <vt:lpstr>.VnAristote</vt:lpstr>
      <vt:lpstr>.VnTimeH</vt:lpstr>
      <vt:lpstr>Arial</vt:lpstr>
      <vt:lpstr>Calibri</vt:lpstr>
      <vt:lpstr>HP001 5 hàng</vt:lpstr>
      <vt:lpstr>Segoe UI Black</vt:lpstr>
      <vt:lpstr>宋体</vt:lpstr>
      <vt:lpstr>Times New Roman</vt:lpstr>
      <vt:lpstr>Wingdings</vt:lpstr>
      <vt:lpstr>方正粗圆_GBK</vt:lpstr>
      <vt:lpstr>Office Theme</vt:lpstr>
      <vt:lpstr>PowerPoint Presentation</vt:lpstr>
      <vt:lpstr>PowerPoint Presentation</vt:lpstr>
      <vt:lpstr>Chuẩn bị đồ dùng học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Nối các bộ phận của con mèo tương ứng với các khối cơ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Techsi.vn</cp:lastModifiedBy>
  <cp:revision>30</cp:revision>
  <dcterms:created xsi:type="dcterms:W3CDTF">2021-07-16T14:18:37Z</dcterms:created>
  <dcterms:modified xsi:type="dcterms:W3CDTF">2025-12-04T09:14:28Z</dcterms:modified>
</cp:coreProperties>
</file>