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80" r:id="rId3"/>
    <p:sldId id="257" r:id="rId4"/>
    <p:sldId id="258" r:id="rId5"/>
    <p:sldId id="265" r:id="rId6"/>
    <p:sldId id="266" r:id="rId7"/>
    <p:sldId id="267" r:id="rId8"/>
    <p:sldId id="268" r:id="rId9"/>
    <p:sldId id="269" r:id="rId10"/>
    <p:sldId id="270" r:id="rId11"/>
    <p:sldId id="271" r:id="rId12"/>
    <p:sldId id="272" r:id="rId13"/>
    <p:sldId id="273" r:id="rId14"/>
    <p:sldId id="274" r:id="rId15"/>
    <p:sldId id="275" r:id="rId16"/>
    <p:sldId id="278"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92" y="72"/>
      </p:cViewPr>
      <p:guideLst>
        <p:guide orient="horz" pos="1620"/>
        <p:guide pos="2880"/>
      </p:guideLst>
    </p:cSldViewPr>
  </p:slideViewPr>
  <p:notesTextViewPr>
    <p:cViewPr>
      <p:scale>
        <a:sx n="1" d="1"/>
        <a:sy n="1" d="1"/>
      </p:scale>
      <p:origin x="0" y="0"/>
    </p:cViewPr>
  </p:notesText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32A72A-338D-498B-A2C6-2C2524C6F994}" type="datetimeFigureOut">
              <a:rPr lang="en-US" smtClean="0"/>
              <a:t>4/15/2026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790AA-AAF5-4A71-8E51-542C8CAB51E7}" type="slidenum">
              <a:rPr lang="en-US" smtClean="0"/>
              <a:t>‹#›</a:t>
            </a:fld>
            <a:endParaRPr lang="en-US"/>
          </a:p>
        </p:txBody>
      </p:sp>
    </p:spTree>
    <p:extLst>
      <p:ext uri="{BB962C8B-B14F-4D97-AF65-F5344CB8AC3E}">
        <p14:creationId xmlns:p14="http://schemas.microsoft.com/office/powerpoint/2010/main" val="9715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790AA-AAF5-4A71-8E51-542C8CAB51E7}" type="slidenum">
              <a:rPr lang="en-US" smtClean="0"/>
              <a:t>4</a:t>
            </a:fld>
            <a:endParaRPr lang="en-US"/>
          </a:p>
        </p:txBody>
      </p:sp>
    </p:spTree>
    <p:extLst>
      <p:ext uri="{BB962C8B-B14F-4D97-AF65-F5344CB8AC3E}">
        <p14:creationId xmlns:p14="http://schemas.microsoft.com/office/powerpoint/2010/main" val="483839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AB5E257-B7CE-4029-8039-661D9E0F4450}"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1" y="2206952"/>
            <a:ext cx="7147931" cy="184785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208476"/>
            <a:ext cx="1190348" cy="1844802"/>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2352494"/>
            <a:ext cx="910224" cy="1556766"/>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4" y="2291716"/>
            <a:ext cx="6947845" cy="168401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3468951"/>
            <a:ext cx="762000" cy="342900"/>
          </a:xfrm>
        </p:spPr>
        <p:txBody>
          <a:bodyPr/>
          <a:lstStyle>
            <a:lvl1pPr algn="ctr">
              <a:defRPr sz="2800">
                <a:solidFill>
                  <a:schemeClr val="accent1">
                    <a:lumMod val="50000"/>
                  </a:schemeClr>
                </a:solidFill>
              </a:defRPr>
            </a:lvl1pPr>
          </a:lstStyle>
          <a:p>
            <a:fld id="{F0D9213E-5FCF-46B4-AD19-2A52CE9A7B5C}" type="slidenum">
              <a:rPr lang="en-US" smtClean="0"/>
              <a:t>‹#›</a:t>
            </a:fld>
            <a:endParaRPr lang="en-US"/>
          </a:p>
        </p:txBody>
      </p:sp>
      <p:sp>
        <p:nvSpPr>
          <p:cNvPr id="11" name="Rectangle 10"/>
          <p:cNvSpPr/>
          <p:nvPr/>
        </p:nvSpPr>
        <p:spPr>
          <a:xfrm>
            <a:off x="541822" y="3419458"/>
            <a:ext cx="6755166" cy="4982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2354580"/>
            <a:ext cx="6760868" cy="155829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3486150"/>
            <a:ext cx="6553200" cy="3429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2420275"/>
            <a:ext cx="6629400" cy="9144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5E257-B7CE-4029-8039-661D9E0F4450}"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9213E-5FCF-46B4-AD19-2A52CE9A7B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171450"/>
            <a:ext cx="1859280" cy="4591976"/>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6" y="263557"/>
            <a:ext cx="1672235" cy="4407763"/>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8" y="296571"/>
            <a:ext cx="1485531" cy="43417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85750"/>
            <a:ext cx="6172200" cy="43434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B5E257-B7CE-4029-8039-661D9E0F4450}"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9213E-5FCF-46B4-AD19-2A52CE9A7B5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131AE0-00E6-45B1-858A-F28B3D09FC67}" type="datetimeFigureOut">
              <a:rPr lang="en-US" smtClean="0">
                <a:solidFill>
                  <a:prstClr val="black">
                    <a:tint val="75000"/>
                  </a:prstClr>
                </a:solidFill>
              </a:rPr>
              <a:pPr/>
              <a:t>4/15/2026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C7138F-B1FB-445D-86D5-C8E05C499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715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31AE0-00E6-45B1-858A-F28B3D09FC67}" type="datetimeFigureOut">
              <a:rPr lang="en-US" smtClean="0">
                <a:solidFill>
                  <a:prstClr val="black">
                    <a:tint val="75000"/>
                  </a:prstClr>
                </a:solidFill>
              </a:rPr>
              <a:pPr/>
              <a:t>4/15/2026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C7138F-B1FB-445D-86D5-C8E05C499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514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31AE0-00E6-45B1-858A-F28B3D09FC67}" type="datetimeFigureOut">
              <a:rPr lang="en-US" smtClean="0">
                <a:solidFill>
                  <a:prstClr val="black">
                    <a:tint val="75000"/>
                  </a:prstClr>
                </a:solidFill>
              </a:rPr>
              <a:pPr/>
              <a:t>4/15/2026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C7138F-B1FB-445D-86D5-C8E05C499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3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131AE0-00E6-45B1-858A-F28B3D09FC67}" type="datetimeFigureOut">
              <a:rPr lang="en-US" smtClean="0">
                <a:solidFill>
                  <a:prstClr val="black">
                    <a:tint val="75000"/>
                  </a:prstClr>
                </a:solidFill>
              </a:rPr>
              <a:pPr/>
              <a:t>4/15/2026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C7138F-B1FB-445D-86D5-C8E05C499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409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131AE0-00E6-45B1-858A-F28B3D09FC67}" type="datetimeFigureOut">
              <a:rPr lang="en-US" smtClean="0">
                <a:solidFill>
                  <a:prstClr val="black">
                    <a:tint val="75000"/>
                  </a:prstClr>
                </a:solidFill>
              </a:rPr>
              <a:pPr/>
              <a:t>4/15/2026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C7138F-B1FB-445D-86D5-C8E05C499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70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131AE0-00E6-45B1-858A-F28B3D09FC67}" type="datetimeFigureOut">
              <a:rPr lang="en-US" smtClean="0">
                <a:solidFill>
                  <a:prstClr val="black">
                    <a:tint val="75000"/>
                  </a:prstClr>
                </a:solidFill>
              </a:rPr>
              <a:pPr/>
              <a:t>4/15/2026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C7138F-B1FB-445D-86D5-C8E05C499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332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31AE0-00E6-45B1-858A-F28B3D09FC67}" type="datetimeFigureOut">
              <a:rPr lang="en-US" smtClean="0">
                <a:solidFill>
                  <a:prstClr val="black">
                    <a:tint val="75000"/>
                  </a:prstClr>
                </a:solidFill>
              </a:rPr>
              <a:pPr/>
              <a:t>4/15/2026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C7138F-B1FB-445D-86D5-C8E05C499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876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3131AE0-00E6-45B1-858A-F28B3D09FC67}" type="datetimeFigureOut">
              <a:rPr lang="en-US" smtClean="0">
                <a:solidFill>
                  <a:prstClr val="black">
                    <a:tint val="75000"/>
                  </a:prstClr>
                </a:solidFill>
              </a:rPr>
              <a:pPr/>
              <a:t>4/15/2026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C7138F-B1FB-445D-86D5-C8E05C499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28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5E257-B7CE-4029-8039-661D9E0F4450}"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9213E-5FCF-46B4-AD19-2A52CE9A7B5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3131AE0-00E6-45B1-858A-F28B3D09FC67}" type="datetimeFigureOut">
              <a:rPr lang="en-US" smtClean="0">
                <a:solidFill>
                  <a:prstClr val="black">
                    <a:tint val="75000"/>
                  </a:prstClr>
                </a:solidFill>
              </a:rPr>
              <a:pPr/>
              <a:t>4/15/2026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C7138F-B1FB-445D-86D5-C8E05C499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690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31AE0-00E6-45B1-858A-F28B3D09FC67}" type="datetimeFigureOut">
              <a:rPr lang="en-US" smtClean="0">
                <a:solidFill>
                  <a:prstClr val="black">
                    <a:tint val="75000"/>
                  </a:prstClr>
                </a:solidFill>
              </a:rPr>
              <a:pPr/>
              <a:t>4/15/2026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C7138F-B1FB-445D-86D5-C8E05C499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747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31AE0-00E6-45B1-858A-F28B3D09FC67}" type="datetimeFigureOut">
              <a:rPr lang="en-US" smtClean="0">
                <a:solidFill>
                  <a:prstClr val="black">
                    <a:tint val="75000"/>
                  </a:prstClr>
                </a:solidFill>
              </a:rPr>
              <a:pPr/>
              <a:t>4/15/2026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C7138F-B1FB-445D-86D5-C8E05C499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34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4683919"/>
            <a:ext cx="2895600" cy="357188"/>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4683919"/>
            <a:ext cx="2133600" cy="357188"/>
          </a:xfrm>
        </p:spPr>
        <p:txBody>
          <a:bodyPr/>
          <a:lstStyle>
            <a:lvl1pPr>
              <a:defRPr/>
            </a:lvl1pPr>
          </a:lstStyle>
          <a:p>
            <a:fld id="{01BCFE25-4B71-4596-908F-659B7DCF61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70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AB5E257-B7CE-4029-8039-661D9E0F4450}" type="datetimeFigureOut">
              <a:rPr lang="en-US" smtClean="0"/>
              <a:t>4/15/2026</a:t>
            </a:fld>
            <a:endParaRPr lang="en-US"/>
          </a:p>
        </p:txBody>
      </p:sp>
      <p:sp>
        <p:nvSpPr>
          <p:cNvPr id="13" name="Rectangle 12"/>
          <p:cNvSpPr/>
          <p:nvPr/>
        </p:nvSpPr>
        <p:spPr>
          <a:xfrm>
            <a:off x="451976" y="2209800"/>
            <a:ext cx="8265160" cy="184785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2286001"/>
            <a:ext cx="8033800" cy="168401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9213E-5FCF-46B4-AD19-2A52CE9A7B5C}" type="slidenum">
              <a:rPr lang="en-US" smtClean="0"/>
              <a:t>‹#›</a:t>
            </a:fld>
            <a:endParaRPr lang="en-US"/>
          </a:p>
        </p:txBody>
      </p:sp>
      <p:sp>
        <p:nvSpPr>
          <p:cNvPr id="2" name="Title 1"/>
          <p:cNvSpPr>
            <a:spLocks noGrp="1"/>
          </p:cNvSpPr>
          <p:nvPr>
            <p:ph type="title"/>
          </p:nvPr>
        </p:nvSpPr>
        <p:spPr>
          <a:xfrm>
            <a:off x="736456" y="2400300"/>
            <a:ext cx="7696200" cy="97155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3406141"/>
            <a:ext cx="7818120" cy="4982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3455633"/>
            <a:ext cx="7696200" cy="392837"/>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8" y="2343150"/>
            <a:ext cx="7817599" cy="155829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306280"/>
            <a:ext cx="8260672" cy="779570"/>
          </a:xfrm>
        </p:spPr>
        <p:txBody>
          <a:bodyPr/>
          <a:lstStyle/>
          <a:p>
            <a:r>
              <a:rPr lang="en-US"/>
              <a:t>Click to edit Master title style</a:t>
            </a:r>
          </a:p>
        </p:txBody>
      </p:sp>
      <p:sp>
        <p:nvSpPr>
          <p:cNvPr id="3" name="Content Placeholder 2"/>
          <p:cNvSpPr>
            <a:spLocks noGrp="1"/>
          </p:cNvSpPr>
          <p:nvPr>
            <p:ph sz="half" idx="1"/>
          </p:nvPr>
        </p:nvSpPr>
        <p:spPr>
          <a:xfrm>
            <a:off x="426128" y="1289303"/>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89303"/>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B5E257-B7CE-4029-8039-661D9E0F4450}"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9213E-5FCF-46B4-AD19-2A52CE9A7B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306280"/>
            <a:ext cx="8260672" cy="77957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291828"/>
            <a:ext cx="4040188" cy="47982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1828800"/>
            <a:ext cx="4040188"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291828"/>
            <a:ext cx="4041775" cy="47982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28800"/>
            <a:ext cx="4041775"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B5E257-B7CE-4029-8039-661D9E0F4450}" type="datetimeFigureOut">
              <a:rPr lang="en-US" smtClean="0"/>
              <a:t>4/15/2026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9213E-5FCF-46B4-AD19-2A52CE9A7B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B5E257-B7CE-4029-8039-661D9E0F4450}" type="datetimeFigureOut">
              <a:rPr lang="en-US" smtClean="0"/>
              <a:t>4/15/2026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9213E-5FCF-46B4-AD19-2A52CE9A7B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AB5E257-B7CE-4029-8039-661D9E0F4450}" type="datetimeFigureOut">
              <a:rPr lang="en-US" smtClean="0"/>
              <a:t>4/15/2026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9213E-5FCF-46B4-AD19-2A52CE9A7B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514350"/>
            <a:ext cx="4572000" cy="39433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B5E257-B7CE-4029-8039-661D9E0F4450}"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9213E-5FCF-46B4-AD19-2A52CE9A7B5C}" type="slidenum">
              <a:rPr lang="en-US" smtClean="0"/>
              <a:t>‹#›</a:t>
            </a:fld>
            <a:endParaRPr lang="en-US"/>
          </a:p>
        </p:txBody>
      </p:sp>
      <p:sp>
        <p:nvSpPr>
          <p:cNvPr id="8" name="Rectangle 7"/>
          <p:cNvSpPr/>
          <p:nvPr/>
        </p:nvSpPr>
        <p:spPr>
          <a:xfrm>
            <a:off x="560034" y="1129284"/>
            <a:ext cx="2716566" cy="264261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231854"/>
            <a:ext cx="2483254" cy="2425746"/>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228850"/>
            <a:ext cx="2298634" cy="131445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300734"/>
            <a:ext cx="2298634" cy="893715"/>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466078"/>
            <a:ext cx="7772400" cy="3248673"/>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3AB5E257-B7CE-4029-8039-661D9E0F4450}" type="datetimeFigureOut">
              <a:rPr lang="en-US" smtClean="0"/>
              <a:t>4/15/2026</a:t>
            </a:fld>
            <a:endParaRPr lang="en-US"/>
          </a:p>
        </p:txBody>
      </p:sp>
      <p:sp>
        <p:nvSpPr>
          <p:cNvPr id="7" name="Slide Number Placeholder 6"/>
          <p:cNvSpPr>
            <a:spLocks noGrp="1"/>
          </p:cNvSpPr>
          <p:nvPr>
            <p:ph type="sldNum" sz="quarter" idx="12"/>
          </p:nvPr>
        </p:nvSpPr>
        <p:spPr/>
        <p:txBody>
          <a:bodyPr/>
          <a:lstStyle/>
          <a:p>
            <a:fld id="{F0D9213E-5FCF-46B4-AD19-2A52CE9A7B5C}" type="slidenum">
              <a:rPr lang="en-US" smtClean="0"/>
              <a:t>‹#›</a:t>
            </a:fld>
            <a:endParaRPr lang="en-US"/>
          </a:p>
        </p:txBody>
      </p:sp>
      <p:sp>
        <p:nvSpPr>
          <p:cNvPr id="10" name="Rectangle 9"/>
          <p:cNvSpPr/>
          <p:nvPr/>
        </p:nvSpPr>
        <p:spPr>
          <a:xfrm>
            <a:off x="685800" y="3714750"/>
            <a:ext cx="7772400" cy="10287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771900"/>
            <a:ext cx="7600765" cy="902193"/>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4229100"/>
            <a:ext cx="7328514" cy="338772"/>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3806190"/>
            <a:ext cx="7946136" cy="82296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4242418"/>
            <a:ext cx="7244736" cy="301286"/>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3829051"/>
            <a:ext cx="7328514" cy="392282"/>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14451"/>
            <a:ext cx="8229600" cy="32801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2"/>
                </a:solidFill>
              </a:defRPr>
            </a:lvl1pPr>
          </a:lstStyle>
          <a:p>
            <a:fld id="{3AB5E257-B7CE-4029-8039-661D9E0F4450}" type="datetimeFigureOut">
              <a:rPr lang="en-US" smtClean="0"/>
              <a:t>4/15/2026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2"/>
                </a:solidFill>
              </a:defRPr>
            </a:lvl1pPr>
          </a:lstStyle>
          <a:p>
            <a:fld id="{F0D9213E-5FCF-46B4-AD19-2A52CE9A7B5C}" type="slidenum">
              <a:rPr lang="en-US" smtClean="0"/>
              <a:t>‹#›</a:t>
            </a:fld>
            <a:endParaRPr lang="en-US"/>
          </a:p>
        </p:txBody>
      </p:sp>
      <p:sp>
        <p:nvSpPr>
          <p:cNvPr id="9" name="Rectangle 8"/>
          <p:cNvSpPr/>
          <p:nvPr/>
        </p:nvSpPr>
        <p:spPr>
          <a:xfrm>
            <a:off x="274320" y="208625"/>
            <a:ext cx="8595360" cy="99441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279647"/>
            <a:ext cx="8380520" cy="83894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306280"/>
            <a:ext cx="8260672" cy="779570"/>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3131AE0-00E6-45B1-858A-F28B3D09FC67}" type="datetimeFigureOut">
              <a:rPr lang="en-US" smtClean="0">
                <a:solidFill>
                  <a:prstClr val="black">
                    <a:tint val="75000"/>
                  </a:prstClr>
                </a:solidFill>
              </a:rPr>
              <a:pPr/>
              <a:t>4/15/2026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5C7138F-B1FB-445D-86D5-C8E05C499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338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US">
                <a:solidFill>
                  <a:prstClr val="black">
                    <a:tint val="75000"/>
                  </a:prstClr>
                </a:solidFill>
              </a:rPr>
              <a:t>GV: Lê Thị Xuân Huyền</a:t>
            </a:r>
          </a:p>
        </p:txBody>
      </p:sp>
      <p:pic>
        <p:nvPicPr>
          <p:cNvPr id="599044" name="Picture 4" descr="hinhnen_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325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209550"/>
            <a:ext cx="8229600" cy="954107"/>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nếu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bước</a:t>
            </a:r>
            <a:r>
              <a:rPr lang="en-US" sz="2800" b="1" dirty="0">
                <a:solidFill>
                  <a:srgbClr val="FF0000"/>
                </a:solidFill>
                <a:latin typeface="Times New Roman" pitchFamily="18" charset="0"/>
                <a:cs typeface="Times New Roman" pitchFamily="18" charset="0"/>
              </a:rPr>
              <a:t> chia </a:t>
            </a:r>
            <a:r>
              <a:rPr lang="en-US" sz="2800" b="1" dirty="0" err="1">
                <a:solidFill>
                  <a:srgbClr val="FF0000"/>
                </a:solidFill>
                <a:latin typeface="Times New Roman" pitchFamily="18" charset="0"/>
                <a:cs typeface="Times New Roman" pitchFamily="18" charset="0"/>
              </a:rPr>
              <a:t>nhỏ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chiếu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thiệu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p>
        </p:txBody>
      </p:sp>
      <p:sp>
        <p:nvSpPr>
          <p:cNvPr id="5" name="Rectangle 4"/>
          <p:cNvSpPr/>
          <p:nvPr/>
        </p:nvSpPr>
        <p:spPr>
          <a:xfrm>
            <a:off x="284018" y="1047750"/>
            <a:ext cx="8707581" cy="1384995"/>
          </a:xfrm>
          <a:prstGeom prst="rect">
            <a:avLst/>
          </a:prstGeom>
        </p:spPr>
        <p:txBody>
          <a:bodyPr wrap="square">
            <a:spAutoFit/>
          </a:bodyPr>
          <a:lstStyle/>
          <a:p>
            <a:r>
              <a:rPr lang="vi-VN" sz="2800" b="1" dirty="0">
                <a:latin typeface="+mj-lt"/>
              </a:rPr>
              <a:t>Việc 1: Chuẩn bị nội dung (thông tin và ảnh em dự định đưa vào bài trình chiếu).</a:t>
            </a:r>
          </a:p>
          <a:p>
            <a:r>
              <a:rPr lang="vi-VN" sz="2800" b="1" dirty="0">
                <a:latin typeface="+mj-lt"/>
              </a:rPr>
              <a:t>Việc 2: Gồm các bước nhỏ hơn:</a:t>
            </a:r>
          </a:p>
        </p:txBody>
      </p:sp>
      <p:sp>
        <p:nvSpPr>
          <p:cNvPr id="6" name="Rectangle 5"/>
          <p:cNvSpPr/>
          <p:nvPr/>
        </p:nvSpPr>
        <p:spPr>
          <a:xfrm>
            <a:off x="284018" y="2266950"/>
            <a:ext cx="7924800" cy="523220"/>
          </a:xfrm>
          <a:prstGeom prst="rect">
            <a:avLst/>
          </a:prstGeom>
        </p:spPr>
        <p:txBody>
          <a:bodyPr wrap="square">
            <a:spAutoFit/>
          </a:bodyPr>
          <a:lstStyle/>
          <a:p>
            <a:r>
              <a:rPr lang="vi-VN" sz="2800" b="1" dirty="0">
                <a:latin typeface="+mj-lt"/>
              </a:rPr>
              <a:t>B1. Kích hoạtt phần mềm trình chiếu.</a:t>
            </a:r>
          </a:p>
        </p:txBody>
      </p:sp>
      <p:sp>
        <p:nvSpPr>
          <p:cNvPr id="7" name="Rectangle 6"/>
          <p:cNvSpPr/>
          <p:nvPr/>
        </p:nvSpPr>
        <p:spPr>
          <a:xfrm>
            <a:off x="294409" y="2727004"/>
            <a:ext cx="7772400" cy="523220"/>
          </a:xfrm>
          <a:prstGeom prst="rect">
            <a:avLst/>
          </a:prstGeom>
        </p:spPr>
        <p:txBody>
          <a:bodyPr wrap="square">
            <a:spAutoFit/>
          </a:bodyPr>
          <a:lstStyle/>
          <a:p>
            <a:r>
              <a:rPr lang="vi-VN" sz="2800" b="1" dirty="0">
                <a:latin typeface="+mj-lt"/>
              </a:rPr>
              <a:t>B2. Tạo các trang trình chiếu.</a:t>
            </a:r>
          </a:p>
        </p:txBody>
      </p:sp>
      <p:sp>
        <p:nvSpPr>
          <p:cNvPr id="8" name="Rectangle 7"/>
          <p:cNvSpPr/>
          <p:nvPr/>
        </p:nvSpPr>
        <p:spPr>
          <a:xfrm>
            <a:off x="301336" y="3181162"/>
            <a:ext cx="7543800" cy="523220"/>
          </a:xfrm>
          <a:prstGeom prst="rect">
            <a:avLst/>
          </a:prstGeom>
        </p:spPr>
        <p:txBody>
          <a:bodyPr wrap="square">
            <a:spAutoFit/>
          </a:bodyPr>
          <a:lstStyle/>
          <a:p>
            <a:r>
              <a:rPr lang="vi-VN" sz="2800" b="1" dirty="0">
                <a:latin typeface="+mj-lt"/>
              </a:rPr>
              <a:t>B3. Lưu và đặt tên cho tệp trình chiếu.</a:t>
            </a:r>
          </a:p>
        </p:txBody>
      </p:sp>
      <p:sp>
        <p:nvSpPr>
          <p:cNvPr id="9" name="Rectangle 8"/>
          <p:cNvSpPr/>
          <p:nvPr/>
        </p:nvSpPr>
        <p:spPr>
          <a:xfrm>
            <a:off x="197427" y="3702650"/>
            <a:ext cx="8981209" cy="1200329"/>
          </a:xfrm>
          <a:prstGeom prst="rect">
            <a:avLst/>
          </a:prstGeom>
        </p:spPr>
        <p:txBody>
          <a:bodyPr wrap="square">
            <a:spAutoFit/>
          </a:bodyPr>
          <a:lstStyle/>
          <a:p>
            <a:pPr algn="just"/>
            <a:r>
              <a:rPr lang="en-US" sz="2400" b="1" dirty="0">
                <a:solidFill>
                  <a:srgbClr val="0070C0"/>
                </a:solidFill>
              </a:rPr>
              <a:t>       </a:t>
            </a:r>
            <a:r>
              <a:rPr lang="en-US" sz="2400" b="1" dirty="0" err="1">
                <a:solidFill>
                  <a:srgbClr val="0070C0"/>
                </a:solidFill>
              </a:rPr>
              <a:t>Khi</a:t>
            </a:r>
            <a:r>
              <a:rPr lang="en-US" sz="2400" b="1" dirty="0">
                <a:solidFill>
                  <a:srgbClr val="0070C0"/>
                </a:solidFill>
              </a:rPr>
              <a:t> </a:t>
            </a:r>
            <a:r>
              <a:rPr lang="en-US" sz="2400" b="1" dirty="0" err="1">
                <a:solidFill>
                  <a:srgbClr val="0070C0"/>
                </a:solidFill>
              </a:rPr>
              <a:t>thực</a:t>
            </a:r>
            <a:r>
              <a:rPr lang="en-US" sz="2400" b="1" dirty="0">
                <a:solidFill>
                  <a:srgbClr val="0070C0"/>
                </a:solidFill>
              </a:rPr>
              <a:t> </a:t>
            </a:r>
            <a:r>
              <a:rPr lang="en-US" sz="2400" b="1" dirty="0" err="1">
                <a:solidFill>
                  <a:srgbClr val="0070C0"/>
                </a:solidFill>
              </a:rPr>
              <a:t>hiện</a:t>
            </a:r>
            <a:r>
              <a:rPr lang="en-US" sz="2400" b="1" dirty="0">
                <a:solidFill>
                  <a:srgbClr val="0070C0"/>
                </a:solidFill>
              </a:rPr>
              <a:t> </a:t>
            </a:r>
            <a:r>
              <a:rPr lang="en-US" sz="2400" b="1" dirty="0" err="1">
                <a:solidFill>
                  <a:srgbClr val="0070C0"/>
                </a:solidFill>
              </a:rPr>
              <a:t>một</a:t>
            </a:r>
            <a:r>
              <a:rPr lang="en-US" sz="2400" b="1" dirty="0">
                <a:solidFill>
                  <a:srgbClr val="0070C0"/>
                </a:solidFill>
              </a:rPr>
              <a:t> </a:t>
            </a:r>
            <a:r>
              <a:rPr lang="en-US" sz="2400" b="1" dirty="0" err="1">
                <a:solidFill>
                  <a:srgbClr val="0070C0"/>
                </a:solidFill>
              </a:rPr>
              <a:t>việc</a:t>
            </a:r>
            <a:r>
              <a:rPr lang="en-US" sz="2400" b="1" dirty="0">
                <a:solidFill>
                  <a:srgbClr val="0070C0"/>
                </a:solidFill>
              </a:rPr>
              <a:t>, </a:t>
            </a:r>
            <a:r>
              <a:rPr lang="en-US" sz="2400" b="1" dirty="0" err="1">
                <a:solidFill>
                  <a:srgbClr val="0070C0"/>
                </a:solidFill>
              </a:rPr>
              <a:t>chúng</a:t>
            </a:r>
            <a:r>
              <a:rPr lang="en-US" sz="2400" b="1" dirty="0">
                <a:solidFill>
                  <a:srgbClr val="0070C0"/>
                </a:solidFill>
              </a:rPr>
              <a:t> ta </a:t>
            </a:r>
            <a:r>
              <a:rPr lang="en-US" sz="2400" b="1" dirty="0" err="1">
                <a:solidFill>
                  <a:srgbClr val="0070C0"/>
                </a:solidFill>
              </a:rPr>
              <a:t>thường</a:t>
            </a:r>
            <a:r>
              <a:rPr lang="en-US" sz="2400" b="1" dirty="0">
                <a:solidFill>
                  <a:srgbClr val="0070C0"/>
                </a:solidFill>
              </a:rPr>
              <a:t> chia </a:t>
            </a:r>
            <a:r>
              <a:rPr lang="en-US" sz="2400" b="1" dirty="0" err="1">
                <a:solidFill>
                  <a:srgbClr val="0070C0"/>
                </a:solidFill>
              </a:rPr>
              <a:t>việc</a:t>
            </a:r>
            <a:r>
              <a:rPr lang="en-US" sz="2400" b="1" dirty="0">
                <a:solidFill>
                  <a:srgbClr val="0070C0"/>
                </a:solidFill>
              </a:rPr>
              <a:t> </a:t>
            </a:r>
            <a:r>
              <a:rPr lang="en-US" sz="2400" b="1" dirty="0" err="1">
                <a:solidFill>
                  <a:srgbClr val="0070C0"/>
                </a:solidFill>
              </a:rPr>
              <a:t>đó</a:t>
            </a:r>
            <a:r>
              <a:rPr lang="en-US" sz="2400" b="1" dirty="0">
                <a:solidFill>
                  <a:srgbClr val="0070C0"/>
                </a:solidFill>
              </a:rPr>
              <a:t> </a:t>
            </a:r>
            <a:r>
              <a:rPr lang="en-US" sz="2400" b="1" dirty="0" err="1">
                <a:solidFill>
                  <a:srgbClr val="0070C0"/>
                </a:solidFill>
              </a:rPr>
              <a:t>ra</a:t>
            </a:r>
            <a:r>
              <a:rPr lang="en-US" sz="2400" b="1" dirty="0">
                <a:solidFill>
                  <a:srgbClr val="0070C0"/>
                </a:solidFill>
              </a:rPr>
              <a:t> </a:t>
            </a:r>
            <a:r>
              <a:rPr lang="en-US" sz="2400" b="1" dirty="0" err="1">
                <a:solidFill>
                  <a:srgbClr val="0070C0"/>
                </a:solidFill>
              </a:rPr>
              <a:t>thành</a:t>
            </a:r>
            <a:r>
              <a:rPr lang="en-US" sz="2400" b="1" dirty="0">
                <a:solidFill>
                  <a:srgbClr val="0070C0"/>
                </a:solidFill>
              </a:rPr>
              <a:t> </a:t>
            </a:r>
            <a:r>
              <a:rPr lang="en-US" sz="2400" b="1" dirty="0" err="1">
                <a:solidFill>
                  <a:srgbClr val="0070C0"/>
                </a:solidFill>
              </a:rPr>
              <a:t>những</a:t>
            </a:r>
            <a:r>
              <a:rPr lang="en-US" sz="2400" b="1" dirty="0">
                <a:solidFill>
                  <a:srgbClr val="0070C0"/>
                </a:solidFill>
              </a:rPr>
              <a:t> </a:t>
            </a:r>
            <a:r>
              <a:rPr lang="en-US" sz="2400" b="1" dirty="0" err="1">
                <a:solidFill>
                  <a:srgbClr val="0070C0"/>
                </a:solidFill>
              </a:rPr>
              <a:t>việc</a:t>
            </a:r>
            <a:r>
              <a:rPr lang="en-US" sz="2400" b="1" dirty="0">
                <a:solidFill>
                  <a:srgbClr val="0070C0"/>
                </a:solidFill>
              </a:rPr>
              <a:t> </a:t>
            </a:r>
            <a:r>
              <a:rPr lang="en-US" sz="2400" b="1" dirty="0" err="1">
                <a:solidFill>
                  <a:srgbClr val="0070C0"/>
                </a:solidFill>
              </a:rPr>
              <a:t>nhỏ</a:t>
            </a:r>
            <a:r>
              <a:rPr lang="en-US" sz="2400" b="1" dirty="0">
                <a:solidFill>
                  <a:srgbClr val="0070C0"/>
                </a:solidFill>
              </a:rPr>
              <a:t> </a:t>
            </a:r>
            <a:r>
              <a:rPr lang="en-US" sz="2400" b="1" dirty="0" err="1">
                <a:solidFill>
                  <a:srgbClr val="0070C0"/>
                </a:solidFill>
              </a:rPr>
              <a:t>hơn</a:t>
            </a:r>
            <a:r>
              <a:rPr lang="en-US" sz="2400" b="1" dirty="0">
                <a:solidFill>
                  <a:srgbClr val="0070C0"/>
                </a:solidFill>
              </a:rPr>
              <a:t>. </a:t>
            </a:r>
            <a:r>
              <a:rPr lang="en-US" sz="2400" b="1" dirty="0" err="1">
                <a:solidFill>
                  <a:srgbClr val="0070C0"/>
                </a:solidFill>
              </a:rPr>
              <a:t>Mỗi</a:t>
            </a:r>
            <a:r>
              <a:rPr lang="en-US" sz="2400" b="1" dirty="0">
                <a:solidFill>
                  <a:srgbClr val="0070C0"/>
                </a:solidFill>
              </a:rPr>
              <a:t> </a:t>
            </a:r>
            <a:r>
              <a:rPr lang="en-US" sz="2400" b="1" dirty="0" err="1">
                <a:solidFill>
                  <a:srgbClr val="0070C0"/>
                </a:solidFill>
              </a:rPr>
              <a:t>việc</a:t>
            </a:r>
            <a:r>
              <a:rPr lang="en-US" sz="2400" b="1" dirty="0">
                <a:solidFill>
                  <a:srgbClr val="0070C0"/>
                </a:solidFill>
              </a:rPr>
              <a:t> </a:t>
            </a:r>
            <a:r>
              <a:rPr lang="en-US" sz="2400" b="1" dirty="0" err="1">
                <a:solidFill>
                  <a:srgbClr val="0070C0"/>
                </a:solidFill>
              </a:rPr>
              <a:t>nhỏ</a:t>
            </a:r>
            <a:r>
              <a:rPr lang="en-US" sz="2400" b="1" dirty="0">
                <a:solidFill>
                  <a:srgbClr val="0070C0"/>
                </a:solidFill>
              </a:rPr>
              <a:t> </a:t>
            </a:r>
            <a:r>
              <a:rPr lang="en-US" sz="2400" b="1" dirty="0" err="1">
                <a:solidFill>
                  <a:srgbClr val="0070C0"/>
                </a:solidFill>
              </a:rPr>
              <a:t>hơn</a:t>
            </a:r>
            <a:r>
              <a:rPr lang="en-US" sz="2400" b="1" dirty="0">
                <a:solidFill>
                  <a:srgbClr val="0070C0"/>
                </a:solidFill>
              </a:rPr>
              <a:t> </a:t>
            </a:r>
            <a:r>
              <a:rPr lang="en-US" sz="2400" b="1" dirty="0" err="1">
                <a:solidFill>
                  <a:srgbClr val="0070C0"/>
                </a:solidFill>
              </a:rPr>
              <a:t>có</a:t>
            </a:r>
            <a:r>
              <a:rPr lang="en-US" sz="2400" b="1" dirty="0">
                <a:solidFill>
                  <a:srgbClr val="0070C0"/>
                </a:solidFill>
              </a:rPr>
              <a:t> </a:t>
            </a:r>
            <a:r>
              <a:rPr lang="en-US" sz="2400" b="1" dirty="0" err="1">
                <a:solidFill>
                  <a:srgbClr val="0070C0"/>
                </a:solidFill>
              </a:rPr>
              <a:t>thể</a:t>
            </a:r>
            <a:r>
              <a:rPr lang="en-US" sz="2400" b="1" dirty="0">
                <a:solidFill>
                  <a:srgbClr val="0070C0"/>
                </a:solidFill>
              </a:rPr>
              <a:t> </a:t>
            </a:r>
            <a:r>
              <a:rPr lang="en-US" sz="2400" b="1" dirty="0" err="1">
                <a:solidFill>
                  <a:srgbClr val="0070C0"/>
                </a:solidFill>
              </a:rPr>
              <a:t>chỉ</a:t>
            </a:r>
            <a:r>
              <a:rPr lang="en-US" sz="2400" b="1" dirty="0">
                <a:solidFill>
                  <a:srgbClr val="0070C0"/>
                </a:solidFill>
              </a:rPr>
              <a:t> </a:t>
            </a:r>
            <a:r>
              <a:rPr lang="en-US" sz="2400" b="1" dirty="0" err="1">
                <a:solidFill>
                  <a:srgbClr val="0070C0"/>
                </a:solidFill>
              </a:rPr>
              <a:t>gồm</a:t>
            </a:r>
            <a:r>
              <a:rPr lang="en-US" sz="2400" b="1" dirty="0">
                <a:solidFill>
                  <a:srgbClr val="0070C0"/>
                </a:solidFill>
              </a:rPr>
              <a:t> </a:t>
            </a:r>
            <a:r>
              <a:rPr lang="en-US" sz="2400" b="1" dirty="0" err="1">
                <a:solidFill>
                  <a:srgbClr val="0070C0"/>
                </a:solidFill>
              </a:rPr>
              <a:t>một</a:t>
            </a:r>
            <a:r>
              <a:rPr lang="en-US" sz="2400" b="1" dirty="0">
                <a:solidFill>
                  <a:srgbClr val="0070C0"/>
                </a:solidFill>
              </a:rPr>
              <a:t> </a:t>
            </a:r>
            <a:r>
              <a:rPr lang="en-US" sz="2400" b="1" dirty="0" err="1">
                <a:solidFill>
                  <a:srgbClr val="0070C0"/>
                </a:solidFill>
              </a:rPr>
              <a:t>bước</a:t>
            </a:r>
            <a:r>
              <a:rPr lang="en-US" sz="2400" b="1" dirty="0">
                <a:solidFill>
                  <a:srgbClr val="0070C0"/>
                </a:solidFill>
              </a:rPr>
              <a:t>  </a:t>
            </a:r>
            <a:r>
              <a:rPr lang="en-US" sz="2400" b="1" dirty="0" err="1">
                <a:solidFill>
                  <a:srgbClr val="0070C0"/>
                </a:solidFill>
              </a:rPr>
              <a:t>hoặc</a:t>
            </a:r>
            <a:r>
              <a:rPr lang="en-US" sz="2400" b="1" dirty="0">
                <a:solidFill>
                  <a:srgbClr val="0070C0"/>
                </a:solidFill>
              </a:rPr>
              <a:t> </a:t>
            </a:r>
            <a:r>
              <a:rPr lang="en-US" sz="2400" b="1" dirty="0" err="1">
                <a:solidFill>
                  <a:srgbClr val="0070C0"/>
                </a:solidFill>
              </a:rPr>
              <a:t>cũng</a:t>
            </a:r>
            <a:r>
              <a:rPr lang="en-US" sz="2400" b="1" dirty="0">
                <a:solidFill>
                  <a:srgbClr val="0070C0"/>
                </a:solidFill>
              </a:rPr>
              <a:t> </a:t>
            </a:r>
            <a:r>
              <a:rPr lang="en-US" sz="2400" b="1" dirty="0" err="1">
                <a:solidFill>
                  <a:srgbClr val="0070C0"/>
                </a:solidFill>
              </a:rPr>
              <a:t>có</a:t>
            </a:r>
            <a:r>
              <a:rPr lang="en-US" sz="2400" b="1" dirty="0">
                <a:solidFill>
                  <a:srgbClr val="0070C0"/>
                </a:solidFill>
              </a:rPr>
              <a:t> </a:t>
            </a:r>
            <a:r>
              <a:rPr lang="en-US" sz="2400" b="1" dirty="0" err="1">
                <a:solidFill>
                  <a:srgbClr val="0070C0"/>
                </a:solidFill>
              </a:rPr>
              <a:t>thể</a:t>
            </a:r>
            <a:r>
              <a:rPr lang="en-US" sz="2400" b="1" dirty="0">
                <a:solidFill>
                  <a:srgbClr val="0070C0"/>
                </a:solidFill>
              </a:rPr>
              <a:t> </a:t>
            </a:r>
            <a:r>
              <a:rPr lang="en-US" sz="2400" b="1" dirty="0" err="1">
                <a:solidFill>
                  <a:srgbClr val="0070C0"/>
                </a:solidFill>
              </a:rPr>
              <a:t>gồm</a:t>
            </a:r>
            <a:r>
              <a:rPr lang="en-US" sz="2400" b="1" dirty="0">
                <a:solidFill>
                  <a:srgbClr val="0070C0"/>
                </a:solidFill>
              </a:rPr>
              <a:t> </a:t>
            </a:r>
            <a:r>
              <a:rPr lang="en-US" sz="2400" b="1" dirty="0" err="1">
                <a:solidFill>
                  <a:srgbClr val="0070C0"/>
                </a:solidFill>
              </a:rPr>
              <a:t>một</a:t>
            </a:r>
            <a:r>
              <a:rPr lang="en-US" sz="2400" b="1" dirty="0">
                <a:solidFill>
                  <a:srgbClr val="0070C0"/>
                </a:solidFill>
              </a:rPr>
              <a:t> </a:t>
            </a:r>
            <a:r>
              <a:rPr lang="en-US" sz="2400" b="1" dirty="0" err="1">
                <a:solidFill>
                  <a:srgbClr val="0070C0"/>
                </a:solidFill>
              </a:rPr>
              <a:t>số</a:t>
            </a:r>
            <a:r>
              <a:rPr lang="en-US" sz="2400" b="1" dirty="0">
                <a:solidFill>
                  <a:srgbClr val="0070C0"/>
                </a:solidFill>
              </a:rPr>
              <a:t> </a:t>
            </a:r>
            <a:r>
              <a:rPr lang="en-US" sz="2400" b="1" dirty="0" err="1">
                <a:solidFill>
                  <a:srgbClr val="0070C0"/>
                </a:solidFill>
              </a:rPr>
              <a:t>bước</a:t>
            </a:r>
            <a:r>
              <a:rPr lang="en-US" sz="2400" b="1" dirty="0">
                <a:solidFill>
                  <a:srgbClr val="0070C0"/>
                </a:solidFill>
              </a:rPr>
              <a:t>.</a:t>
            </a:r>
          </a:p>
        </p:txBody>
      </p:sp>
    </p:spTree>
    <p:extLst>
      <p:ext uri="{BB962C8B-B14F-4D97-AF65-F5344CB8AC3E}">
        <p14:creationId xmlns:p14="http://schemas.microsoft.com/office/powerpoint/2010/main" val="401935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4451"/>
            <a:ext cx="8382000" cy="876299"/>
          </a:xfrm>
        </p:spPr>
        <p:txBody>
          <a:bodyPr>
            <a:noAutofit/>
          </a:bodyPr>
          <a:lstStyle/>
          <a:p>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thêm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a:t>
            </a:r>
          </a:p>
        </p:txBody>
      </p:sp>
      <p:sp>
        <p:nvSpPr>
          <p:cNvPr id="4" name="Rectangle 3"/>
          <p:cNvSpPr/>
          <p:nvPr/>
        </p:nvSpPr>
        <p:spPr>
          <a:xfrm>
            <a:off x="457200" y="285750"/>
            <a:ext cx="6343403"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Hoạt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3: </a:t>
            </a:r>
            <a:r>
              <a:rPr lang="en-US" sz="3200" b="1" dirty="0" err="1">
                <a:solidFill>
                  <a:srgbClr val="FF0000"/>
                </a:solidFill>
                <a:latin typeface="Times New Roman" pitchFamily="18" charset="0"/>
                <a:cs typeface="Times New Roman" pitchFamily="18" charset="0"/>
              </a:rPr>
              <a:t>Luyện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tập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hành</a:t>
            </a:r>
            <a:endParaRPr lang="en-US" sz="3200" b="1" dirty="0">
              <a:solidFill>
                <a:srgbClr val="FF0000"/>
              </a:solidFill>
              <a:latin typeface="Times New Roman" pitchFamily="18" charset="0"/>
              <a:cs typeface="Times New Roman" pitchFamily="18" charset="0"/>
            </a:endParaRPr>
          </a:p>
        </p:txBody>
      </p:sp>
      <p:sp>
        <p:nvSpPr>
          <p:cNvPr id="5" name="Rectangle 4"/>
          <p:cNvSpPr/>
          <p:nvPr/>
        </p:nvSpPr>
        <p:spPr>
          <a:xfrm>
            <a:off x="685800" y="2419350"/>
            <a:ext cx="4572000" cy="1815882"/>
          </a:xfrm>
          <a:prstGeom prst="rect">
            <a:avLst/>
          </a:prstGeom>
        </p:spPr>
        <p:txBody>
          <a:bodyPr>
            <a:spAutoFit/>
          </a:bodyPr>
          <a:lstStyle/>
          <a:p>
            <a:r>
              <a:rPr lang="en-US" sz="2800" b="1" dirty="0">
                <a:latin typeface="Times New Roman" pitchFamily="18" charset="0"/>
                <a:cs typeface="Times New Roman" pitchFamily="18" charset="0"/>
              </a:rPr>
              <a:t>B1: </a:t>
            </a:r>
            <a:r>
              <a:rPr lang="en-US" sz="2800" b="1" dirty="0" err="1">
                <a:latin typeface="Times New Roman" pitchFamily="18" charset="0"/>
                <a:cs typeface="Times New Roman" pitchFamily="18" charset="0"/>
              </a:rPr>
              <a:t>Chọn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thẻ</a:t>
            </a:r>
            <a:r>
              <a:rPr lang="en-US" sz="2800" b="1" dirty="0">
                <a:latin typeface="Times New Roman" pitchFamily="18" charset="0"/>
                <a:cs typeface="Times New Roman" pitchFamily="18" charset="0"/>
              </a:rPr>
              <a:t> Insert</a:t>
            </a:r>
          </a:p>
          <a:p>
            <a:r>
              <a:rPr lang="en-US" sz="2800" b="1" dirty="0">
                <a:latin typeface="Times New Roman" pitchFamily="18" charset="0"/>
                <a:cs typeface="Times New Roman" pitchFamily="18" charset="0"/>
              </a:rPr>
              <a:t>B2: Picture</a:t>
            </a:r>
          </a:p>
          <a:p>
            <a:r>
              <a:rPr lang="en-US" sz="2800" b="1" dirty="0">
                <a:latin typeface="Times New Roman" pitchFamily="18" charset="0"/>
                <a:cs typeface="Times New Roman" pitchFamily="18" charset="0"/>
              </a:rPr>
              <a:t>B3: </a:t>
            </a:r>
            <a:r>
              <a:rPr lang="en-US" sz="2800" b="1" dirty="0" err="1">
                <a:latin typeface="Times New Roman" pitchFamily="18" charset="0"/>
                <a:cs typeface="Times New Roman" pitchFamily="18" charset="0"/>
              </a:rPr>
              <a:t>Chọn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ảnh</a:t>
            </a:r>
            <a:endParaRPr lang="en-US" sz="28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B4: </a:t>
            </a:r>
            <a:r>
              <a:rPr lang="en-US" sz="2800" b="1" dirty="0" err="1">
                <a:latin typeface="Times New Roman" pitchFamily="18" charset="0"/>
                <a:cs typeface="Times New Roman" pitchFamily="18" charset="0"/>
              </a:rPr>
              <a:t>Nhấn</a:t>
            </a:r>
            <a:r>
              <a:rPr lang="en-US" sz="2800" b="1" dirty="0">
                <a:latin typeface="Times New Roman" pitchFamily="18" charset="0"/>
                <a:cs typeface="Times New Roman" pitchFamily="18" charset="0"/>
              </a:rPr>
              <a:t> Insert</a:t>
            </a:r>
          </a:p>
        </p:txBody>
      </p:sp>
    </p:spTree>
    <p:extLst>
      <p:ext uri="{BB962C8B-B14F-4D97-AF65-F5344CB8AC3E}">
        <p14:creationId xmlns:p14="http://schemas.microsoft.com/office/powerpoint/2010/main" val="219638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85750"/>
            <a:ext cx="6521914" cy="584775"/>
          </a:xfrm>
          <a:prstGeom prst="rect">
            <a:avLst/>
          </a:prstGeom>
        </p:spPr>
        <p:txBody>
          <a:bodyPr wrap="none">
            <a:spAutoFit/>
          </a:bodyPr>
          <a:lstStyle/>
          <a:p>
            <a:r>
              <a:rPr lang="vi-VN" sz="3200" b="1" dirty="0">
                <a:solidFill>
                  <a:srgbClr val="FF0000"/>
                </a:solidFill>
                <a:latin typeface="+mj-lt"/>
              </a:rPr>
              <a:t>Hoạt động 4: Vận dụng, trải nghiệm</a:t>
            </a:r>
          </a:p>
        </p:txBody>
      </p:sp>
      <p:sp>
        <p:nvSpPr>
          <p:cNvPr id="5" name="Rectangle 4"/>
          <p:cNvSpPr/>
          <p:nvPr/>
        </p:nvSpPr>
        <p:spPr>
          <a:xfrm>
            <a:off x="304800" y="1276350"/>
            <a:ext cx="5827236" cy="523220"/>
          </a:xfrm>
          <a:prstGeom prst="rect">
            <a:avLst/>
          </a:prstGeom>
        </p:spPr>
        <p:txBody>
          <a:bodyPr wrap="none">
            <a:spAutoFit/>
          </a:bodyPr>
          <a:lstStyle/>
          <a:p>
            <a:r>
              <a:rPr lang="en-US" sz="2800" b="1" dirty="0" err="1">
                <a:latin typeface="Times New Roman" pitchFamily="18" charset="0"/>
                <a:cs typeface="Times New Roman" pitchFamily="18" charset="0"/>
              </a:rPr>
              <a:t>Gấp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cá</a:t>
            </a:r>
            <a:endParaRPr lang="en-US" sz="2800" b="1" dirty="0">
              <a:latin typeface="Times New Roman" pitchFamily="18" charset="0"/>
              <a:cs typeface="Times New Roman" pitchFamily="18" charset="0"/>
            </a:endParaRPr>
          </a:p>
        </p:txBody>
      </p:sp>
      <p:sp>
        <p:nvSpPr>
          <p:cNvPr id="6" name="Rectangle 5"/>
          <p:cNvSpPr/>
          <p:nvPr/>
        </p:nvSpPr>
        <p:spPr>
          <a:xfrm>
            <a:off x="280555" y="1799570"/>
            <a:ext cx="8229600" cy="523220"/>
          </a:xfrm>
          <a:prstGeom prst="rect">
            <a:avLst/>
          </a:prstGeom>
        </p:spPr>
        <p:txBody>
          <a:bodyPr wrap="square">
            <a:spAutoFit/>
          </a:bodyPr>
          <a:lstStyle/>
          <a:p>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endParaRPr lang="en-US" sz="2800" b="1" dirty="0">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355" y="2190750"/>
            <a:ext cx="2971800" cy="27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508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4185"/>
            <a:ext cx="4606925" cy="164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3350"/>
            <a:ext cx="18113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198" y="0"/>
            <a:ext cx="4114800"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2" y="3486150"/>
            <a:ext cx="21113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2268" y="3217621"/>
            <a:ext cx="2127250" cy="16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descr="Gấp giấy thủ công thành hình con cá"/>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3482397"/>
            <a:ext cx="2247900" cy="1692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581" y="351135"/>
            <a:ext cx="1774825" cy="1015663"/>
          </a:xfrm>
          <a:prstGeom prst="rect">
            <a:avLst/>
          </a:prstGeom>
          <a:noFill/>
        </p:spPr>
        <p:txBody>
          <a:bodyPr wrap="square" rtlCol="0">
            <a:spAutoFit/>
          </a:bodyPr>
          <a:lstStyle/>
          <a:p>
            <a:r>
              <a:rPr lang="en-US" sz="2000" b="1" dirty="0">
                <a:solidFill>
                  <a:srgbClr val="FF0000"/>
                </a:solidFill>
              </a:rPr>
              <a:t>B1: </a:t>
            </a:r>
            <a:r>
              <a:rPr lang="en-US" sz="2000" b="1" dirty="0" err="1">
                <a:solidFill>
                  <a:srgbClr val="FF0000"/>
                </a:solidFill>
              </a:rPr>
              <a:t>Cắt</a:t>
            </a:r>
            <a:r>
              <a:rPr lang="en-US" sz="2000" b="1" dirty="0">
                <a:solidFill>
                  <a:srgbClr val="FF0000"/>
                </a:solidFill>
              </a:rPr>
              <a:t> </a:t>
            </a:r>
            <a:r>
              <a:rPr lang="en-US" sz="2000" b="1" dirty="0" err="1">
                <a:solidFill>
                  <a:srgbClr val="FF0000"/>
                </a:solidFill>
              </a:rPr>
              <a:t>tờ</a:t>
            </a:r>
            <a:r>
              <a:rPr lang="en-US" sz="2000" b="1" dirty="0">
                <a:solidFill>
                  <a:srgbClr val="FF0000"/>
                </a:solidFill>
              </a:rPr>
              <a:t> </a:t>
            </a:r>
            <a:r>
              <a:rPr lang="en-US" sz="2000" b="1" dirty="0" err="1">
                <a:solidFill>
                  <a:srgbClr val="FF0000"/>
                </a:solidFill>
              </a:rPr>
              <a:t>giấy</a:t>
            </a:r>
            <a:r>
              <a:rPr lang="en-US" sz="2000" b="1" dirty="0">
                <a:solidFill>
                  <a:srgbClr val="FF0000"/>
                </a:solidFill>
              </a:rPr>
              <a:t> </a:t>
            </a:r>
            <a:r>
              <a:rPr lang="en-US" sz="2000" b="1" dirty="0" err="1">
                <a:solidFill>
                  <a:srgbClr val="FF0000"/>
                </a:solidFill>
              </a:rPr>
              <a:t>thành</a:t>
            </a:r>
            <a:r>
              <a:rPr lang="en-US" sz="2000" b="1" dirty="0">
                <a:solidFill>
                  <a:srgbClr val="FF0000"/>
                </a:solidFill>
              </a:rPr>
              <a:t> 1 </a:t>
            </a:r>
            <a:r>
              <a:rPr lang="en-US" sz="2000" b="1" dirty="0" err="1">
                <a:solidFill>
                  <a:srgbClr val="FF0000"/>
                </a:solidFill>
              </a:rPr>
              <a:t>hình</a:t>
            </a:r>
            <a:r>
              <a:rPr lang="en-US" sz="2000" b="1" dirty="0">
                <a:solidFill>
                  <a:srgbClr val="FF0000"/>
                </a:solidFill>
              </a:rPr>
              <a:t> </a:t>
            </a:r>
            <a:r>
              <a:rPr lang="en-US" sz="2000" b="1" dirty="0" err="1">
                <a:solidFill>
                  <a:srgbClr val="FF0000"/>
                </a:solidFill>
              </a:rPr>
              <a:t>vuông</a:t>
            </a:r>
            <a:endParaRPr lang="en-US" sz="2000" b="1" dirty="0">
              <a:solidFill>
                <a:srgbClr val="FF0000"/>
              </a:solidFill>
            </a:endParaRPr>
          </a:p>
        </p:txBody>
      </p:sp>
      <p:sp>
        <p:nvSpPr>
          <p:cNvPr id="5" name="TextBox 4"/>
          <p:cNvSpPr txBox="1"/>
          <p:nvPr/>
        </p:nvSpPr>
        <p:spPr>
          <a:xfrm>
            <a:off x="5257800" y="351135"/>
            <a:ext cx="2876550" cy="1015663"/>
          </a:xfrm>
          <a:prstGeom prst="rect">
            <a:avLst/>
          </a:prstGeom>
          <a:noFill/>
        </p:spPr>
        <p:txBody>
          <a:bodyPr wrap="square" rtlCol="0">
            <a:spAutoFit/>
          </a:bodyPr>
          <a:lstStyle/>
          <a:p>
            <a:pPr algn="just"/>
            <a:r>
              <a:rPr lang="en-US" sz="2000" b="1" dirty="0">
                <a:solidFill>
                  <a:srgbClr val="FF0000"/>
                </a:solidFill>
              </a:rPr>
              <a:t>B2: </a:t>
            </a:r>
            <a:r>
              <a:rPr lang="en-US" sz="2000" b="1" dirty="0" err="1">
                <a:solidFill>
                  <a:srgbClr val="FF0000"/>
                </a:solidFill>
              </a:rPr>
              <a:t>Gấp</a:t>
            </a:r>
            <a:r>
              <a:rPr lang="en-US" sz="2000" b="1" dirty="0">
                <a:solidFill>
                  <a:srgbClr val="FF0000"/>
                </a:solidFill>
              </a:rPr>
              <a:t> </a:t>
            </a:r>
            <a:r>
              <a:rPr lang="en-US" sz="2000" b="1" dirty="0" err="1">
                <a:solidFill>
                  <a:srgbClr val="FF0000"/>
                </a:solidFill>
              </a:rPr>
              <a:t>chéo</a:t>
            </a:r>
            <a:r>
              <a:rPr lang="en-US" sz="2000" b="1" dirty="0">
                <a:solidFill>
                  <a:srgbClr val="FF0000"/>
                </a:solidFill>
              </a:rPr>
              <a:t> </a:t>
            </a:r>
            <a:r>
              <a:rPr lang="en-US" sz="2000" b="1" dirty="0" err="1">
                <a:solidFill>
                  <a:srgbClr val="FF0000"/>
                </a:solidFill>
              </a:rPr>
              <a:t>tờ</a:t>
            </a:r>
            <a:r>
              <a:rPr lang="en-US" sz="2000" b="1" dirty="0">
                <a:solidFill>
                  <a:srgbClr val="FF0000"/>
                </a:solidFill>
              </a:rPr>
              <a:t> </a:t>
            </a:r>
            <a:r>
              <a:rPr lang="en-US" sz="2000" b="1" dirty="0" err="1">
                <a:solidFill>
                  <a:srgbClr val="FF0000"/>
                </a:solidFill>
              </a:rPr>
              <a:t>giấy</a:t>
            </a:r>
            <a:r>
              <a:rPr lang="en-US" sz="2000" b="1" dirty="0">
                <a:solidFill>
                  <a:srgbClr val="FF0000"/>
                </a:solidFill>
              </a:rPr>
              <a:t> </a:t>
            </a:r>
            <a:r>
              <a:rPr lang="en-US" sz="2000" b="1" dirty="0" err="1">
                <a:solidFill>
                  <a:srgbClr val="FF0000"/>
                </a:solidFill>
              </a:rPr>
              <a:t>như</a:t>
            </a:r>
            <a:r>
              <a:rPr lang="en-US" sz="2000" b="1" dirty="0">
                <a:solidFill>
                  <a:srgbClr val="FF0000"/>
                </a:solidFill>
              </a:rPr>
              <a:t> </a:t>
            </a:r>
            <a:r>
              <a:rPr lang="en-US" sz="2000" b="1" dirty="0" err="1">
                <a:solidFill>
                  <a:srgbClr val="FF0000"/>
                </a:solidFill>
              </a:rPr>
              <a:t>hình</a:t>
            </a:r>
            <a:r>
              <a:rPr lang="en-US" sz="2000" b="1" dirty="0">
                <a:solidFill>
                  <a:srgbClr val="FF0000"/>
                </a:solidFill>
              </a:rPr>
              <a:t> </a:t>
            </a:r>
            <a:r>
              <a:rPr lang="en-US" sz="2000" b="1" dirty="0" err="1">
                <a:solidFill>
                  <a:srgbClr val="FF0000"/>
                </a:solidFill>
              </a:rPr>
              <a:t>rồi</a:t>
            </a:r>
            <a:r>
              <a:rPr lang="en-US" sz="2000" b="1" dirty="0">
                <a:solidFill>
                  <a:srgbClr val="FF0000"/>
                </a:solidFill>
              </a:rPr>
              <a:t> </a:t>
            </a:r>
            <a:r>
              <a:rPr lang="en-US" sz="2000" b="1" dirty="0" err="1">
                <a:solidFill>
                  <a:srgbClr val="FF0000"/>
                </a:solidFill>
              </a:rPr>
              <a:t>mở</a:t>
            </a:r>
            <a:r>
              <a:rPr lang="en-US" sz="2000" b="1" dirty="0">
                <a:solidFill>
                  <a:srgbClr val="FF0000"/>
                </a:solidFill>
              </a:rPr>
              <a:t> </a:t>
            </a:r>
            <a:r>
              <a:rPr lang="en-US" sz="2000" b="1" dirty="0" err="1">
                <a:solidFill>
                  <a:srgbClr val="FF0000"/>
                </a:solidFill>
              </a:rPr>
              <a:t>ra</a:t>
            </a:r>
            <a:r>
              <a:rPr lang="en-US" sz="2000" b="1" dirty="0">
                <a:solidFill>
                  <a:srgbClr val="FF0000"/>
                </a:solidFill>
              </a:rPr>
              <a:t> </a:t>
            </a:r>
            <a:r>
              <a:rPr lang="en-US" sz="2000" b="1" dirty="0" err="1">
                <a:solidFill>
                  <a:srgbClr val="FF0000"/>
                </a:solidFill>
              </a:rPr>
              <a:t>để</a:t>
            </a:r>
            <a:r>
              <a:rPr lang="en-US" sz="2000" b="1" dirty="0">
                <a:solidFill>
                  <a:srgbClr val="FF0000"/>
                </a:solidFill>
              </a:rPr>
              <a:t> </a:t>
            </a:r>
            <a:r>
              <a:rPr lang="en-US" sz="2000" b="1" dirty="0" err="1">
                <a:solidFill>
                  <a:srgbClr val="FF0000"/>
                </a:solidFill>
              </a:rPr>
              <a:t>tạo</a:t>
            </a:r>
            <a:r>
              <a:rPr lang="en-US" sz="2000" b="1" dirty="0">
                <a:solidFill>
                  <a:srgbClr val="FF0000"/>
                </a:solidFill>
              </a:rPr>
              <a:t> </a:t>
            </a:r>
            <a:r>
              <a:rPr lang="en-US" sz="2000" b="1" dirty="0" err="1">
                <a:solidFill>
                  <a:srgbClr val="FF0000"/>
                </a:solidFill>
              </a:rPr>
              <a:t>thành</a:t>
            </a:r>
            <a:r>
              <a:rPr lang="en-US" sz="2000" b="1" dirty="0">
                <a:solidFill>
                  <a:srgbClr val="FF0000"/>
                </a:solidFill>
              </a:rPr>
              <a:t> </a:t>
            </a:r>
            <a:r>
              <a:rPr lang="en-US" sz="2000" b="1" dirty="0" err="1">
                <a:solidFill>
                  <a:srgbClr val="FF0000"/>
                </a:solidFill>
              </a:rPr>
              <a:t>nếp</a:t>
            </a:r>
            <a:r>
              <a:rPr lang="en-US" sz="2000" b="1" dirty="0">
                <a:solidFill>
                  <a:srgbClr val="FF0000"/>
                </a:solidFill>
              </a:rPr>
              <a:t>.</a:t>
            </a:r>
          </a:p>
        </p:txBody>
      </p:sp>
      <p:sp>
        <p:nvSpPr>
          <p:cNvPr id="6" name="TextBox 5"/>
          <p:cNvSpPr txBox="1"/>
          <p:nvPr/>
        </p:nvSpPr>
        <p:spPr>
          <a:xfrm>
            <a:off x="261648" y="1890351"/>
            <a:ext cx="3200400" cy="1200329"/>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B3: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theo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đường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gấp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gấp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từ</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endParaRPr lang="en-US" sz="2400" b="1" dirty="0">
              <a:solidFill>
                <a:srgbClr val="FF0000"/>
              </a:solidFill>
              <a:latin typeface="Times New Roman" pitchFamily="18" charset="0"/>
              <a:cs typeface="Times New Roman" pitchFamily="18" charset="0"/>
            </a:endParaRPr>
          </a:p>
        </p:txBody>
      </p:sp>
      <p:sp>
        <p:nvSpPr>
          <p:cNvPr id="7" name="TextBox 6"/>
          <p:cNvSpPr txBox="1"/>
          <p:nvPr/>
        </p:nvSpPr>
        <p:spPr>
          <a:xfrm>
            <a:off x="457200" y="3555846"/>
            <a:ext cx="2027237" cy="1631216"/>
          </a:xfrm>
          <a:prstGeom prst="rect">
            <a:avLst/>
          </a:prstGeom>
          <a:noFill/>
        </p:spPr>
        <p:txBody>
          <a:bodyPr wrap="square" rtlCol="0">
            <a:spAutoFit/>
          </a:bodyPr>
          <a:lstStyle/>
          <a:p>
            <a:pPr algn="just"/>
            <a:r>
              <a:rPr lang="en-US" sz="2000" b="1" dirty="0">
                <a:solidFill>
                  <a:srgbClr val="FF0000"/>
                </a:solidFill>
                <a:cs typeface="Times New Roman" pitchFamily="18" charset="0"/>
              </a:rPr>
              <a:t>B4: </a:t>
            </a:r>
            <a:r>
              <a:rPr lang="en-US" sz="2000" b="1" dirty="0" err="1">
                <a:solidFill>
                  <a:srgbClr val="FF0000"/>
                </a:solidFill>
                <a:cs typeface="Times New Roman" pitchFamily="18" charset="0"/>
              </a:rPr>
              <a:t>Sau</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đó</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các</a:t>
            </a:r>
            <a:r>
              <a:rPr lang="en-US" sz="2000" b="1" dirty="0">
                <a:solidFill>
                  <a:srgbClr val="FF0000"/>
                </a:solidFill>
                <a:cs typeface="Times New Roman" pitchFamily="18" charset="0"/>
              </a:rPr>
              <a:t> ban quay </a:t>
            </a:r>
            <a:r>
              <a:rPr lang="en-US" sz="2000" b="1" dirty="0" err="1">
                <a:solidFill>
                  <a:srgbClr val="FF0000"/>
                </a:solidFill>
                <a:cs typeface="Times New Roman" pitchFamily="18" charset="0"/>
              </a:rPr>
              <a:t>lại</a:t>
            </a:r>
            <a:r>
              <a:rPr lang="en-US" sz="2000" b="1" dirty="0">
                <a:solidFill>
                  <a:srgbClr val="FF0000"/>
                </a:solidFill>
                <a:cs typeface="Times New Roman" pitchFamily="18" charset="0"/>
              </a:rPr>
              <a:t> 1 </a:t>
            </a:r>
            <a:r>
              <a:rPr lang="en-US" sz="2000" b="1" dirty="0" err="1">
                <a:solidFill>
                  <a:srgbClr val="FF0000"/>
                </a:solidFill>
                <a:cs typeface="Times New Roman" pitchFamily="18" charset="0"/>
              </a:rPr>
              <a:t>góc</a:t>
            </a:r>
            <a:r>
              <a:rPr lang="en-US" sz="2000" b="1" dirty="0">
                <a:solidFill>
                  <a:srgbClr val="FF0000"/>
                </a:solidFill>
                <a:cs typeface="Times New Roman" pitchFamily="18" charset="0"/>
              </a:rPr>
              <a:t> 90 </a:t>
            </a:r>
            <a:r>
              <a:rPr lang="en-US" sz="2000" b="1" dirty="0" err="1">
                <a:solidFill>
                  <a:srgbClr val="FF0000"/>
                </a:solidFill>
                <a:cs typeface="Times New Roman" pitchFamily="18" charset="0"/>
              </a:rPr>
              <a:t>độ</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bạn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sẽ</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được</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thân</a:t>
            </a:r>
            <a:r>
              <a:rPr lang="en-US" sz="2000" b="1" dirty="0">
                <a:solidFill>
                  <a:srgbClr val="FF0000"/>
                </a:solidFill>
                <a:cs typeface="Times New Roman" pitchFamily="18" charset="0"/>
              </a:rPr>
              <a:t> con </a:t>
            </a:r>
            <a:r>
              <a:rPr lang="en-US" sz="2000" b="1" dirty="0" err="1">
                <a:solidFill>
                  <a:srgbClr val="FF0000"/>
                </a:solidFill>
                <a:cs typeface="Times New Roman" pitchFamily="18" charset="0"/>
              </a:rPr>
              <a:t>cá</a:t>
            </a:r>
            <a:endParaRPr lang="en-US" sz="2000" b="1" dirty="0">
              <a:solidFill>
                <a:srgbClr val="FF0000"/>
              </a:solidFill>
              <a:cs typeface="Times New Roman" pitchFamily="18" charset="0"/>
            </a:endParaRPr>
          </a:p>
        </p:txBody>
      </p:sp>
      <p:sp>
        <p:nvSpPr>
          <p:cNvPr id="8" name="TextBox 7"/>
          <p:cNvSpPr txBox="1"/>
          <p:nvPr/>
        </p:nvSpPr>
        <p:spPr>
          <a:xfrm>
            <a:off x="3048000" y="3521797"/>
            <a:ext cx="2051050" cy="1015663"/>
          </a:xfrm>
          <a:prstGeom prst="rect">
            <a:avLst/>
          </a:prstGeom>
          <a:noFill/>
        </p:spPr>
        <p:txBody>
          <a:bodyPr wrap="square" rtlCol="0">
            <a:spAutoFit/>
          </a:bodyPr>
          <a:lstStyle/>
          <a:p>
            <a:r>
              <a:rPr lang="en-US" sz="2000" b="1" dirty="0">
                <a:solidFill>
                  <a:srgbClr val="FF0000"/>
                </a:solidFill>
                <a:cs typeface="Times New Roman" pitchFamily="18" charset="0"/>
              </a:rPr>
              <a:t>B5: </a:t>
            </a:r>
            <a:r>
              <a:rPr lang="en-US" sz="2000" b="1" dirty="0" err="1">
                <a:solidFill>
                  <a:srgbClr val="FF0000"/>
                </a:solidFill>
                <a:cs typeface="Times New Roman" pitchFamily="18" charset="0"/>
              </a:rPr>
              <a:t>Gấp</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chéo</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vào</a:t>
            </a:r>
            <a:r>
              <a:rPr lang="en-US" sz="2000" b="1" dirty="0">
                <a:solidFill>
                  <a:srgbClr val="FF0000"/>
                </a:solidFill>
                <a:cs typeface="Times New Roman" pitchFamily="18" charset="0"/>
              </a:rPr>
              <a:t> 1 </a:t>
            </a:r>
            <a:r>
              <a:rPr lang="en-US" sz="2000" b="1" dirty="0" err="1">
                <a:solidFill>
                  <a:srgbClr val="FF0000"/>
                </a:solidFill>
                <a:cs typeface="Times New Roman" pitchFamily="18" charset="0"/>
              </a:rPr>
              <a:t>góc</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để</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làm</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đuôi</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cá</a:t>
            </a:r>
            <a:endParaRPr lang="en-US" sz="2000" b="1" dirty="0">
              <a:solidFill>
                <a:srgbClr val="FF0000"/>
              </a:solidFill>
              <a:cs typeface="Times New Roman" pitchFamily="18" charset="0"/>
            </a:endParaRPr>
          </a:p>
        </p:txBody>
      </p:sp>
      <p:sp>
        <p:nvSpPr>
          <p:cNvPr id="9" name="TextBox 8"/>
          <p:cNvSpPr txBox="1"/>
          <p:nvPr/>
        </p:nvSpPr>
        <p:spPr>
          <a:xfrm>
            <a:off x="5562600" y="3569975"/>
            <a:ext cx="2171700" cy="1323439"/>
          </a:xfrm>
          <a:prstGeom prst="rect">
            <a:avLst/>
          </a:prstGeom>
          <a:noFill/>
        </p:spPr>
        <p:txBody>
          <a:bodyPr wrap="square" rtlCol="0">
            <a:spAutoFit/>
          </a:bodyPr>
          <a:lstStyle/>
          <a:p>
            <a:r>
              <a:rPr lang="en-US" sz="2000" b="1" dirty="0">
                <a:solidFill>
                  <a:srgbClr val="FF0000"/>
                </a:solidFill>
              </a:rPr>
              <a:t>B6: </a:t>
            </a:r>
            <a:r>
              <a:rPr lang="en-US" sz="2000" b="1" dirty="0" err="1">
                <a:solidFill>
                  <a:srgbClr val="FF0000"/>
                </a:solidFill>
              </a:rPr>
              <a:t>Gấp</a:t>
            </a:r>
            <a:r>
              <a:rPr lang="en-US" sz="2000" b="1" dirty="0">
                <a:solidFill>
                  <a:srgbClr val="FF0000"/>
                </a:solidFill>
              </a:rPr>
              <a:t> </a:t>
            </a:r>
            <a:r>
              <a:rPr lang="en-US" sz="2000" b="1" dirty="0" err="1">
                <a:solidFill>
                  <a:srgbClr val="FF0000"/>
                </a:solidFill>
              </a:rPr>
              <a:t>ngược</a:t>
            </a:r>
            <a:r>
              <a:rPr lang="en-US" sz="2000" b="1" dirty="0">
                <a:solidFill>
                  <a:srgbClr val="FF0000"/>
                </a:solidFill>
              </a:rPr>
              <a:t> </a:t>
            </a:r>
            <a:r>
              <a:rPr lang="en-US" sz="2000" b="1" dirty="0" err="1">
                <a:solidFill>
                  <a:srgbClr val="FF0000"/>
                </a:solidFill>
              </a:rPr>
              <a:t>lại</a:t>
            </a:r>
            <a:r>
              <a:rPr lang="en-US" sz="2000" b="1" dirty="0">
                <a:solidFill>
                  <a:srgbClr val="FF0000"/>
                </a:solidFill>
              </a:rPr>
              <a:t> </a:t>
            </a:r>
            <a:r>
              <a:rPr lang="en-US" sz="2000" b="1" dirty="0" err="1">
                <a:solidFill>
                  <a:srgbClr val="FF0000"/>
                </a:solidFill>
              </a:rPr>
              <a:t>như</a:t>
            </a:r>
            <a:r>
              <a:rPr lang="en-US" sz="2000" b="1" dirty="0">
                <a:solidFill>
                  <a:srgbClr val="FF0000"/>
                </a:solidFill>
              </a:rPr>
              <a:t> </a:t>
            </a:r>
            <a:r>
              <a:rPr lang="en-US" sz="2000" b="1" dirty="0" err="1">
                <a:solidFill>
                  <a:srgbClr val="FF0000"/>
                </a:solidFill>
              </a:rPr>
              <a:t>hình</a:t>
            </a:r>
            <a:r>
              <a:rPr lang="en-US" sz="2000" b="1" dirty="0">
                <a:solidFill>
                  <a:srgbClr val="FF0000"/>
                </a:solidFill>
              </a:rPr>
              <a:t> </a:t>
            </a:r>
            <a:r>
              <a:rPr lang="en-US" sz="2000" b="1" dirty="0" err="1">
                <a:solidFill>
                  <a:srgbClr val="FF0000"/>
                </a:solidFill>
              </a:rPr>
              <a:t>sẽ</a:t>
            </a:r>
            <a:r>
              <a:rPr lang="en-US" sz="2000" b="1" dirty="0">
                <a:solidFill>
                  <a:srgbClr val="FF0000"/>
                </a:solidFill>
              </a:rPr>
              <a:t> </a:t>
            </a:r>
            <a:r>
              <a:rPr lang="en-US" sz="2000" b="1" dirty="0" err="1">
                <a:solidFill>
                  <a:srgbClr val="FF0000"/>
                </a:solidFill>
              </a:rPr>
              <a:t>được</a:t>
            </a:r>
            <a:r>
              <a:rPr lang="en-US" sz="2000" b="1" dirty="0">
                <a:solidFill>
                  <a:srgbClr val="FF0000"/>
                </a:solidFill>
              </a:rPr>
              <a:t> </a:t>
            </a:r>
            <a:r>
              <a:rPr lang="en-US" sz="2000" b="1" dirty="0" err="1">
                <a:solidFill>
                  <a:srgbClr val="FF0000"/>
                </a:solidFill>
              </a:rPr>
              <a:t>đuôi</a:t>
            </a:r>
            <a:r>
              <a:rPr lang="en-US" sz="2000" b="1" dirty="0">
                <a:solidFill>
                  <a:srgbClr val="FF0000"/>
                </a:solidFill>
              </a:rPr>
              <a:t> </a:t>
            </a:r>
            <a:r>
              <a:rPr lang="en-US" sz="2000" b="1" dirty="0" err="1">
                <a:solidFill>
                  <a:srgbClr val="FF0000"/>
                </a:solidFill>
              </a:rPr>
              <a:t>cá</a:t>
            </a:r>
            <a:r>
              <a:rPr lang="en-US" sz="2000" b="1" dirty="0">
                <a:solidFill>
                  <a:srgbClr val="FF0000"/>
                </a:solidFill>
              </a:rPr>
              <a:t> </a:t>
            </a:r>
            <a:r>
              <a:rPr lang="en-US" sz="2000" b="1" dirty="0" err="1">
                <a:solidFill>
                  <a:srgbClr val="FF0000"/>
                </a:solidFill>
              </a:rPr>
              <a:t>hoàn</a:t>
            </a:r>
            <a:r>
              <a:rPr lang="en-US" sz="2000" b="1" dirty="0">
                <a:solidFill>
                  <a:srgbClr val="FF0000"/>
                </a:solidFill>
              </a:rPr>
              <a:t> </a:t>
            </a:r>
            <a:r>
              <a:rPr lang="en-US" sz="2000" b="1" dirty="0" err="1">
                <a:solidFill>
                  <a:srgbClr val="FF0000"/>
                </a:solidFill>
              </a:rPr>
              <a:t>chỉnh</a:t>
            </a:r>
            <a:endParaRPr lang="en-US" sz="2000" b="1" dirty="0">
              <a:solidFill>
                <a:srgbClr val="FF0000"/>
              </a:solidFill>
            </a:endParaRPr>
          </a:p>
        </p:txBody>
      </p:sp>
    </p:spTree>
    <p:extLst>
      <p:ext uri="{BB962C8B-B14F-4D97-AF65-F5344CB8AC3E}">
        <p14:creationId xmlns:p14="http://schemas.microsoft.com/office/powerpoint/2010/main" val="210346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1000"/>
                                        <p:tgtEl>
                                          <p:spTgt spid="3076"/>
                                        </p:tgtEl>
                                      </p:cBhvr>
                                    </p:animEffect>
                                    <p:anim calcmode="lin" valueType="num">
                                      <p:cBhvr>
                                        <p:cTn id="20" dur="1000" fill="hold"/>
                                        <p:tgtEl>
                                          <p:spTgt spid="3076"/>
                                        </p:tgtEl>
                                        <p:attrNameLst>
                                          <p:attrName>ppt_x</p:attrName>
                                        </p:attrNameLst>
                                      </p:cBhvr>
                                      <p:tavLst>
                                        <p:tav tm="0">
                                          <p:val>
                                            <p:strVal val="#ppt_x"/>
                                          </p:val>
                                        </p:tav>
                                        <p:tav tm="100000">
                                          <p:val>
                                            <p:strVal val="#ppt_x"/>
                                          </p:val>
                                        </p:tav>
                                      </p:tavLst>
                                    </p:anim>
                                    <p:anim calcmode="lin" valueType="num">
                                      <p:cBhvr>
                                        <p:cTn id="21"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additive="base">
                                        <p:cTn id="32" dur="500" fill="hold"/>
                                        <p:tgtEl>
                                          <p:spTgt spid="3074"/>
                                        </p:tgtEl>
                                        <p:attrNameLst>
                                          <p:attrName>ppt_x</p:attrName>
                                        </p:attrNameLst>
                                      </p:cBhvr>
                                      <p:tavLst>
                                        <p:tav tm="0">
                                          <p:val>
                                            <p:strVal val="#ppt_x"/>
                                          </p:val>
                                        </p:tav>
                                        <p:tav tm="100000">
                                          <p:val>
                                            <p:strVal val="#ppt_x"/>
                                          </p:val>
                                        </p:tav>
                                      </p:tavLst>
                                    </p:anim>
                                    <p:anim calcmode="lin" valueType="num">
                                      <p:cBhvr additive="base">
                                        <p:cTn id="3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077"/>
                                        </p:tgtEl>
                                        <p:attrNameLst>
                                          <p:attrName>style.visibility</p:attrName>
                                        </p:attrNameLst>
                                      </p:cBhvr>
                                      <p:to>
                                        <p:strVal val="visible"/>
                                      </p:to>
                                    </p:set>
                                    <p:anim calcmode="lin" valueType="num">
                                      <p:cBhvr additive="base">
                                        <p:cTn id="44" dur="500" fill="hold"/>
                                        <p:tgtEl>
                                          <p:spTgt spid="3077"/>
                                        </p:tgtEl>
                                        <p:attrNameLst>
                                          <p:attrName>ppt_x</p:attrName>
                                        </p:attrNameLst>
                                      </p:cBhvr>
                                      <p:tavLst>
                                        <p:tav tm="0">
                                          <p:val>
                                            <p:strVal val="#ppt_x"/>
                                          </p:val>
                                        </p:tav>
                                        <p:tav tm="100000">
                                          <p:val>
                                            <p:strVal val="#ppt_x"/>
                                          </p:val>
                                        </p:tav>
                                      </p:tavLst>
                                    </p:anim>
                                    <p:anim calcmode="lin" valueType="num">
                                      <p:cBhvr additive="base">
                                        <p:cTn id="45"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078"/>
                                        </p:tgtEl>
                                        <p:attrNameLst>
                                          <p:attrName>style.visibility</p:attrName>
                                        </p:attrNameLst>
                                      </p:cBhvr>
                                      <p:to>
                                        <p:strVal val="visible"/>
                                      </p:to>
                                    </p:set>
                                    <p:anim calcmode="lin" valueType="num">
                                      <p:cBhvr additive="base">
                                        <p:cTn id="56" dur="500" fill="hold"/>
                                        <p:tgtEl>
                                          <p:spTgt spid="3078"/>
                                        </p:tgtEl>
                                        <p:attrNameLst>
                                          <p:attrName>ppt_x</p:attrName>
                                        </p:attrNameLst>
                                      </p:cBhvr>
                                      <p:tavLst>
                                        <p:tav tm="0">
                                          <p:val>
                                            <p:strVal val="#ppt_x"/>
                                          </p:val>
                                        </p:tav>
                                        <p:tav tm="100000">
                                          <p:val>
                                            <p:strVal val="#ppt_x"/>
                                          </p:val>
                                        </p:tav>
                                      </p:tavLst>
                                    </p:anim>
                                    <p:anim calcmode="lin" valueType="num">
                                      <p:cBhvr additive="base">
                                        <p:cTn id="57"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080"/>
                                        </p:tgtEl>
                                        <p:attrNameLst>
                                          <p:attrName>style.visibility</p:attrName>
                                        </p:attrNameLst>
                                      </p:cBhvr>
                                      <p:to>
                                        <p:strVal val="visible"/>
                                      </p:to>
                                    </p:set>
                                    <p:anim calcmode="lin" valueType="num">
                                      <p:cBhvr additive="base">
                                        <p:cTn id="68" dur="500" fill="hold"/>
                                        <p:tgtEl>
                                          <p:spTgt spid="3080"/>
                                        </p:tgtEl>
                                        <p:attrNameLst>
                                          <p:attrName>ppt_x</p:attrName>
                                        </p:attrNameLst>
                                      </p:cBhvr>
                                      <p:tavLst>
                                        <p:tav tm="0">
                                          <p:val>
                                            <p:strVal val="#ppt_x"/>
                                          </p:val>
                                        </p:tav>
                                        <p:tav tm="100000">
                                          <p:val>
                                            <p:strVal val="#ppt_x"/>
                                          </p:val>
                                        </p:tav>
                                      </p:tavLst>
                                    </p:anim>
                                    <p:anim calcmode="lin" valueType="num">
                                      <p:cBhvr additive="base">
                                        <p:cTn id="69"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additive="base">
                                        <p:cTn id="74" dur="500" fill="hold"/>
                                        <p:tgtEl>
                                          <p:spTgt spid="9"/>
                                        </p:tgtEl>
                                        <p:attrNameLst>
                                          <p:attrName>ppt_x</p:attrName>
                                        </p:attrNameLst>
                                      </p:cBhvr>
                                      <p:tavLst>
                                        <p:tav tm="0">
                                          <p:val>
                                            <p:strVal val="#ppt_x"/>
                                          </p:val>
                                        </p:tav>
                                        <p:tav tm="100000">
                                          <p:val>
                                            <p:strVal val="#ppt_x"/>
                                          </p:val>
                                        </p:tav>
                                      </p:tavLst>
                                    </p:anim>
                                    <p:anim calcmode="lin" valueType="num">
                                      <p:cBhvr additive="base">
                                        <p:cTn id="7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t>Ghi</a:t>
            </a:r>
            <a:r>
              <a:rPr lang="en-US" sz="3200" b="1" dirty="0"/>
              <a:t> </a:t>
            </a:r>
            <a:r>
              <a:rPr lang="en-US" sz="3200" b="1" dirty="0" err="1"/>
              <a:t>nhớ</a:t>
            </a:r>
            <a:endParaRPr lang="en-US" sz="3200" b="1" dirty="0"/>
          </a:p>
        </p:txBody>
      </p:sp>
      <p:sp>
        <p:nvSpPr>
          <p:cNvPr id="3" name="Content Placeholder 2"/>
          <p:cNvSpPr>
            <a:spLocks noGrp="1"/>
          </p:cNvSpPr>
          <p:nvPr>
            <p:ph idx="1"/>
          </p:nvPr>
        </p:nvSpPr>
        <p:spPr/>
        <p:txBody>
          <a:bodyPr>
            <a:normAutofit/>
          </a:bodyPr>
          <a:lstStyle/>
          <a:p>
            <a:r>
              <a:rPr lang="en-US" sz="2800" b="1" dirty="0" err="1">
                <a:solidFill>
                  <a:srgbClr val="FF0000"/>
                </a:solidFill>
                <a:latin typeface="Times New Roman" pitchFamily="18" charset="0"/>
                <a:cs typeface="Times New Roman" pitchFamily="18" charset="0"/>
              </a:rPr>
              <a:t>Hằng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ngày</a:t>
            </a:r>
            <a:r>
              <a:rPr lang="en-US" sz="2800" b="1" dirty="0">
                <a:solidFill>
                  <a:srgbClr val="FF0000"/>
                </a:solidFill>
                <a:latin typeface="Times New Roman" pitchFamily="18" charset="0"/>
                <a:cs typeface="Times New Roman" pitchFamily="18" charset="0"/>
              </a:rPr>
              <a:t>, ta </a:t>
            </a:r>
            <a:r>
              <a:rPr lang="en-US" sz="2800" b="1" dirty="0" err="1">
                <a:solidFill>
                  <a:srgbClr val="FF0000"/>
                </a:solidFill>
                <a:latin typeface="Times New Roman" pitchFamily="18" charset="0"/>
                <a:cs typeface="Times New Roman" pitchFamily="18" charset="0"/>
              </a:rPr>
              <a:t>thường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theo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đúng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tự</a:t>
            </a:r>
            <a:r>
              <a:rPr lang="en-US" sz="2800" b="1" dirty="0">
                <a:solidFill>
                  <a:srgbClr val="FF0000"/>
                </a:solidFill>
                <a:latin typeface="Times New Roman" pitchFamily="18" charset="0"/>
                <a:cs typeface="Times New Roman" pitchFamily="18" charset="0"/>
              </a:rPr>
              <a:t>.</a:t>
            </a:r>
          </a:p>
          <a:p>
            <a:r>
              <a:rPr lang="en-US" sz="2800" b="1" dirty="0">
                <a:solidFill>
                  <a:srgbClr val="FF0000"/>
                </a:solidFill>
                <a:latin typeface="Times New Roman" pitchFamily="18" charset="0"/>
                <a:cs typeface="Times New Roman" pitchFamily="18" charset="0"/>
              </a:rPr>
              <a:t>Chia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dễ</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dễ</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hơn</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73714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3350"/>
            <a:ext cx="8839200" cy="3280172"/>
          </a:xfrm>
        </p:spPr>
        <p:txBody>
          <a:bodyPr>
            <a:noAutofit/>
          </a:bodyPr>
          <a:lstStyle/>
          <a:p>
            <a:pPr marL="114300" indent="0">
              <a:buNone/>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5: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p>
          <a:p>
            <a:pPr marL="114300" indent="0">
              <a:buNone/>
            </a:pPr>
            <a:r>
              <a:rPr lang="en-US" sz="2800" b="1" dirty="0">
                <a:latin typeface="Times New Roman" pitchFamily="18" charset="0"/>
                <a:cs typeface="Times New Roman" pitchFamily="18" charset="0"/>
              </a:rPr>
              <a:t>a. </a:t>
            </a:r>
            <a:r>
              <a:rPr lang="en-US" sz="2800" b="1" dirty="0" err="1">
                <a:latin typeface="Times New Roman" pitchFamily="18" charset="0"/>
                <a:cs typeface="Times New Roman" pitchFamily="18" charset="0"/>
              </a:rPr>
              <a:t>Nháy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thẻ</a:t>
            </a:r>
            <a:r>
              <a:rPr lang="en-US" sz="2800" b="1" dirty="0">
                <a:latin typeface="Times New Roman" pitchFamily="18" charset="0"/>
                <a:cs typeface="Times New Roman" pitchFamily="18" charset="0"/>
              </a:rPr>
              <a:t> Home -&gt; </a:t>
            </a:r>
            <a:r>
              <a:rPr lang="en-US" sz="2800" b="1" dirty="0" err="1">
                <a:latin typeface="Times New Roman" pitchFamily="18" charset="0"/>
                <a:cs typeface="Times New Roman" pitchFamily="18" charset="0"/>
              </a:rPr>
              <a:t>nháy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nút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lệnh</a:t>
            </a:r>
            <a:r>
              <a:rPr lang="en-US" sz="2800" b="1" dirty="0">
                <a:latin typeface="Times New Roman" pitchFamily="18" charset="0"/>
                <a:cs typeface="Times New Roman" pitchFamily="18" charset="0"/>
              </a:rPr>
              <a:t> New Slide</a:t>
            </a:r>
          </a:p>
          <a:p>
            <a:pPr marL="114300" indent="0">
              <a:buNone/>
            </a:pPr>
            <a:r>
              <a:rPr lang="en-US" sz="2800" b="1" dirty="0">
                <a:latin typeface="Times New Roman" pitchFamily="18" charset="0"/>
                <a:cs typeface="Times New Roman" pitchFamily="18" charset="0"/>
              </a:rPr>
              <a:t>b. </a:t>
            </a:r>
            <a:r>
              <a:rPr lang="en-US" sz="2800" b="1" dirty="0" err="1">
                <a:latin typeface="Times New Roman" pitchFamily="18" charset="0"/>
                <a:cs typeface="Times New Roman" pitchFamily="18" charset="0"/>
              </a:rPr>
              <a:t>Nháy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thẻ</a:t>
            </a:r>
            <a:r>
              <a:rPr lang="en-US" sz="2800" b="1" dirty="0">
                <a:latin typeface="Times New Roman" pitchFamily="18" charset="0"/>
                <a:cs typeface="Times New Roman" pitchFamily="18" charset="0"/>
              </a:rPr>
              <a:t> File -&gt;  </a:t>
            </a:r>
            <a:r>
              <a:rPr lang="en-US" sz="2800" b="1" dirty="0" err="1">
                <a:latin typeface="Times New Roman" pitchFamily="18" charset="0"/>
                <a:cs typeface="Times New Roman" pitchFamily="18" charset="0"/>
              </a:rPr>
              <a:t>nháy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nút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lệnh</a:t>
            </a:r>
            <a:r>
              <a:rPr lang="en-US" sz="2800" b="1" dirty="0">
                <a:latin typeface="Times New Roman" pitchFamily="18" charset="0"/>
                <a:cs typeface="Times New Roman" pitchFamily="18" charset="0"/>
              </a:rPr>
              <a:t> Save</a:t>
            </a:r>
          </a:p>
          <a:p>
            <a:pPr marL="114300" indent="0">
              <a:buNone/>
            </a:pPr>
            <a:r>
              <a:rPr lang="en-US" sz="2800" b="1" dirty="0">
                <a:latin typeface="Times New Roman" pitchFamily="18" charset="0"/>
                <a:cs typeface="Times New Roman" pitchFamily="18" charset="0"/>
              </a:rPr>
              <a:t>c. </a:t>
            </a:r>
            <a:r>
              <a:rPr lang="en-US" sz="2800" b="1" dirty="0" err="1">
                <a:latin typeface="Times New Roman" pitchFamily="18" charset="0"/>
                <a:cs typeface="Times New Roman" pitchFamily="18" charset="0"/>
              </a:rPr>
              <a:t>Nháy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thẻ</a:t>
            </a:r>
            <a:r>
              <a:rPr lang="en-US" sz="2800" b="1" dirty="0">
                <a:latin typeface="Times New Roman" pitchFamily="18" charset="0"/>
                <a:cs typeface="Times New Roman" pitchFamily="18" charset="0"/>
              </a:rPr>
              <a:t> insert -&gt; </a:t>
            </a:r>
            <a:r>
              <a:rPr lang="en-US" sz="2800" b="1" dirty="0" err="1">
                <a:latin typeface="Times New Roman" pitchFamily="18" charset="0"/>
                <a:cs typeface="Times New Roman" pitchFamily="18" charset="0"/>
              </a:rPr>
              <a:t>nháy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nút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lệnh</a:t>
            </a:r>
            <a:r>
              <a:rPr lang="en-US" sz="2800" b="1" dirty="0">
                <a:latin typeface="Times New Roman" pitchFamily="18" charset="0"/>
                <a:cs typeface="Times New Roman" pitchFamily="18" charset="0"/>
              </a:rPr>
              <a:t> Table</a:t>
            </a:r>
          </a:p>
          <a:p>
            <a:pPr marL="114300" indent="0">
              <a:buNone/>
            </a:pPr>
            <a:r>
              <a:rPr lang="en-US" sz="2800" b="1" dirty="0">
                <a:latin typeface="Times New Roman" pitchFamily="18" charset="0"/>
                <a:cs typeface="Times New Roman" pitchFamily="18" charset="0"/>
              </a:rPr>
              <a:t>d. </a:t>
            </a:r>
            <a:r>
              <a:rPr lang="en-US" sz="2800" b="1" dirty="0" err="1">
                <a:latin typeface="Times New Roman" pitchFamily="18" charset="0"/>
                <a:cs typeface="Times New Roman" pitchFamily="18" charset="0"/>
              </a:rPr>
              <a:t>Nháy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thẻ</a:t>
            </a:r>
            <a:r>
              <a:rPr lang="en-US" sz="2800" b="1" dirty="0">
                <a:latin typeface="Times New Roman" pitchFamily="18" charset="0"/>
                <a:cs typeface="Times New Roman" pitchFamily="18" charset="0"/>
              </a:rPr>
              <a:t> insert -&gt; </a:t>
            </a:r>
            <a:r>
              <a:rPr lang="en-US" sz="2800" b="1" dirty="0" err="1">
                <a:latin typeface="Times New Roman" pitchFamily="18" charset="0"/>
                <a:cs typeface="Times New Roman" pitchFamily="18" charset="0"/>
              </a:rPr>
              <a:t>nháy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nút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lệnh</a:t>
            </a:r>
            <a:r>
              <a:rPr lang="en-US" sz="2800" b="1" dirty="0">
                <a:latin typeface="Times New Roman" pitchFamily="18" charset="0"/>
                <a:cs typeface="Times New Roman" pitchFamily="18" charset="0"/>
              </a:rPr>
              <a:t> Picture -&gt; </a:t>
            </a:r>
            <a:r>
              <a:rPr lang="en-US" sz="2800" b="1" dirty="0" err="1">
                <a:latin typeface="Times New Roman" pitchFamily="18" charset="0"/>
                <a:cs typeface="Times New Roman" pitchFamily="18" charset="0"/>
              </a:rPr>
              <a:t>Mở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ảnh</a:t>
            </a:r>
            <a:r>
              <a:rPr lang="en-US" sz="2800" b="1" dirty="0">
                <a:latin typeface="Times New Roman" pitchFamily="18" charset="0"/>
                <a:cs typeface="Times New Roman" pitchFamily="18" charset="0"/>
              </a:rPr>
              <a:t> -&gt; </a:t>
            </a:r>
            <a:r>
              <a:rPr lang="en-US" sz="2800" b="1" dirty="0" err="1">
                <a:latin typeface="Times New Roman" pitchFamily="18" charset="0"/>
                <a:cs typeface="Times New Roman" pitchFamily="18" charset="0"/>
              </a:rPr>
              <a:t>Chọn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ảnh</a:t>
            </a:r>
            <a:r>
              <a:rPr lang="en-US" sz="2800" b="1" dirty="0">
                <a:latin typeface="Times New Roman" pitchFamily="18" charset="0"/>
                <a:cs typeface="Times New Roman" pitchFamily="18" charset="0"/>
              </a:rPr>
              <a:t> -&gt; </a:t>
            </a:r>
            <a:r>
              <a:rPr lang="en-US" sz="2800" b="1" dirty="0" err="1">
                <a:latin typeface="Times New Roman" pitchFamily="18" charset="0"/>
                <a:cs typeface="Times New Roman" pitchFamily="18" charset="0"/>
              </a:rPr>
              <a:t>Nháy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insert</a:t>
            </a:r>
          </a:p>
          <a:p>
            <a:endParaRPr lang="en-US" sz="28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62350"/>
            <a:ext cx="469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56117" y="-6394"/>
            <a:ext cx="9086850" cy="5128022"/>
          </a:xfrm>
          <a:prstGeom prst="rect">
            <a:avLst/>
          </a:prstGeom>
        </p:spPr>
      </p:pic>
      <p:sp>
        <p:nvSpPr>
          <p:cNvPr id="6" name="Heart 5"/>
          <p:cNvSpPr/>
          <p:nvPr/>
        </p:nvSpPr>
        <p:spPr>
          <a:xfrm>
            <a:off x="2006044" y="587965"/>
            <a:ext cx="5131910" cy="2700373"/>
          </a:xfrm>
          <a:prstGeom prst="hear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i="1" dirty="0" err="1">
                <a:solidFill>
                  <a:srgbClr val="FF0000"/>
                </a:solidFill>
                <a:latin typeface="Times New Roman" panose="02020603050405020304" pitchFamily="18" charset="0"/>
                <a:cs typeface="Times New Roman" panose="02020603050405020304" pitchFamily="18" charset="0"/>
              </a:rPr>
              <a:t>Chúc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các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em</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chăm</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ngoan</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học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giỏi</a:t>
            </a:r>
            <a:endParaRPr lang="en-US" sz="4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24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WordArt 14"/>
          <p:cNvSpPr>
            <a:spLocks noChangeArrowheads="1" noChangeShapeType="1" noTextEdit="1"/>
          </p:cNvSpPr>
          <p:nvPr/>
        </p:nvSpPr>
        <p:spPr bwMode="auto">
          <a:xfrm>
            <a:off x="1627190" y="228601"/>
            <a:ext cx="6194425" cy="1013222"/>
          </a:xfrm>
          <a:prstGeom prst="rect">
            <a:avLst/>
          </a:prstGeom>
        </p:spPr>
        <p:txBody>
          <a:bodyPr wrap="none" fromWordArt="1">
            <a:prstTxWarp prst="textDeflate">
              <a:avLst>
                <a:gd name="adj" fmla="val 26227"/>
              </a:avLst>
            </a:prstTxWarp>
          </a:bodyPr>
          <a:lstStyle/>
          <a:p>
            <a:pPr algn="ctr"/>
            <a:r>
              <a:rPr lang="en-US" sz="3600" b="1" kern="10" dirty="0" err="1">
                <a:ln w="9525">
                  <a:solidFill>
                    <a:srgbClr val="FF0000"/>
                  </a:solidFill>
                  <a:round/>
                  <a:headEnd/>
                  <a:tailEnd/>
                </a:ln>
                <a:solidFill>
                  <a:srgbClr val="FF0000"/>
                </a:solidFill>
                <a:latin typeface="Cambria"/>
                <a:ea typeface="Cambria"/>
              </a:rPr>
              <a:t>Môn</a:t>
            </a:r>
            <a:r>
              <a:rPr lang="en-US" sz="3600" b="1" kern="10" dirty="0">
                <a:ln w="9525">
                  <a:solidFill>
                    <a:srgbClr val="FF0000"/>
                  </a:solidFill>
                  <a:round/>
                  <a:headEnd/>
                  <a:tailEnd/>
                </a:ln>
                <a:solidFill>
                  <a:srgbClr val="FF0000"/>
                </a:solidFill>
                <a:latin typeface="Cambria"/>
                <a:ea typeface="Cambria"/>
              </a:rPr>
              <a:t>: Tin </a:t>
            </a:r>
            <a:r>
              <a:rPr lang="en-US" sz="3600" b="1" kern="10" dirty="0" err="1">
                <a:ln w="9525">
                  <a:solidFill>
                    <a:srgbClr val="FF0000"/>
                  </a:solidFill>
                  <a:round/>
                  <a:headEnd/>
                  <a:tailEnd/>
                </a:ln>
                <a:solidFill>
                  <a:srgbClr val="FF0000"/>
                </a:solidFill>
                <a:latin typeface="Cambria"/>
                <a:ea typeface="Cambria"/>
              </a:rPr>
              <a:t>học</a:t>
            </a:r>
            <a:endParaRPr lang="en-US" sz="3600" b="1" kern="10" dirty="0">
              <a:ln w="9525">
                <a:solidFill>
                  <a:srgbClr val="FF0000"/>
                </a:solidFill>
                <a:round/>
                <a:headEnd/>
                <a:tailEnd/>
              </a:ln>
              <a:solidFill>
                <a:srgbClr val="FF0000"/>
              </a:solidFill>
              <a:latin typeface="Cambria"/>
              <a:ea typeface="Cambria"/>
            </a:endParaRPr>
          </a:p>
        </p:txBody>
      </p:sp>
      <p:sp>
        <p:nvSpPr>
          <p:cNvPr id="5135" name="WordArt 15"/>
          <p:cNvSpPr>
            <a:spLocks noChangeArrowheads="1" noChangeShapeType="1" noTextEdit="1"/>
          </p:cNvSpPr>
          <p:nvPr/>
        </p:nvSpPr>
        <p:spPr bwMode="auto">
          <a:xfrm>
            <a:off x="3443514" y="971552"/>
            <a:ext cx="1911350" cy="440531"/>
          </a:xfrm>
          <a:prstGeom prst="rect">
            <a:avLst/>
          </a:prstGeom>
        </p:spPr>
        <p:txBody>
          <a:bodyPr wrap="none" fromWordArt="1">
            <a:prstTxWarp prst="textPlain">
              <a:avLst>
                <a:gd name="adj" fmla="val 50000"/>
              </a:avLst>
            </a:prstTxWarp>
          </a:bodyPr>
          <a:lstStyle/>
          <a:p>
            <a:pPr algn="ctr"/>
            <a:r>
              <a:rPr lang="en-US" sz="3200" b="1" kern="10">
                <a:ln w="9525">
                  <a:solidFill>
                    <a:srgbClr val="FF0000"/>
                  </a:solidFill>
                  <a:round/>
                  <a:headEnd/>
                  <a:tailEnd/>
                </a:ln>
                <a:solidFill>
                  <a:srgbClr val="FF0000"/>
                </a:solidFill>
                <a:latin typeface="Cambria"/>
                <a:ea typeface="Cambria"/>
              </a:rPr>
              <a:t>Lớp: 3</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5" y="2669528"/>
            <a:ext cx="2338945" cy="2468880"/>
          </a:xfrm>
          <a:prstGeom prst="rect">
            <a:avLst/>
          </a:prstGeom>
        </p:spPr>
      </p:pic>
      <p:sp>
        <p:nvSpPr>
          <p:cNvPr id="2" name="TextBox 1"/>
          <p:cNvSpPr txBox="1"/>
          <p:nvPr/>
        </p:nvSpPr>
        <p:spPr>
          <a:xfrm>
            <a:off x="-35459" y="1600200"/>
            <a:ext cx="9144000" cy="3323987"/>
          </a:xfrm>
          <a:prstGeom prst="rect">
            <a:avLst/>
          </a:prstGeom>
          <a:noFill/>
        </p:spPr>
        <p:txBody>
          <a:bodyPr wrap="square" rtlCol="0">
            <a:spAutoFit/>
          </a:bodyPr>
          <a:lstStyle/>
          <a:p>
            <a:pPr algn="ctr">
              <a:lnSpc>
                <a:spcPct val="150000"/>
              </a:lnSpc>
              <a:spcBef>
                <a:spcPct val="0"/>
              </a:spcBef>
            </a:pPr>
            <a:r>
              <a:rPr lang="en-US" altLang="en-US" sz="2800" b="1" dirty="0">
                <a:solidFill>
                  <a:srgbClr val="0000FF"/>
                </a:solidFill>
              </a:rPr>
              <a:t>CHỦ ĐỀ F: THỰC HIỆN CÔNG VIỆC THEO CÁC BƯỚC</a:t>
            </a:r>
          </a:p>
          <a:p>
            <a:pPr algn="ctr">
              <a:lnSpc>
                <a:spcPct val="150000"/>
              </a:lnSpc>
              <a:spcBef>
                <a:spcPct val="0"/>
              </a:spcBef>
            </a:pPr>
            <a:r>
              <a:rPr lang="en-US" altLang="en-US" sz="2800" b="1" dirty="0" err="1">
                <a:solidFill>
                  <a:srgbClr val="8E0000"/>
                </a:solidFill>
              </a:rPr>
              <a:t>Bài</a:t>
            </a:r>
            <a:r>
              <a:rPr lang="en-US" altLang="en-US" sz="2800" b="1" dirty="0">
                <a:solidFill>
                  <a:srgbClr val="8E0000"/>
                </a:solidFill>
              </a:rPr>
              <a:t> 1: LÀM VIỆC THEO TỪNG BƯỚC</a:t>
            </a:r>
          </a:p>
          <a:p>
            <a:pPr algn="ctr">
              <a:lnSpc>
                <a:spcPct val="150000"/>
              </a:lnSpc>
              <a:spcBef>
                <a:spcPct val="0"/>
              </a:spcBef>
            </a:pPr>
            <a:endParaRPr lang="en-US" altLang="en-US" sz="2800" b="1" dirty="0">
              <a:solidFill>
                <a:srgbClr val="0000FF"/>
              </a:solidFill>
            </a:endParaRPr>
          </a:p>
          <a:p>
            <a:pPr algn="ctr">
              <a:lnSpc>
                <a:spcPct val="150000"/>
              </a:lnSpc>
              <a:spcBef>
                <a:spcPct val="0"/>
              </a:spcBef>
            </a:pPr>
            <a:endParaRPr lang="en-US" altLang="en-US" sz="2800" b="1" dirty="0">
              <a:solidFill>
                <a:srgbClr val="0000FF"/>
              </a:solidFill>
            </a:endParaRPr>
          </a:p>
        </p:txBody>
      </p:sp>
    </p:spTree>
    <p:extLst>
      <p:ext uri="{BB962C8B-B14F-4D97-AF65-F5344CB8AC3E}">
        <p14:creationId xmlns:p14="http://schemas.microsoft.com/office/powerpoint/2010/main" val="3701535119"/>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15478"/>
            <a:ext cx="9086850" cy="5128022"/>
          </a:xfrm>
        </p:spPr>
      </p:pic>
      <p:sp>
        <p:nvSpPr>
          <p:cNvPr id="5" name="Heart 4"/>
          <p:cNvSpPr/>
          <p:nvPr/>
        </p:nvSpPr>
        <p:spPr>
          <a:xfrm rot="1015216">
            <a:off x="2089267" y="273050"/>
            <a:ext cx="5131910" cy="2700373"/>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400" b="1" i="1" dirty="0" err="1">
                <a:solidFill>
                  <a:srgbClr val="FF0000"/>
                </a:solidFill>
              </a:rPr>
              <a:t>Khởi</a:t>
            </a:r>
            <a:r>
              <a:rPr lang="en-US" sz="5400" b="1" i="1" dirty="0">
                <a:solidFill>
                  <a:srgbClr val="FF0000"/>
                </a:solidFill>
              </a:rPr>
              <a:t> </a:t>
            </a:r>
            <a:r>
              <a:rPr lang="en-US" sz="5400" b="1" i="1" dirty="0" err="1">
                <a:solidFill>
                  <a:srgbClr val="FF0000"/>
                </a:solidFill>
              </a:rPr>
              <a:t>động</a:t>
            </a:r>
            <a:endParaRPr lang="en-US" sz="5400" b="1" i="1" dirty="0">
              <a:solidFill>
                <a:srgbClr val="FF0000"/>
              </a:solidFill>
            </a:endParaRPr>
          </a:p>
        </p:txBody>
      </p:sp>
      <p:sp>
        <p:nvSpPr>
          <p:cNvPr id="2" name="Freeform 1"/>
          <p:cNvSpPr/>
          <p:nvPr/>
        </p:nvSpPr>
        <p:spPr>
          <a:xfrm>
            <a:off x="2662774" y="2917210"/>
            <a:ext cx="1472498" cy="931460"/>
          </a:xfrm>
          <a:custGeom>
            <a:avLst/>
            <a:gdLst>
              <a:gd name="connsiteX0" fmla="*/ 1472498 w 1472498"/>
              <a:gd name="connsiteY0" fmla="*/ 0 h 1241947"/>
              <a:gd name="connsiteX1" fmla="*/ 1049417 w 1472498"/>
              <a:gd name="connsiteY1" fmla="*/ 109183 h 1241947"/>
              <a:gd name="connsiteX2" fmla="*/ 994826 w 1472498"/>
              <a:gd name="connsiteY2" fmla="*/ 136478 h 1241947"/>
              <a:gd name="connsiteX3" fmla="*/ 953883 w 1472498"/>
              <a:gd name="connsiteY3" fmla="*/ 150126 h 1241947"/>
              <a:gd name="connsiteX4" fmla="*/ 912939 w 1472498"/>
              <a:gd name="connsiteY4" fmla="*/ 177421 h 1241947"/>
              <a:gd name="connsiteX5" fmla="*/ 831053 w 1472498"/>
              <a:gd name="connsiteY5" fmla="*/ 204717 h 1241947"/>
              <a:gd name="connsiteX6" fmla="*/ 790110 w 1472498"/>
              <a:gd name="connsiteY6" fmla="*/ 218365 h 1241947"/>
              <a:gd name="connsiteX7" fmla="*/ 653632 w 1472498"/>
              <a:gd name="connsiteY7" fmla="*/ 232012 h 1241947"/>
              <a:gd name="connsiteX8" fmla="*/ 558098 w 1472498"/>
              <a:gd name="connsiteY8" fmla="*/ 259308 h 1241947"/>
              <a:gd name="connsiteX9" fmla="*/ 517154 w 1472498"/>
              <a:gd name="connsiteY9" fmla="*/ 272956 h 1241947"/>
              <a:gd name="connsiteX10" fmla="*/ 435268 w 1472498"/>
              <a:gd name="connsiteY10" fmla="*/ 286603 h 1241947"/>
              <a:gd name="connsiteX11" fmla="*/ 394325 w 1472498"/>
              <a:gd name="connsiteY11" fmla="*/ 313899 h 1241947"/>
              <a:gd name="connsiteX12" fmla="*/ 353381 w 1472498"/>
              <a:gd name="connsiteY12" fmla="*/ 327547 h 1241947"/>
              <a:gd name="connsiteX13" fmla="*/ 326086 w 1472498"/>
              <a:gd name="connsiteY13" fmla="*/ 368490 h 1241947"/>
              <a:gd name="connsiteX14" fmla="*/ 285142 w 1472498"/>
              <a:gd name="connsiteY14" fmla="*/ 423081 h 1241947"/>
              <a:gd name="connsiteX15" fmla="*/ 230551 w 1472498"/>
              <a:gd name="connsiteY15" fmla="*/ 464024 h 1241947"/>
              <a:gd name="connsiteX16" fmla="*/ 175960 w 1472498"/>
              <a:gd name="connsiteY16" fmla="*/ 559559 h 1241947"/>
              <a:gd name="connsiteX17" fmla="*/ 135017 w 1472498"/>
              <a:gd name="connsiteY17" fmla="*/ 586854 h 1241947"/>
              <a:gd name="connsiteX18" fmla="*/ 39483 w 1472498"/>
              <a:gd name="connsiteY18" fmla="*/ 627797 h 1241947"/>
              <a:gd name="connsiteX19" fmla="*/ 25835 w 1472498"/>
              <a:gd name="connsiteY19" fmla="*/ 818866 h 1241947"/>
              <a:gd name="connsiteX20" fmla="*/ 80426 w 1472498"/>
              <a:gd name="connsiteY20" fmla="*/ 900753 h 1241947"/>
              <a:gd name="connsiteX21" fmla="*/ 107722 w 1472498"/>
              <a:gd name="connsiteY21" fmla="*/ 1078174 h 1241947"/>
              <a:gd name="connsiteX22" fmla="*/ 175960 w 1472498"/>
              <a:gd name="connsiteY22" fmla="*/ 1160060 h 1241947"/>
              <a:gd name="connsiteX23" fmla="*/ 175960 w 1472498"/>
              <a:gd name="connsiteY23" fmla="*/ 1241947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498" h="1241947">
                <a:moveTo>
                  <a:pt x="1472498" y="0"/>
                </a:moveTo>
                <a:cubicBezTo>
                  <a:pt x="1324616" y="24647"/>
                  <a:pt x="1189036" y="39375"/>
                  <a:pt x="1049417" y="109183"/>
                </a:cubicBezTo>
                <a:cubicBezTo>
                  <a:pt x="1031220" y="118281"/>
                  <a:pt x="1013526" y="128464"/>
                  <a:pt x="994826" y="136478"/>
                </a:cubicBezTo>
                <a:cubicBezTo>
                  <a:pt x="981603" y="142145"/>
                  <a:pt x="966750" y="143692"/>
                  <a:pt x="953883" y="150126"/>
                </a:cubicBezTo>
                <a:cubicBezTo>
                  <a:pt x="939212" y="157461"/>
                  <a:pt x="927928" y="170759"/>
                  <a:pt x="912939" y="177421"/>
                </a:cubicBezTo>
                <a:cubicBezTo>
                  <a:pt x="886647" y="189106"/>
                  <a:pt x="858348" y="195618"/>
                  <a:pt x="831053" y="204717"/>
                </a:cubicBezTo>
                <a:cubicBezTo>
                  <a:pt x="817405" y="209266"/>
                  <a:pt x="804425" y="216934"/>
                  <a:pt x="790110" y="218365"/>
                </a:cubicBezTo>
                <a:lnTo>
                  <a:pt x="653632" y="232012"/>
                </a:lnTo>
                <a:lnTo>
                  <a:pt x="558098" y="259308"/>
                </a:lnTo>
                <a:cubicBezTo>
                  <a:pt x="544318" y="263442"/>
                  <a:pt x="531198" y="269835"/>
                  <a:pt x="517154" y="272956"/>
                </a:cubicBezTo>
                <a:cubicBezTo>
                  <a:pt x="490141" y="278959"/>
                  <a:pt x="462563" y="282054"/>
                  <a:pt x="435268" y="286603"/>
                </a:cubicBezTo>
                <a:cubicBezTo>
                  <a:pt x="421620" y="295702"/>
                  <a:pt x="408996" y="306563"/>
                  <a:pt x="394325" y="313899"/>
                </a:cubicBezTo>
                <a:cubicBezTo>
                  <a:pt x="381458" y="320333"/>
                  <a:pt x="364615" y="318560"/>
                  <a:pt x="353381" y="327547"/>
                </a:cubicBezTo>
                <a:cubicBezTo>
                  <a:pt x="340573" y="337793"/>
                  <a:pt x="335620" y="355143"/>
                  <a:pt x="326086" y="368490"/>
                </a:cubicBezTo>
                <a:cubicBezTo>
                  <a:pt x="312865" y="386999"/>
                  <a:pt x="301226" y="406997"/>
                  <a:pt x="285142" y="423081"/>
                </a:cubicBezTo>
                <a:cubicBezTo>
                  <a:pt x="269058" y="439165"/>
                  <a:pt x="248748" y="450376"/>
                  <a:pt x="230551" y="464024"/>
                </a:cubicBezTo>
                <a:cubicBezTo>
                  <a:pt x="219846" y="485434"/>
                  <a:pt x="195251" y="540268"/>
                  <a:pt x="175960" y="559559"/>
                </a:cubicBezTo>
                <a:cubicBezTo>
                  <a:pt x="164362" y="571157"/>
                  <a:pt x="149258" y="578716"/>
                  <a:pt x="135017" y="586854"/>
                </a:cubicBezTo>
                <a:cubicBezTo>
                  <a:pt x="87793" y="613839"/>
                  <a:pt x="85420" y="612485"/>
                  <a:pt x="39483" y="627797"/>
                </a:cubicBezTo>
                <a:cubicBezTo>
                  <a:pt x="-8024" y="699057"/>
                  <a:pt x="-12769" y="687612"/>
                  <a:pt x="25835" y="818866"/>
                </a:cubicBezTo>
                <a:cubicBezTo>
                  <a:pt x="35092" y="850338"/>
                  <a:pt x="80426" y="900753"/>
                  <a:pt x="80426" y="900753"/>
                </a:cubicBezTo>
                <a:cubicBezTo>
                  <a:pt x="80475" y="901145"/>
                  <a:pt x="97301" y="1057333"/>
                  <a:pt x="107722" y="1078174"/>
                </a:cubicBezTo>
                <a:cubicBezTo>
                  <a:pt x="127621" y="1117971"/>
                  <a:pt x="165700" y="1113888"/>
                  <a:pt x="175960" y="1160060"/>
                </a:cubicBezTo>
                <a:cubicBezTo>
                  <a:pt x="181881" y="1186706"/>
                  <a:pt x="175960" y="1214651"/>
                  <a:pt x="175960" y="1241947"/>
                </a:cubicBezTo>
              </a:path>
            </a:pathLst>
          </a:custGeom>
          <a:noFill/>
          <a:ln>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908015"/>
      </p:ext>
    </p:extLst>
  </p:cSld>
  <p:clrMapOvr>
    <a:masterClrMapping/>
  </p:clrMapOvr>
  <p:transition spd="slow" advClick="0" advTm="6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1" y="89157"/>
            <a:ext cx="3268663"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Hoạt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1: </a:t>
            </a:r>
          </a:p>
        </p:txBody>
      </p:sp>
      <p:sp>
        <p:nvSpPr>
          <p:cNvPr id="7" name="Rectangle 6"/>
          <p:cNvSpPr/>
          <p:nvPr/>
        </p:nvSpPr>
        <p:spPr>
          <a:xfrm>
            <a:off x="304800" y="733083"/>
            <a:ext cx="8458200" cy="4524315"/>
          </a:xfrm>
          <a:prstGeom prst="rect">
            <a:avLst/>
          </a:prstGeom>
        </p:spPr>
        <p:txBody>
          <a:bodyPr wrap="square">
            <a:spAutoFit/>
          </a:bodyPr>
          <a:lstStyle/>
          <a:p>
            <a:pPr algn="just"/>
            <a:r>
              <a:rPr lang="vi-VN" sz="3200" b="1" dirty="0">
                <a:latin typeface="+mj-lt"/>
              </a:rPr>
              <a:t>Nhiệm vụ của em là chuyển ba cái đĩa từ cọc thứ nhất sang cọc thứ ba. Mỗi bước chỉ được chuyển một đĩa. Không được để đĩa to trên đĩa bé. Có thể dùng cọc thứ hai trong quá trình chuyển đĩa.</a:t>
            </a:r>
          </a:p>
          <a:p>
            <a:pPr algn="just"/>
            <a:r>
              <a:rPr lang="vi-VN" sz="3200" b="1" dirty="0">
                <a:latin typeface="+mj-lt"/>
              </a:rPr>
              <a:t>1. Em đã dùng bao nhiêu bước chuyển đĩa để hoàn thành nhiệm vụ? Hãy nêu từng bước.</a:t>
            </a:r>
          </a:p>
          <a:p>
            <a:pPr algn="just"/>
            <a:r>
              <a:rPr lang="vi-VN" sz="3200" b="1" dirty="0">
                <a:latin typeface="+mj-lt"/>
              </a:rPr>
              <a:t>2. Em hãy cho biết có cần phải làm các bước theo đúng thứ tự em nêu hay không</a:t>
            </a:r>
            <a:r>
              <a:rPr lang="en-US" sz="3200" b="1" dirty="0">
                <a:latin typeface="+mj-lt"/>
              </a:rPr>
              <a:t>?</a:t>
            </a:r>
            <a:r>
              <a:rPr lang="vi-VN" sz="3200" b="1" dirty="0">
                <a:latin typeface="+mj-lt"/>
              </a:rPr>
              <a:t>. </a:t>
            </a:r>
          </a:p>
        </p:txBody>
      </p:sp>
    </p:spTree>
    <p:extLst>
      <p:ext uri="{BB962C8B-B14F-4D97-AF65-F5344CB8AC3E}">
        <p14:creationId xmlns:p14="http://schemas.microsoft.com/office/powerpoint/2010/main" val="387069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1450"/>
            <a:ext cx="7696200" cy="482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22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133350"/>
            <a:ext cx="8260672" cy="779570"/>
          </a:xfrm>
        </p:spPr>
        <p:txBody>
          <a:bodyPr>
            <a:normAutofit fontScale="90000"/>
          </a:bodyPr>
          <a:lstStyle/>
          <a:p>
            <a:r>
              <a:rPr lang="vi-VN" b="1" dirty="0"/>
              <a:t>Trả lời:</a:t>
            </a:r>
            <a:br>
              <a:rPr lang="vi-VN" dirty="0"/>
            </a:br>
            <a:endParaRPr lang="en-US" dirty="0"/>
          </a:p>
        </p:txBody>
      </p:sp>
      <p:sp>
        <p:nvSpPr>
          <p:cNvPr id="3" name="Content Placeholder 2"/>
          <p:cNvSpPr>
            <a:spLocks noGrp="1"/>
          </p:cNvSpPr>
          <p:nvPr>
            <p:ph idx="1"/>
          </p:nvPr>
        </p:nvSpPr>
        <p:spPr>
          <a:xfrm>
            <a:off x="266700" y="514350"/>
            <a:ext cx="8610600" cy="3280172"/>
          </a:xfrm>
        </p:spPr>
        <p:txBody>
          <a:bodyPr>
            <a:noAutofit/>
          </a:bodyPr>
          <a:lstStyle/>
          <a:p>
            <a:pPr marL="114300" indent="0">
              <a:buNone/>
            </a:pPr>
            <a:r>
              <a:rPr lang="vi-VN" sz="2800" b="1" dirty="0">
                <a:latin typeface="+mj-lt"/>
              </a:rPr>
              <a:t>a) Em dùng 7 bước:</a:t>
            </a:r>
          </a:p>
          <a:p>
            <a:pPr marL="114300" indent="0">
              <a:buNone/>
            </a:pPr>
            <a:r>
              <a:rPr lang="vi-VN" sz="2800" b="1" dirty="0">
                <a:latin typeface="+mj-lt"/>
              </a:rPr>
              <a:t>Bước 1: Chuyển đĩa màu vàng sang cọc thứ ba</a:t>
            </a:r>
          </a:p>
          <a:p>
            <a:pPr marL="114300" indent="0">
              <a:buNone/>
            </a:pPr>
            <a:r>
              <a:rPr lang="vi-VN" sz="2800" b="1" dirty="0">
                <a:latin typeface="+mj-lt"/>
              </a:rPr>
              <a:t>Bước 2: Chuyển đĩa màu xanh lá sang cọc thứ hai</a:t>
            </a:r>
          </a:p>
          <a:p>
            <a:pPr marL="114300" indent="0">
              <a:buNone/>
            </a:pPr>
            <a:r>
              <a:rPr lang="vi-VN" sz="2800" b="1" dirty="0">
                <a:latin typeface="+mj-lt"/>
              </a:rPr>
              <a:t>Bước 3: Chuyển đĩa màu vàng sang cọc thứ hai</a:t>
            </a:r>
          </a:p>
          <a:p>
            <a:pPr marL="114300" indent="0">
              <a:buNone/>
            </a:pPr>
            <a:r>
              <a:rPr lang="vi-VN" sz="2800" b="1" dirty="0">
                <a:latin typeface="+mj-lt"/>
              </a:rPr>
              <a:t>Bước 4: Chuyển đĩa màu xanh dương sang cọc thứ ba</a:t>
            </a:r>
          </a:p>
          <a:p>
            <a:pPr marL="114300" indent="0">
              <a:buNone/>
            </a:pPr>
            <a:r>
              <a:rPr lang="vi-VN" sz="2800" b="1" dirty="0">
                <a:latin typeface="+mj-lt"/>
              </a:rPr>
              <a:t>Bước 5: Chuyển đĩa màu vàng sang cọc thứ nhất</a:t>
            </a:r>
          </a:p>
          <a:p>
            <a:pPr marL="114300" indent="0">
              <a:buNone/>
            </a:pPr>
            <a:r>
              <a:rPr lang="vi-VN" sz="2800" b="1" dirty="0">
                <a:latin typeface="+mj-lt"/>
              </a:rPr>
              <a:t>Bước 6: Chuyển đĩa xanh lá sang cọc thứ ba</a:t>
            </a:r>
          </a:p>
          <a:p>
            <a:pPr marL="114300" indent="0">
              <a:buNone/>
            </a:pPr>
            <a:r>
              <a:rPr lang="vi-VN" sz="2800" b="1" dirty="0">
                <a:latin typeface="+mj-lt"/>
              </a:rPr>
              <a:t>Bước 7: Chuyển đĩa vàng sang cọc thứ ba</a:t>
            </a:r>
          </a:p>
          <a:p>
            <a:endParaRPr lang="en-US" sz="2800" b="1" dirty="0">
              <a:latin typeface="+mj-lt"/>
            </a:endParaRPr>
          </a:p>
        </p:txBody>
      </p:sp>
      <p:sp>
        <p:nvSpPr>
          <p:cNvPr id="4" name="Rectangle 3"/>
          <p:cNvSpPr/>
          <p:nvPr/>
        </p:nvSpPr>
        <p:spPr>
          <a:xfrm>
            <a:off x="152400" y="4641063"/>
            <a:ext cx="8686800" cy="523220"/>
          </a:xfrm>
          <a:prstGeom prst="rect">
            <a:avLst/>
          </a:prstGeom>
        </p:spPr>
        <p:txBody>
          <a:bodyPr wrap="square">
            <a:spAutoFit/>
          </a:bodyPr>
          <a:lstStyle/>
          <a:p>
            <a:r>
              <a:rPr lang="vi-VN" sz="2800" b="1" dirty="0">
                <a:latin typeface="+mj-lt"/>
              </a:rPr>
              <a:t>b) Em cần phải làm các bước theo đúng thứ tự em nêu.</a:t>
            </a:r>
            <a:endParaRPr lang="en-US" sz="2800" b="1" dirty="0">
              <a:latin typeface="+mj-lt"/>
            </a:endParaRPr>
          </a:p>
        </p:txBody>
      </p:sp>
    </p:spTree>
    <p:extLst>
      <p:ext uri="{BB962C8B-B14F-4D97-AF65-F5344CB8AC3E}">
        <p14:creationId xmlns:p14="http://schemas.microsoft.com/office/powerpoint/2010/main" val="5430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KếT</a:t>
            </a:r>
            <a:r>
              <a:rPr lang="en-US" b="1" dirty="0">
                <a:solidFill>
                  <a:srgbClr val="FF0000"/>
                </a:solidFill>
              </a:rPr>
              <a:t> </a:t>
            </a:r>
            <a:r>
              <a:rPr lang="en-US" b="1" dirty="0" err="1">
                <a:solidFill>
                  <a:srgbClr val="FF0000"/>
                </a:solidFill>
              </a:rPr>
              <a:t>luận</a:t>
            </a:r>
            <a:endParaRPr lang="en-US" b="1" dirty="0">
              <a:solidFill>
                <a:srgbClr val="FF0000"/>
              </a:solidFill>
            </a:endParaRPr>
          </a:p>
        </p:txBody>
      </p:sp>
      <p:sp>
        <p:nvSpPr>
          <p:cNvPr id="3" name="Content Placeholder 2"/>
          <p:cNvSpPr>
            <a:spLocks noGrp="1"/>
          </p:cNvSpPr>
          <p:nvPr>
            <p:ph idx="1"/>
          </p:nvPr>
        </p:nvSpPr>
        <p:spPr/>
        <p:txBody>
          <a:bodyPr>
            <a:normAutofit/>
          </a:bodyPr>
          <a:lstStyle/>
          <a:p>
            <a:pPr algn="just"/>
            <a:r>
              <a:rPr lang="en-US" sz="3200" b="1" dirty="0" err="1">
                <a:latin typeface="Times New Roman" pitchFamily="18" charset="0"/>
                <a:cs typeface="Times New Roman" pitchFamily="18" charset="0"/>
              </a:rPr>
              <a:t>Thứ</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tự các bước rất quan trọng, nếu đảo lộn thứ tự các bước dẫn đến chuyển đĩa vi phạm quy tắc, đĩa nhỏ phải đặt trên đĩa lớn, mỗi lần chỉ được chuyển một đĩa.</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64025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solidFill>
                  <a:srgbClr val="FF0000"/>
                </a:solidFill>
              </a:rPr>
              <a:t>Hoạt</a:t>
            </a:r>
            <a:r>
              <a:rPr lang="en-US" sz="2800" b="1" dirty="0">
                <a:solidFill>
                  <a:srgbClr val="FF0000"/>
                </a:solidFill>
              </a:rPr>
              <a:t> </a:t>
            </a:r>
            <a:r>
              <a:rPr lang="en-US" sz="2800" b="1" dirty="0" err="1">
                <a:solidFill>
                  <a:srgbClr val="FF0000"/>
                </a:solidFill>
              </a:rPr>
              <a:t>động</a:t>
            </a:r>
            <a:r>
              <a:rPr lang="en-US" sz="2800" b="1" dirty="0">
                <a:solidFill>
                  <a:srgbClr val="FF0000"/>
                </a:solidFill>
              </a:rPr>
              <a:t> 2: HÌNH THÀNH KIẾN THỨC </a:t>
            </a:r>
            <a:endParaRPr lang="en-US" sz="2800" dirty="0">
              <a:solidFill>
                <a:srgbClr val="FF0000"/>
              </a:solidFill>
            </a:endParaRPr>
          </a:p>
        </p:txBody>
      </p:sp>
      <p:sp>
        <p:nvSpPr>
          <p:cNvPr id="3" name="Content Placeholder 2"/>
          <p:cNvSpPr>
            <a:spLocks noGrp="1"/>
          </p:cNvSpPr>
          <p:nvPr>
            <p:ph idx="1"/>
          </p:nvPr>
        </p:nvSpPr>
        <p:spPr>
          <a:xfrm>
            <a:off x="457200" y="1314451"/>
            <a:ext cx="8229600" cy="1085849"/>
          </a:xfrm>
        </p:spPr>
        <p:txBody>
          <a:bodyPr>
            <a:noAutofit/>
          </a:bodyPr>
          <a:lstStyle/>
          <a:p>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hãy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theo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p>
        </p:txBody>
      </p:sp>
      <p:sp>
        <p:nvSpPr>
          <p:cNvPr id="4" name="Rectangle 3"/>
          <p:cNvSpPr/>
          <p:nvPr/>
        </p:nvSpPr>
        <p:spPr>
          <a:xfrm>
            <a:off x="914400" y="2497478"/>
            <a:ext cx="6553200" cy="1569660"/>
          </a:xfrm>
          <a:prstGeom prst="rect">
            <a:avLst/>
          </a:prstGeom>
        </p:spPr>
        <p:txBody>
          <a:bodyPr wrap="square">
            <a:spAutoFit/>
          </a:bodyPr>
          <a:lstStyle/>
          <a:p>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tập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dục</a:t>
            </a:r>
            <a:endParaRPr lang="en-US" sz="3200" b="1" dirty="0">
              <a:solidFill>
                <a:srgbClr val="FF000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giải</a:t>
            </a:r>
            <a:r>
              <a:rPr lang="en-US" sz="3200" b="1" dirty="0">
                <a:solidFill>
                  <a:srgbClr val="FF0000"/>
                </a:solidFill>
                <a:latin typeface="Times New Roman" pitchFamily="18" charset="0"/>
                <a:cs typeface="Times New Roman" pitchFamily="18" charset="0"/>
              </a:rPr>
              <a:t> 1 </a:t>
            </a:r>
            <a:r>
              <a:rPr lang="en-US" sz="3200" b="1" dirty="0" err="1">
                <a:solidFill>
                  <a:srgbClr val="FF0000"/>
                </a:solidFill>
                <a:latin typeface="Times New Roman" pitchFamily="18" charset="0"/>
                <a:cs typeface="Times New Roman" pitchFamily="18" charset="0"/>
              </a:rPr>
              <a:t>phép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toán</a:t>
            </a:r>
            <a:r>
              <a:rPr lang="en-US" sz="3200" b="1" dirty="0">
                <a:solidFill>
                  <a:srgbClr val="FF0000"/>
                </a:solidFill>
                <a:latin typeface="Times New Roman" pitchFamily="18" charset="0"/>
                <a:cs typeface="Times New Roman" pitchFamily="18" charset="0"/>
              </a:rPr>
              <a:t>,….. </a:t>
            </a:r>
          </a:p>
          <a:p>
            <a:pPr marL="457200" indent="-457200">
              <a:buFontTx/>
              <a:buChar char="-"/>
            </a:pPr>
            <a:endParaRPr lang="en-US" sz="3200" b="1" dirty="0">
              <a:solidFill>
                <a:srgbClr val="FF0000"/>
              </a:solidFill>
              <a:latin typeface="Times New Roman" pitchFamily="18" charset="0"/>
              <a:cs typeface="Times New Roman" pitchFamily="18" charset="0"/>
            </a:endParaRPr>
          </a:p>
        </p:txBody>
      </p:sp>
      <p:sp>
        <p:nvSpPr>
          <p:cNvPr id="5" name="Rectangle 4"/>
          <p:cNvSpPr/>
          <p:nvPr/>
        </p:nvSpPr>
        <p:spPr>
          <a:xfrm>
            <a:off x="685800" y="3470564"/>
            <a:ext cx="8229600" cy="1384995"/>
          </a:xfrm>
          <a:prstGeom prst="rect">
            <a:avLst/>
          </a:prstGeom>
        </p:spPr>
        <p:txBody>
          <a:bodyPr wrap="squar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ngày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210940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2: Chia </a:t>
            </a:r>
            <a:r>
              <a:rPr lang="en-US" sz="2800" b="1" dirty="0" err="1">
                <a:solidFill>
                  <a:srgbClr val="FF0000"/>
                </a:solidFill>
                <a:latin typeface="Times New Roman" pitchFamily="18" charset="0"/>
                <a:cs typeface="Times New Roman" pitchFamily="18" charset="0"/>
              </a:rPr>
              <a:t>việc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hơn</a:t>
            </a:r>
            <a:r>
              <a:rPr lang="en-US" sz="2800" b="1" dirty="0">
                <a:solidFill>
                  <a:srgbClr val="FF0000"/>
                </a:solidFill>
                <a:latin typeface="Times New Roman" pitchFamily="18" charset="0"/>
                <a:cs typeface="Times New Roman" pitchFamily="18" charset="0"/>
              </a:rPr>
              <a:t>.</a:t>
            </a:r>
            <a:br>
              <a:rPr lang="en-US" sz="2800" b="1" dirty="0">
                <a:solidFill>
                  <a:srgbClr val="FF0000"/>
                </a:solidFill>
                <a:latin typeface="Times New Roman" pitchFamily="18" charset="0"/>
                <a:cs typeface="Times New Roman" pitchFamily="18" charset="0"/>
              </a:rPr>
            </a:b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200151"/>
            <a:ext cx="7543800" cy="514349"/>
          </a:xfrm>
        </p:spPr>
        <p:txBody>
          <a:bodyPr>
            <a:noAutofit/>
          </a:bodyPr>
          <a:lstStyle/>
          <a:p>
            <a:r>
              <a:rPr lang="vi-VN" sz="3200" b="1" dirty="0">
                <a:latin typeface="+mj-lt"/>
              </a:rPr>
              <a:t>(?) Em đồng ý với ý kiến nào dưới đây?</a:t>
            </a:r>
            <a:r>
              <a:rPr lang="en-US" sz="3200" b="1" dirty="0">
                <a:latin typeface="+mj-lt"/>
              </a:rPr>
              <a:t> Đ </a:t>
            </a:r>
            <a:r>
              <a:rPr lang="en-US" sz="3200" b="1" dirty="0" err="1">
                <a:latin typeface="+mj-lt"/>
              </a:rPr>
              <a:t>trước</a:t>
            </a:r>
            <a:r>
              <a:rPr lang="en-US" sz="3200" b="1" dirty="0">
                <a:latin typeface="+mj-lt"/>
              </a:rPr>
              <a:t> ý </a:t>
            </a:r>
            <a:r>
              <a:rPr lang="en-US" sz="3200" b="1" dirty="0" err="1">
                <a:latin typeface="+mj-lt"/>
              </a:rPr>
              <a:t>đúng</a:t>
            </a:r>
            <a:r>
              <a:rPr lang="en-US" sz="3200" b="1" dirty="0">
                <a:latin typeface="+mj-lt"/>
              </a:rPr>
              <a:t> S </a:t>
            </a:r>
            <a:r>
              <a:rPr lang="en-US" sz="3200" b="1" dirty="0" err="1">
                <a:latin typeface="+mj-lt"/>
              </a:rPr>
              <a:t>trước</a:t>
            </a:r>
            <a:r>
              <a:rPr lang="en-US" sz="3200" b="1" dirty="0">
                <a:latin typeface="+mj-lt"/>
              </a:rPr>
              <a:t> ý </a:t>
            </a:r>
            <a:r>
              <a:rPr lang="en-US" sz="3200" b="1" dirty="0" err="1">
                <a:latin typeface="+mj-lt"/>
              </a:rPr>
              <a:t>sai</a:t>
            </a:r>
            <a:endParaRPr lang="en-US" sz="3200" b="1" dirty="0">
              <a:latin typeface="+mj-lt"/>
            </a:endParaRPr>
          </a:p>
        </p:txBody>
      </p:sp>
      <p:sp>
        <p:nvSpPr>
          <p:cNvPr id="4" name="Rectangle 3"/>
          <p:cNvSpPr/>
          <p:nvPr/>
        </p:nvSpPr>
        <p:spPr>
          <a:xfrm>
            <a:off x="914400" y="2400301"/>
            <a:ext cx="7924800" cy="2062103"/>
          </a:xfrm>
          <a:prstGeom prst="rect">
            <a:avLst/>
          </a:prstGeom>
        </p:spPr>
        <p:txBody>
          <a:bodyPr wrap="square">
            <a:spAutoFit/>
          </a:bodyPr>
          <a:lstStyle/>
          <a:p>
            <a:r>
              <a:rPr lang="en-US" sz="3200" b="1" dirty="0">
                <a:latin typeface="Times New Roman" pitchFamily="18" charset="0"/>
                <a:cs typeface="Times New Roman" pitchFamily="18" charset="0"/>
              </a:rPr>
              <a:t>1)</a:t>
            </a:r>
            <a:r>
              <a:rPr lang="en-US" sz="3200" b="1" dirty="0" err="1">
                <a:latin typeface="Times New Roman" pitchFamily="18" charset="0"/>
                <a:cs typeface="Times New Roman" pitchFamily="18" charset="0"/>
              </a:rPr>
              <a:t>Việc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dễ</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hơn</a:t>
            </a:r>
            <a:r>
              <a:rPr lang="en-US" sz="3200" b="1" dirty="0">
                <a:latin typeface="Times New Roman" pitchFamily="18" charset="0"/>
                <a:cs typeface="Times New Roman" pitchFamily="18" charset="0"/>
              </a:rPr>
              <a:t>, chia </a:t>
            </a: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dễ</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a:t>
            </a:r>
          </a:p>
          <a:p>
            <a:r>
              <a:rPr lang="en-US" sz="3200" b="1" dirty="0">
                <a:latin typeface="Times New Roman" pitchFamily="18" charset="0"/>
                <a:cs typeface="Times New Roman" pitchFamily="18" charset="0"/>
              </a:rPr>
              <a:t>2) Chia </a:t>
            </a: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hơn</a:t>
            </a:r>
            <a:r>
              <a:rPr lang="en-US" sz="3200" b="1" dirty="0">
                <a:latin typeface="Times New Roman" pitchFamily="18" charset="0"/>
                <a:cs typeface="Times New Roman" pitchFamily="18" charset="0"/>
              </a:rPr>
              <a:t>.</a:t>
            </a:r>
          </a:p>
          <a:p>
            <a:r>
              <a:rPr lang="en-US" sz="3200" b="1" dirty="0">
                <a:latin typeface="Times New Roman" pitchFamily="18" charset="0"/>
                <a:cs typeface="Times New Roman" pitchFamily="18" charset="0"/>
              </a:rPr>
              <a:t>3) Chia </a:t>
            </a: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theo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tự</a:t>
            </a:r>
            <a:r>
              <a:rPr lang="en-US" sz="3200" b="1" dirty="0">
                <a:latin typeface="Times New Roman" pitchFamily="18" charset="0"/>
                <a:cs typeface="Times New Roman" pitchFamily="18" charset="0"/>
              </a:rPr>
              <a:t>.</a:t>
            </a:r>
          </a:p>
          <a:p>
            <a:r>
              <a:rPr lang="en-US" sz="3200" b="1" dirty="0">
                <a:latin typeface="Times New Roman" pitchFamily="18" charset="0"/>
                <a:cs typeface="Times New Roman" pitchFamily="18" charset="0"/>
              </a:rPr>
              <a:t>4) Chia </a:t>
            </a: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dễ</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nhớ</a:t>
            </a:r>
            <a:r>
              <a:rPr lang="en-US" sz="3200" b="1" dirty="0">
                <a:latin typeface="Times New Roman" pitchFamily="18" charset="0"/>
                <a:cs typeface="Times New Roman" pitchFamily="18" charset="0"/>
              </a:rPr>
              <a:t>.</a:t>
            </a:r>
          </a:p>
        </p:txBody>
      </p:sp>
      <p:sp>
        <p:nvSpPr>
          <p:cNvPr id="6" name="TextBox 5"/>
          <p:cNvSpPr txBox="1"/>
          <p:nvPr/>
        </p:nvSpPr>
        <p:spPr>
          <a:xfrm>
            <a:off x="381000" y="2400300"/>
            <a:ext cx="533400" cy="584775"/>
          </a:xfrm>
          <a:prstGeom prst="rect">
            <a:avLst/>
          </a:prstGeom>
          <a:noFill/>
        </p:spPr>
        <p:txBody>
          <a:bodyPr wrap="square" rtlCol="0">
            <a:spAutoFit/>
          </a:bodyPr>
          <a:lstStyle/>
          <a:p>
            <a:r>
              <a:rPr lang="en-US" sz="3200" b="1" dirty="0">
                <a:solidFill>
                  <a:srgbClr val="FF0000"/>
                </a:solidFill>
              </a:rPr>
              <a:t>Đ</a:t>
            </a:r>
          </a:p>
        </p:txBody>
      </p:sp>
      <p:sp>
        <p:nvSpPr>
          <p:cNvPr id="7" name="TextBox 6"/>
          <p:cNvSpPr txBox="1"/>
          <p:nvPr/>
        </p:nvSpPr>
        <p:spPr>
          <a:xfrm>
            <a:off x="387927" y="3963620"/>
            <a:ext cx="533400" cy="584775"/>
          </a:xfrm>
          <a:prstGeom prst="rect">
            <a:avLst/>
          </a:prstGeom>
          <a:noFill/>
        </p:spPr>
        <p:txBody>
          <a:bodyPr wrap="square" rtlCol="0">
            <a:spAutoFit/>
          </a:bodyPr>
          <a:lstStyle/>
          <a:p>
            <a:r>
              <a:rPr lang="en-US" sz="3200" b="1" dirty="0">
                <a:solidFill>
                  <a:srgbClr val="FF0000"/>
                </a:solidFill>
              </a:rPr>
              <a:t>Đ</a:t>
            </a:r>
          </a:p>
        </p:txBody>
      </p:sp>
      <p:sp>
        <p:nvSpPr>
          <p:cNvPr id="8" name="TextBox 7"/>
          <p:cNvSpPr txBox="1"/>
          <p:nvPr/>
        </p:nvSpPr>
        <p:spPr>
          <a:xfrm>
            <a:off x="381000" y="2985075"/>
            <a:ext cx="533400" cy="584775"/>
          </a:xfrm>
          <a:prstGeom prst="rect">
            <a:avLst/>
          </a:prstGeom>
          <a:noFill/>
        </p:spPr>
        <p:txBody>
          <a:bodyPr wrap="square" rtlCol="0">
            <a:spAutoFit/>
          </a:bodyPr>
          <a:lstStyle/>
          <a:p>
            <a:r>
              <a:rPr lang="en-US" sz="3200" b="1" dirty="0">
                <a:solidFill>
                  <a:srgbClr val="FF0000"/>
                </a:solidFill>
              </a:rPr>
              <a:t>S</a:t>
            </a:r>
          </a:p>
        </p:txBody>
      </p:sp>
      <p:sp>
        <p:nvSpPr>
          <p:cNvPr id="9" name="TextBox 8"/>
          <p:cNvSpPr txBox="1"/>
          <p:nvPr/>
        </p:nvSpPr>
        <p:spPr>
          <a:xfrm>
            <a:off x="387927" y="3400787"/>
            <a:ext cx="533400" cy="584775"/>
          </a:xfrm>
          <a:prstGeom prst="rect">
            <a:avLst/>
          </a:prstGeom>
          <a:noFill/>
        </p:spPr>
        <p:txBody>
          <a:bodyPr wrap="square" rtlCol="0">
            <a:spAutoFit/>
          </a:bodyPr>
          <a:lstStyle/>
          <a:p>
            <a:r>
              <a:rPr lang="en-US" sz="3200" b="1" dirty="0">
                <a:solidFill>
                  <a:srgbClr val="FF0000"/>
                </a:solidFill>
              </a:rPr>
              <a:t>S</a:t>
            </a:r>
          </a:p>
        </p:txBody>
      </p:sp>
    </p:spTree>
    <p:extLst>
      <p:ext uri="{BB962C8B-B14F-4D97-AF65-F5344CB8AC3E}">
        <p14:creationId xmlns:p14="http://schemas.microsoft.com/office/powerpoint/2010/main" val="121165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631</TotalTime>
  <Words>835</Words>
  <Application>Microsoft Office PowerPoint</Application>
  <PresentationFormat>On-screen Show (16:9)</PresentationFormat>
  <Paragraphs>69</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Book Antiqua</vt:lpstr>
      <vt:lpstr>Calibri</vt:lpstr>
      <vt:lpstr>Cambria</vt:lpstr>
      <vt:lpstr>Century Gothic</vt:lpstr>
      <vt:lpstr>Times New Roman</vt:lpstr>
      <vt:lpstr>Apothecary</vt:lpstr>
      <vt:lpstr>Office Theme</vt:lpstr>
      <vt:lpstr>PowerPoint Presentation</vt:lpstr>
      <vt:lpstr>PowerPoint Presentation</vt:lpstr>
      <vt:lpstr>PowerPoint Presentation</vt:lpstr>
      <vt:lpstr>PowerPoint Presentation</vt:lpstr>
      <vt:lpstr>PowerPoint Presentation</vt:lpstr>
      <vt:lpstr>Trả lời: </vt:lpstr>
      <vt:lpstr>KếT luận</vt:lpstr>
      <vt:lpstr>Hoạt động 2: HÌNH THÀNH KIẾN THỨC </vt:lpstr>
      <vt:lpstr>Hoạt động 2: Chia việc thành những việc nhỏ hơn. </vt:lpstr>
      <vt:lpstr>PowerPoint Presentation</vt:lpstr>
      <vt:lpstr>PowerPoint Presentation</vt:lpstr>
      <vt:lpstr>PowerPoint Presentation</vt:lpstr>
      <vt:lpstr>PowerPoint Presentation</vt:lpstr>
      <vt:lpstr>Ghi nhớ</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HN</dc:creator>
  <cp:lastModifiedBy>Administrator</cp:lastModifiedBy>
  <cp:revision>12</cp:revision>
  <dcterms:created xsi:type="dcterms:W3CDTF">2023-04-10T12:44:23Z</dcterms:created>
  <dcterms:modified xsi:type="dcterms:W3CDTF">2026-04-15T09:40:25Z</dcterms:modified>
</cp:coreProperties>
</file>