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5"/>
  </p:notesMasterIdLst>
  <p:sldIdLst>
    <p:sldId id="327" r:id="rId2"/>
    <p:sldId id="351" r:id="rId3"/>
    <p:sldId id="328" r:id="rId4"/>
    <p:sldId id="407" r:id="rId5"/>
    <p:sldId id="353" r:id="rId6"/>
    <p:sldId id="436" r:id="rId7"/>
    <p:sldId id="437" r:id="rId8"/>
    <p:sldId id="439" r:id="rId9"/>
    <p:sldId id="440" r:id="rId10"/>
    <p:sldId id="441" r:id="rId11"/>
    <p:sldId id="391" r:id="rId12"/>
    <p:sldId id="416" r:id="rId13"/>
    <p:sldId id="310"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CC00"/>
    <a:srgbClr val="0000FF"/>
    <a:srgbClr val="00FF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849" autoAdjust="0"/>
  </p:normalViewPr>
  <p:slideViewPr>
    <p:cSldViewPr>
      <p:cViewPr varScale="1">
        <p:scale>
          <a:sx n="83" d="100"/>
          <a:sy n="83" d="100"/>
        </p:scale>
        <p:origin x="84" y="234"/>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2592" y="7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6DB4D9-CB78-4D56-B892-028D3778355C}" type="datetimeFigureOut">
              <a:rPr lang="en-US" smtClean="0"/>
              <a:t>4/15/2026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A2CC9-6214-4A4F-A7F2-C474977A49D9}" type="slidenum">
              <a:rPr lang="en-US" smtClean="0"/>
              <a:t>‹#›</a:t>
            </a:fld>
            <a:endParaRPr lang="en-US" dirty="0"/>
          </a:p>
        </p:txBody>
      </p:sp>
    </p:spTree>
    <p:extLst>
      <p:ext uri="{BB962C8B-B14F-4D97-AF65-F5344CB8AC3E}">
        <p14:creationId xmlns:p14="http://schemas.microsoft.com/office/powerpoint/2010/main" val="32899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89918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925629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690373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71548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99974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87523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59109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992764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22334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extBox 1"/>
          <p:cNvSpPr txBox="1">
            <a:spLocks noChangeArrowheads="1"/>
          </p:cNvSpPr>
          <p:nvPr userDrawn="1"/>
        </p:nvSpPr>
        <p:spPr bwMode="auto">
          <a:xfrm>
            <a:off x="533400" y="457201"/>
            <a:ext cx="533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BT&amp;TH số 3: Thao tác trên bảng</a:t>
            </a:r>
            <a:endParaRPr kumimoji="0" lang="vi-VN" altLang="en-US" sz="2400" b="1" i="0" u="sng"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D17EB14-D66A-4676-92A4-03881C61F091}"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17691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4DE8D5-FADB-4070-88E7-7B5CF0C5DCB3}"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692329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046558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6670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638800" y="1485900"/>
            <a:ext cx="2819400" cy="3086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81D8597-DE7C-46D9-AA0A-98318070A285}"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57183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1850" y="1116806"/>
            <a:ext cx="3868738" cy="48101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50" y="1645444"/>
            <a:ext cx="3868738" cy="298370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2EDA07B-E8E9-4AD7-9D49-812C4BDF930A}"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06343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E1447C7-73A7-49A8-9072-0AB4175D801C}"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14334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9" y="1576388"/>
            <a:ext cx="2949575" cy="28194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Times New Roman"/>
              <a:ea typeface="+mn-ea"/>
              <a:cs typeface="Arial" panose="020B0604020202020204" pitchFamily="34"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5117518-C007-4C20-9FB3-A0C5308DF146}" type="slidenum">
              <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161483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F460CF7-1785-465E-A750-9D04373FCD58}"/>
              </a:ext>
            </a:extLst>
          </p:cNvPr>
          <p:cNvSpPr>
            <a:spLocks noGrp="1"/>
          </p:cNvSpPr>
          <p:nvPr>
            <p:ph type="dt" sz="half" idx="10"/>
          </p:nvPr>
        </p:nvSpPr>
        <p:spPr/>
        <p:txBody>
          <a:bodyPr/>
          <a:lstStyle/>
          <a:p>
            <a:fld id="{F7C12FCE-2274-483B-A722-0D11E37C17E7}" type="datetimeFigureOut">
              <a:rPr lang="vi-VN" smtClean="0"/>
              <a:t>15/04/2026</a:t>
            </a:fld>
            <a:endParaRPr lang="vi-VN"/>
          </a:p>
        </p:txBody>
      </p:sp>
      <p:sp>
        <p:nvSpPr>
          <p:cNvPr id="5" name="Footer Placeholder 4">
            <a:extLst>
              <a:ext uri="{FF2B5EF4-FFF2-40B4-BE49-F238E27FC236}">
                <a16:creationId xmlns:a16="http://schemas.microsoft.com/office/drawing/2014/main" id="{775BCE35-DB65-4384-A22F-8F9D0B3827B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BCCEDC5-AAC2-4449-822C-5E34F52EFCFD}"/>
              </a:ext>
            </a:extLst>
          </p:cNvPr>
          <p:cNvSpPr>
            <a:spLocks noGrp="1"/>
          </p:cNvSpPr>
          <p:nvPr>
            <p:ph type="sldNum" sz="quarter" idx="12"/>
          </p:nvPr>
        </p:nvSpPr>
        <p:spPr/>
        <p:txBody>
          <a:bodyPr/>
          <a:lstStyle/>
          <a:p>
            <a:fld id="{F4FDBE3C-7FF7-44CE-8611-1B757FD57DAF}" type="slidenum">
              <a:rPr lang="vi-VN" smtClean="0"/>
              <a:t>‹#›</a:t>
            </a:fld>
            <a:endParaRPr lang="vi-VN"/>
          </a:p>
        </p:txBody>
      </p:sp>
      <p:pic>
        <p:nvPicPr>
          <p:cNvPr id="11" name="Picture 10">
            <a:extLst>
              <a:ext uri="{FF2B5EF4-FFF2-40B4-BE49-F238E27FC236}">
                <a16:creationId xmlns:a16="http://schemas.microsoft.com/office/drawing/2014/main" id="{553ED81B-5C81-41B5-A703-04D07BE218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0"/>
            <a:ext cx="7706773" cy="5143500"/>
          </a:xfrm>
          <a:prstGeom prst="rect">
            <a:avLst/>
          </a:prstGeom>
        </p:spPr>
      </p:pic>
      <p:sp>
        <p:nvSpPr>
          <p:cNvPr id="12" name="Rectangle 11">
            <a:extLst>
              <a:ext uri="{FF2B5EF4-FFF2-40B4-BE49-F238E27FC236}">
                <a16:creationId xmlns:a16="http://schemas.microsoft.com/office/drawing/2014/main" id="{AE3F4050-F618-4D2A-8919-9C50C32D8DA8}"/>
              </a:ext>
            </a:extLst>
          </p:cNvPr>
          <p:cNvSpPr/>
          <p:nvPr userDrawn="1"/>
        </p:nvSpPr>
        <p:spPr>
          <a:xfrm>
            <a:off x="2" y="-1"/>
            <a:ext cx="8265695" cy="514350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4756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33043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98646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40319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274113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11858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57202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70"/>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E29967A-7568-4B43-ADFF-F109EFF199E4}" type="datetimeFigureOut">
              <a:rPr lang="en-US" smtClean="0"/>
              <a:t>4/15/2026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6FE75-3C93-430E-A11F-0729BD227234}" type="slidenum">
              <a:rPr lang="en-US" smtClean="0"/>
              <a:t>‹#›</a:t>
            </a:fld>
            <a:endParaRPr lang="en-US" dirty="0"/>
          </a:p>
        </p:txBody>
      </p:sp>
    </p:spTree>
    <p:extLst>
      <p:ext uri="{BB962C8B-B14F-4D97-AF65-F5344CB8AC3E}">
        <p14:creationId xmlns:p14="http://schemas.microsoft.com/office/powerpoint/2010/main" val="369987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E29967A-7568-4B43-ADFF-F109EFF199E4}" type="datetimeFigureOut">
              <a:rPr lang="en-US" smtClean="0"/>
              <a:t>4/15/2026</a:t>
            </a:fld>
            <a:endParaRPr lang="en-US"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DDE6FE75-3C93-430E-A11F-0729BD227234}" type="slidenum">
              <a:rPr lang="en-US" smtClean="0"/>
              <a:t>‹#›</a:t>
            </a:fld>
            <a:endParaRPr lang="en-US" dirty="0"/>
          </a:p>
        </p:txBody>
      </p:sp>
    </p:spTree>
    <p:extLst>
      <p:ext uri="{BB962C8B-B14F-4D97-AF65-F5344CB8AC3E}">
        <p14:creationId xmlns:p14="http://schemas.microsoft.com/office/powerpoint/2010/main" val="252401263"/>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69" r:id="rId12"/>
    <p:sldLayoutId id="2147483870" r:id="rId13"/>
    <p:sldLayoutId id="2147483871" r:id="rId14"/>
    <p:sldLayoutId id="2147483872"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93" r:id="rId2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dirty="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20411" y="1718330"/>
            <a:ext cx="9032424" cy="892552"/>
          </a:xfrm>
          <a:prstGeom prst="rect">
            <a:avLst/>
          </a:prstGeom>
          <a:noFill/>
        </p:spPr>
        <p:txBody>
          <a:bodyPr wrap="square" rtlCol="0">
            <a:spAutoFit/>
          </a:bodyPr>
          <a:lstStyle/>
          <a:p>
            <a:pPr algn="ctr"/>
            <a:r>
              <a:rPr lang="en-US" altLang="en-US" sz="2400" b="1" dirty="0">
                <a:solidFill>
                  <a:srgbClr val="FF0000"/>
                </a:solidFill>
                <a:latin typeface="Times New Roman" pitchFamily="18" charset="0"/>
                <a:cs typeface="Times New Roman" pitchFamily="18" charset="0"/>
              </a:rPr>
              <a:t>CHỦ ĐỀ F1: </a:t>
            </a:r>
          </a:p>
          <a:p>
            <a:pPr algn="ctr"/>
            <a:r>
              <a:rPr lang="vi-VN" sz="2800" b="1" dirty="0">
                <a:ln w="22225">
                  <a:noFill/>
                  <a:prstDash val="solid"/>
                </a:ln>
                <a:solidFill>
                  <a:srgbClr val="FF0000"/>
                </a:solidFill>
                <a:latin typeface="Cambria" panose="02040503050406030204" pitchFamily="18" charset="0"/>
                <a:ea typeface="Cambria" panose="02040503050406030204" pitchFamily="18" charset="0"/>
              </a:rPr>
              <a:t>THỰC HIỆN CÔNG VIỆC THEO TỪNG BƯỚC</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238124" y="3213725"/>
            <a:ext cx="8905876" cy="400110"/>
          </a:xfrm>
          <a:prstGeom prst="rect">
            <a:avLst/>
          </a:prstGeom>
          <a:noFill/>
        </p:spPr>
        <p:txBody>
          <a:bodyPr wrap="square" rtlCol="0">
            <a:spAutoFit/>
          </a:bodyPr>
          <a:lstStyle/>
          <a:p>
            <a:pPr algn="ctr"/>
            <a:r>
              <a:rPr lang="vi-VN" altLang="en-US" sz="2000" b="1" dirty="0">
                <a:solidFill>
                  <a:srgbClr val="000099"/>
                </a:solidFill>
                <a:latin typeface="HP-001"/>
              </a:rPr>
              <a:t>BÀI 3: EM TẬP LÀM CHỈ HUY GIỎI</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28647231"/>
      </p:ext>
    </p:extLst>
  </p:cSld>
  <p:clrMapOvr>
    <a:masterClrMapping/>
  </p:clrMapOvr>
  <p:transition spd="slow">
    <p:push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590550"/>
            <a:ext cx="8610600" cy="2308324"/>
          </a:xfrm>
          <a:prstGeom prst="rect">
            <a:avLst/>
          </a:prstGeom>
          <a:noFill/>
        </p:spPr>
        <p:txBody>
          <a:bodyPr wrap="square" rtlCol="0">
            <a:spAutoFit/>
          </a:bodyPr>
          <a:lstStyle/>
          <a:p>
            <a:r>
              <a:rPr lang="en-US" sz="4800" dirty="0">
                <a:latin typeface="Times New Roman" pitchFamily="18" charset="0"/>
                <a:cs typeface="Times New Roman" pitchFamily="18" charset="0"/>
              </a:rPr>
              <a:t>Theo em </a:t>
            </a:r>
            <a:r>
              <a:rPr lang="en-US" sz="4800" b="1" dirty="0">
                <a:solidFill>
                  <a:srgbClr val="FF0000"/>
                </a:solidFill>
                <a:latin typeface="Times New Roman" pitchFamily="18" charset="0"/>
                <a:cs typeface="Times New Roman" pitchFamily="18" charset="0"/>
              </a:rPr>
              <a:t>nếu</a:t>
            </a:r>
            <a:r>
              <a:rPr lang="en-US" sz="4800" dirty="0">
                <a:latin typeface="Times New Roman" pitchFamily="18" charset="0"/>
                <a:cs typeface="Times New Roman" pitchFamily="18" charset="0"/>
              </a:rPr>
              <a:t> muốn làm người chỉ huy giỏi </a:t>
            </a:r>
            <a:r>
              <a:rPr lang="en-US" sz="4800" b="1" dirty="0">
                <a:solidFill>
                  <a:srgbClr val="FF0000"/>
                </a:solidFill>
                <a:latin typeface="Times New Roman" pitchFamily="18" charset="0"/>
                <a:cs typeface="Times New Roman" pitchFamily="18" charset="0"/>
              </a:rPr>
              <a:t>thì </a:t>
            </a:r>
            <a:r>
              <a:rPr lang="en-US" sz="4800" dirty="0">
                <a:latin typeface="Times New Roman" pitchFamily="18" charset="0"/>
                <a:cs typeface="Times New Roman" pitchFamily="18" charset="0"/>
              </a:rPr>
              <a:t>em cần có những yếu tố nào?</a:t>
            </a:r>
          </a:p>
        </p:txBody>
      </p:sp>
    </p:spTree>
    <p:extLst>
      <p:ext uri="{BB962C8B-B14F-4D97-AF65-F5344CB8AC3E}">
        <p14:creationId xmlns:p14="http://schemas.microsoft.com/office/powerpoint/2010/main" val="1171923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157698"/>
            <a:ext cx="8877300" cy="584775"/>
          </a:xfrm>
          <a:prstGeom prst="rect">
            <a:avLst/>
          </a:prstGeom>
          <a:solidFill>
            <a:schemeClr val="accent6">
              <a:lumMod val="60000"/>
              <a:lumOff val="40000"/>
            </a:schemeClr>
          </a:solidFill>
        </p:spPr>
        <p:txBody>
          <a:bodyPr wrap="square" rtlCol="0">
            <a:spAutoFit/>
          </a:bodyPr>
          <a:lstStyle/>
          <a:p>
            <a:pPr algn="just"/>
            <a:r>
              <a:rPr lang="en-US" sz="3200" b="1" dirty="0">
                <a:latin typeface="Times New Roman (Headings)"/>
                <a:cs typeface="Times New Roman" pitchFamily="18" charset="0"/>
              </a:rPr>
              <a:t>LUYỆN TẬP</a:t>
            </a:r>
            <a:endParaRPr lang="en-US" sz="2400" b="1" dirty="0">
              <a:latin typeface="Times New Roman (Headings)"/>
              <a:cs typeface="Times New Roman" pitchFamily="18" charset="0"/>
            </a:endParaRPr>
          </a:p>
        </p:txBody>
      </p:sp>
      <p:sp>
        <p:nvSpPr>
          <p:cNvPr id="6" name="TextBox 5"/>
          <p:cNvSpPr txBox="1"/>
          <p:nvPr/>
        </p:nvSpPr>
        <p:spPr>
          <a:xfrm>
            <a:off x="152400" y="1123950"/>
            <a:ext cx="8877300" cy="707886"/>
          </a:xfrm>
          <a:prstGeom prst="rect">
            <a:avLst/>
          </a:prstGeom>
          <a:solidFill>
            <a:schemeClr val="accent5">
              <a:lumMod val="40000"/>
              <a:lumOff val="60000"/>
            </a:schemeClr>
          </a:solidFill>
        </p:spPr>
        <p:txBody>
          <a:bodyPr wrap="square" rtlCol="0">
            <a:spAutoFit/>
          </a:bodyPr>
          <a:lstStyle/>
          <a:p>
            <a:pPr algn="just"/>
            <a:r>
              <a:rPr lang="en-US" sz="3600" dirty="0">
                <a:latin typeface="Times New Roman" pitchFamily="18" charset="0"/>
                <a:cs typeface="Times New Roman" pitchFamily="18" charset="0"/>
              </a:rPr>
              <a:t>	</a:t>
            </a:r>
            <a:r>
              <a:rPr lang="en-US" sz="4000" dirty="0">
                <a:latin typeface="Times New Roman" pitchFamily="18" charset="0"/>
                <a:cs typeface="Times New Roman" pitchFamily="18" charset="0"/>
              </a:rPr>
              <a:t>Chia một công việt quyets dọn nhà.</a:t>
            </a:r>
            <a:endParaRPr lang="en-US" sz="4400" dirty="0">
              <a:latin typeface="Times New Roman" pitchFamily="18" charset="0"/>
              <a:cs typeface="Times New Roman" pitchFamily="18" charset="0"/>
            </a:endParaRPr>
          </a:p>
        </p:txBody>
      </p:sp>
    </p:spTree>
    <p:extLst>
      <p:ext uri="{BB962C8B-B14F-4D97-AF65-F5344CB8AC3E}">
        <p14:creationId xmlns:p14="http://schemas.microsoft.com/office/powerpoint/2010/main" val="206686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984230"/>
            <a:ext cx="8553450" cy="1323439"/>
          </a:xfrm>
          <a:prstGeom prst="rect">
            <a:avLst/>
          </a:prstGeom>
          <a:solidFill>
            <a:schemeClr val="accent1">
              <a:lumMod val="20000"/>
              <a:lumOff val="80000"/>
            </a:schemeClr>
          </a:solidFill>
        </p:spPr>
        <p:txBody>
          <a:bodyPr wrap="square" rtlCol="0">
            <a:spAutoFit/>
          </a:bodyPr>
          <a:lstStyle/>
          <a:p>
            <a:pPr algn="just"/>
            <a:r>
              <a:rPr lang="en-US" sz="4000" dirty="0">
                <a:latin typeface="Times New Roman" pitchFamily="18" charset="0"/>
                <a:cs typeface="Times New Roman" pitchFamily="18" charset="0"/>
              </a:rPr>
              <a:t>	Để dọn một mâm cơm có nhiều món lên bàn em cân làm như thế nào?</a:t>
            </a:r>
            <a:endParaRPr lang="en-US" sz="4000" b="1" dirty="0">
              <a:latin typeface="Times New Roman" pitchFamily="18" charset="0"/>
              <a:cs typeface="Times New Roman" pitchFamily="18" charset="0"/>
            </a:endParaRPr>
          </a:p>
        </p:txBody>
      </p:sp>
      <p:sp>
        <p:nvSpPr>
          <p:cNvPr id="5" name="TextBox 4"/>
          <p:cNvSpPr txBox="1"/>
          <p:nvPr/>
        </p:nvSpPr>
        <p:spPr>
          <a:xfrm>
            <a:off x="219075" y="209550"/>
            <a:ext cx="8610600" cy="584775"/>
          </a:xfrm>
          <a:prstGeom prst="rect">
            <a:avLst/>
          </a:prstGeom>
          <a:solidFill>
            <a:schemeClr val="accent6">
              <a:lumMod val="60000"/>
              <a:lumOff val="40000"/>
            </a:schemeClr>
          </a:solidFill>
        </p:spPr>
        <p:txBody>
          <a:bodyPr wrap="square" rtlCol="0">
            <a:spAutoFit/>
          </a:bodyPr>
          <a:lstStyle/>
          <a:p>
            <a:pPr algn="just"/>
            <a:r>
              <a:rPr lang="en-US" sz="3200" b="1" dirty="0">
                <a:latin typeface="Times New Roman (Headings)"/>
                <a:cs typeface="Times New Roman" pitchFamily="18" charset="0"/>
              </a:rPr>
              <a:t>VẬN DỤNG</a:t>
            </a:r>
            <a:endParaRPr lang="en-US" sz="2400" b="1" dirty="0">
              <a:latin typeface="Times New Roman (Headings)"/>
              <a:cs typeface="Times New Roman" pitchFamily="18" charset="0"/>
            </a:endParaRPr>
          </a:p>
        </p:txBody>
      </p:sp>
      <p:sp>
        <p:nvSpPr>
          <p:cNvPr id="2" name="Rectangle 1"/>
          <p:cNvSpPr/>
          <p:nvPr/>
        </p:nvSpPr>
        <p:spPr>
          <a:xfrm>
            <a:off x="381000" y="2647950"/>
            <a:ext cx="8601075" cy="707886"/>
          </a:xfrm>
          <a:prstGeom prst="rect">
            <a:avLst/>
          </a:prstGeom>
          <a:solidFill>
            <a:schemeClr val="accent2"/>
          </a:solidFill>
        </p:spPr>
        <p:txBody>
          <a:bodyPr wrap="square">
            <a:spAutoFit/>
          </a:bodyPr>
          <a:lstStyle/>
          <a:p>
            <a:r>
              <a:rPr lang="en-US" sz="4000" b="1" dirty="0">
                <a:latin typeface="Times New Roman" pitchFamily="18" charset="0"/>
                <a:cs typeface="Times New Roman" pitchFamily="18" charset="0"/>
              </a:rPr>
              <a:t>  Bê theo từng món</a:t>
            </a:r>
            <a:endParaRPr lang="en-US" sz="4000" dirty="0"/>
          </a:p>
        </p:txBody>
      </p:sp>
      <p:sp>
        <p:nvSpPr>
          <p:cNvPr id="7" name="Rectangle 6"/>
          <p:cNvSpPr/>
          <p:nvPr/>
        </p:nvSpPr>
        <p:spPr>
          <a:xfrm>
            <a:off x="362856" y="3562350"/>
            <a:ext cx="8601075" cy="707886"/>
          </a:xfrm>
          <a:prstGeom prst="rect">
            <a:avLst/>
          </a:prstGeom>
          <a:solidFill>
            <a:schemeClr val="accent2"/>
          </a:solidFill>
        </p:spPr>
        <p:txBody>
          <a:bodyPr wrap="square">
            <a:spAutoFit/>
          </a:bodyPr>
          <a:lstStyle/>
          <a:p>
            <a:r>
              <a:rPr lang="en-US" sz="4000" b="1" dirty="0">
                <a:latin typeface="Times New Roman" pitchFamily="18" charset="0"/>
                <a:cs typeface="Times New Roman" pitchFamily="18" charset="0"/>
              </a:rPr>
              <a:t>  Và coi bê món nào trước cho hợp lí</a:t>
            </a:r>
            <a:endParaRPr lang="en-US" sz="4000" dirty="0"/>
          </a:p>
        </p:txBody>
      </p:sp>
    </p:spTree>
    <p:extLst>
      <p:ext uri="{BB962C8B-B14F-4D97-AF65-F5344CB8AC3E}">
        <p14:creationId xmlns:p14="http://schemas.microsoft.com/office/powerpoint/2010/main" val="2415078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a:p>
        </p:txBody>
      </p:sp>
      <p:pic>
        <p:nvPicPr>
          <p:cNvPr id="8195"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0638" y="-15478"/>
            <a:ext cx="9086850" cy="5128022"/>
          </a:xfrm>
        </p:spPr>
      </p:pic>
      <p:sp>
        <p:nvSpPr>
          <p:cNvPr id="5" name="Heart 4"/>
          <p:cNvSpPr/>
          <p:nvPr/>
        </p:nvSpPr>
        <p:spPr>
          <a:xfrm rot="1015216">
            <a:off x="2004370" y="260421"/>
            <a:ext cx="5131910" cy="3283784"/>
          </a:xfrm>
          <a:prstGeom prst="hear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b="1" i="1" dirty="0" err="1">
                <a:solidFill>
                  <a:srgbClr val="FF0000"/>
                </a:solidFill>
              </a:rPr>
              <a:t>Chúc</a:t>
            </a:r>
            <a:r>
              <a:rPr lang="en-US" sz="4000" b="1" i="1" dirty="0">
                <a:solidFill>
                  <a:srgbClr val="FF0000"/>
                </a:solidFill>
              </a:rPr>
              <a:t> </a:t>
            </a:r>
            <a:r>
              <a:rPr lang="en-US" sz="4000" b="1" i="1" dirty="0" err="1">
                <a:solidFill>
                  <a:srgbClr val="FF0000"/>
                </a:solidFill>
              </a:rPr>
              <a:t>các</a:t>
            </a:r>
            <a:r>
              <a:rPr lang="en-US" sz="4000" b="1" i="1" dirty="0">
                <a:solidFill>
                  <a:srgbClr val="FF0000"/>
                </a:solidFill>
              </a:rPr>
              <a:t> </a:t>
            </a:r>
            <a:r>
              <a:rPr lang="en-US" sz="4000" b="1" i="1" dirty="0" err="1">
                <a:solidFill>
                  <a:srgbClr val="FF0000"/>
                </a:solidFill>
              </a:rPr>
              <a:t>em</a:t>
            </a:r>
            <a:r>
              <a:rPr lang="en-US" sz="4000" b="1" i="1" dirty="0">
                <a:solidFill>
                  <a:srgbClr val="FF0000"/>
                </a:solidFill>
              </a:rPr>
              <a:t> </a:t>
            </a:r>
            <a:r>
              <a:rPr lang="en-US" sz="4000" b="1" i="1" dirty="0" err="1">
                <a:solidFill>
                  <a:srgbClr val="FF0000"/>
                </a:solidFill>
              </a:rPr>
              <a:t>chăm</a:t>
            </a:r>
            <a:r>
              <a:rPr lang="en-US" sz="4000" b="1" i="1" dirty="0">
                <a:solidFill>
                  <a:srgbClr val="FF0000"/>
                </a:solidFill>
              </a:rPr>
              <a:t> </a:t>
            </a:r>
            <a:r>
              <a:rPr lang="en-US" sz="4000" b="1" i="1" dirty="0" err="1">
                <a:solidFill>
                  <a:srgbClr val="FF0000"/>
                </a:solidFill>
              </a:rPr>
              <a:t>ngoan</a:t>
            </a:r>
            <a:r>
              <a:rPr lang="en-US" sz="4000" b="1" i="1" dirty="0">
                <a:solidFill>
                  <a:srgbClr val="FF0000"/>
                </a:solidFill>
              </a:rPr>
              <a:t> </a:t>
            </a:r>
            <a:r>
              <a:rPr lang="en-US" sz="4000" b="1" i="1" dirty="0" err="1">
                <a:solidFill>
                  <a:srgbClr val="FF0000"/>
                </a:solidFill>
              </a:rPr>
              <a:t>học</a:t>
            </a:r>
            <a:r>
              <a:rPr lang="en-US" sz="4000" b="1" i="1" dirty="0">
                <a:solidFill>
                  <a:srgbClr val="FF0000"/>
                </a:solidFill>
              </a:rPr>
              <a:t> </a:t>
            </a:r>
            <a:r>
              <a:rPr lang="en-US" sz="4000" b="1" i="1" dirty="0" err="1">
                <a:solidFill>
                  <a:srgbClr val="FF0000"/>
                </a:solidFill>
              </a:rPr>
              <a:t>giỏi</a:t>
            </a:r>
            <a:endParaRPr lang="en-US" sz="4000" b="1" i="1" dirty="0">
              <a:solidFill>
                <a:srgbClr val="FF0000"/>
              </a:solidFill>
            </a:endParaRPr>
          </a:p>
        </p:txBody>
      </p:sp>
      <p:sp>
        <p:nvSpPr>
          <p:cNvPr id="2" name="Freeform 1"/>
          <p:cNvSpPr/>
          <p:nvPr/>
        </p:nvSpPr>
        <p:spPr>
          <a:xfrm>
            <a:off x="2662774" y="2917209"/>
            <a:ext cx="1472498" cy="931460"/>
          </a:xfrm>
          <a:custGeom>
            <a:avLst/>
            <a:gdLst>
              <a:gd name="connsiteX0" fmla="*/ 1472498 w 1472498"/>
              <a:gd name="connsiteY0" fmla="*/ 0 h 1241947"/>
              <a:gd name="connsiteX1" fmla="*/ 1049417 w 1472498"/>
              <a:gd name="connsiteY1" fmla="*/ 109183 h 1241947"/>
              <a:gd name="connsiteX2" fmla="*/ 994826 w 1472498"/>
              <a:gd name="connsiteY2" fmla="*/ 136478 h 1241947"/>
              <a:gd name="connsiteX3" fmla="*/ 953883 w 1472498"/>
              <a:gd name="connsiteY3" fmla="*/ 150126 h 1241947"/>
              <a:gd name="connsiteX4" fmla="*/ 912939 w 1472498"/>
              <a:gd name="connsiteY4" fmla="*/ 177421 h 1241947"/>
              <a:gd name="connsiteX5" fmla="*/ 831053 w 1472498"/>
              <a:gd name="connsiteY5" fmla="*/ 204717 h 1241947"/>
              <a:gd name="connsiteX6" fmla="*/ 790110 w 1472498"/>
              <a:gd name="connsiteY6" fmla="*/ 218365 h 1241947"/>
              <a:gd name="connsiteX7" fmla="*/ 653632 w 1472498"/>
              <a:gd name="connsiteY7" fmla="*/ 232012 h 1241947"/>
              <a:gd name="connsiteX8" fmla="*/ 558098 w 1472498"/>
              <a:gd name="connsiteY8" fmla="*/ 259308 h 1241947"/>
              <a:gd name="connsiteX9" fmla="*/ 517154 w 1472498"/>
              <a:gd name="connsiteY9" fmla="*/ 272956 h 1241947"/>
              <a:gd name="connsiteX10" fmla="*/ 435268 w 1472498"/>
              <a:gd name="connsiteY10" fmla="*/ 286603 h 1241947"/>
              <a:gd name="connsiteX11" fmla="*/ 394325 w 1472498"/>
              <a:gd name="connsiteY11" fmla="*/ 313899 h 1241947"/>
              <a:gd name="connsiteX12" fmla="*/ 353381 w 1472498"/>
              <a:gd name="connsiteY12" fmla="*/ 327547 h 1241947"/>
              <a:gd name="connsiteX13" fmla="*/ 326086 w 1472498"/>
              <a:gd name="connsiteY13" fmla="*/ 368490 h 1241947"/>
              <a:gd name="connsiteX14" fmla="*/ 285142 w 1472498"/>
              <a:gd name="connsiteY14" fmla="*/ 423081 h 1241947"/>
              <a:gd name="connsiteX15" fmla="*/ 230551 w 1472498"/>
              <a:gd name="connsiteY15" fmla="*/ 464024 h 1241947"/>
              <a:gd name="connsiteX16" fmla="*/ 175960 w 1472498"/>
              <a:gd name="connsiteY16" fmla="*/ 559559 h 1241947"/>
              <a:gd name="connsiteX17" fmla="*/ 135017 w 1472498"/>
              <a:gd name="connsiteY17" fmla="*/ 586854 h 1241947"/>
              <a:gd name="connsiteX18" fmla="*/ 39483 w 1472498"/>
              <a:gd name="connsiteY18" fmla="*/ 627797 h 1241947"/>
              <a:gd name="connsiteX19" fmla="*/ 25835 w 1472498"/>
              <a:gd name="connsiteY19" fmla="*/ 818866 h 1241947"/>
              <a:gd name="connsiteX20" fmla="*/ 80426 w 1472498"/>
              <a:gd name="connsiteY20" fmla="*/ 900753 h 1241947"/>
              <a:gd name="connsiteX21" fmla="*/ 107722 w 1472498"/>
              <a:gd name="connsiteY21" fmla="*/ 1078174 h 1241947"/>
              <a:gd name="connsiteX22" fmla="*/ 175960 w 1472498"/>
              <a:gd name="connsiteY22" fmla="*/ 1160060 h 1241947"/>
              <a:gd name="connsiteX23" fmla="*/ 175960 w 1472498"/>
              <a:gd name="connsiteY23" fmla="*/ 1241947 h 1241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472498" h="1241947">
                <a:moveTo>
                  <a:pt x="1472498" y="0"/>
                </a:moveTo>
                <a:cubicBezTo>
                  <a:pt x="1324616" y="24647"/>
                  <a:pt x="1189036" y="39375"/>
                  <a:pt x="1049417" y="109183"/>
                </a:cubicBezTo>
                <a:cubicBezTo>
                  <a:pt x="1031220" y="118281"/>
                  <a:pt x="1013526" y="128464"/>
                  <a:pt x="994826" y="136478"/>
                </a:cubicBezTo>
                <a:cubicBezTo>
                  <a:pt x="981603" y="142145"/>
                  <a:pt x="966750" y="143692"/>
                  <a:pt x="953883" y="150126"/>
                </a:cubicBezTo>
                <a:cubicBezTo>
                  <a:pt x="939212" y="157461"/>
                  <a:pt x="927928" y="170759"/>
                  <a:pt x="912939" y="177421"/>
                </a:cubicBezTo>
                <a:cubicBezTo>
                  <a:pt x="886647" y="189106"/>
                  <a:pt x="858348" y="195618"/>
                  <a:pt x="831053" y="204717"/>
                </a:cubicBezTo>
                <a:cubicBezTo>
                  <a:pt x="817405" y="209266"/>
                  <a:pt x="804425" y="216934"/>
                  <a:pt x="790110" y="218365"/>
                </a:cubicBezTo>
                <a:lnTo>
                  <a:pt x="653632" y="232012"/>
                </a:lnTo>
                <a:lnTo>
                  <a:pt x="558098" y="259308"/>
                </a:lnTo>
                <a:cubicBezTo>
                  <a:pt x="544318" y="263442"/>
                  <a:pt x="531198" y="269835"/>
                  <a:pt x="517154" y="272956"/>
                </a:cubicBezTo>
                <a:cubicBezTo>
                  <a:pt x="490141" y="278959"/>
                  <a:pt x="462563" y="282054"/>
                  <a:pt x="435268" y="286603"/>
                </a:cubicBezTo>
                <a:cubicBezTo>
                  <a:pt x="421620" y="295702"/>
                  <a:pt x="408996" y="306563"/>
                  <a:pt x="394325" y="313899"/>
                </a:cubicBezTo>
                <a:cubicBezTo>
                  <a:pt x="381458" y="320333"/>
                  <a:pt x="364615" y="318560"/>
                  <a:pt x="353381" y="327547"/>
                </a:cubicBezTo>
                <a:cubicBezTo>
                  <a:pt x="340573" y="337793"/>
                  <a:pt x="335620" y="355143"/>
                  <a:pt x="326086" y="368490"/>
                </a:cubicBezTo>
                <a:cubicBezTo>
                  <a:pt x="312865" y="386999"/>
                  <a:pt x="301226" y="406997"/>
                  <a:pt x="285142" y="423081"/>
                </a:cubicBezTo>
                <a:cubicBezTo>
                  <a:pt x="269058" y="439165"/>
                  <a:pt x="248748" y="450376"/>
                  <a:pt x="230551" y="464024"/>
                </a:cubicBezTo>
                <a:cubicBezTo>
                  <a:pt x="219846" y="485434"/>
                  <a:pt x="195251" y="540268"/>
                  <a:pt x="175960" y="559559"/>
                </a:cubicBezTo>
                <a:cubicBezTo>
                  <a:pt x="164362" y="571157"/>
                  <a:pt x="149258" y="578716"/>
                  <a:pt x="135017" y="586854"/>
                </a:cubicBezTo>
                <a:cubicBezTo>
                  <a:pt x="87793" y="613839"/>
                  <a:pt x="85420" y="612485"/>
                  <a:pt x="39483" y="627797"/>
                </a:cubicBezTo>
                <a:cubicBezTo>
                  <a:pt x="-8024" y="699057"/>
                  <a:pt x="-12769" y="687612"/>
                  <a:pt x="25835" y="818866"/>
                </a:cubicBezTo>
                <a:cubicBezTo>
                  <a:pt x="35092" y="850338"/>
                  <a:pt x="80426" y="900753"/>
                  <a:pt x="80426" y="900753"/>
                </a:cubicBezTo>
                <a:cubicBezTo>
                  <a:pt x="80475" y="901145"/>
                  <a:pt x="97301" y="1057333"/>
                  <a:pt x="107722" y="1078174"/>
                </a:cubicBezTo>
                <a:cubicBezTo>
                  <a:pt x="127621" y="1117971"/>
                  <a:pt x="165700" y="1113888"/>
                  <a:pt x="175960" y="1160060"/>
                </a:cubicBezTo>
                <a:cubicBezTo>
                  <a:pt x="181881" y="1186706"/>
                  <a:pt x="175960" y="1214651"/>
                  <a:pt x="175960" y="1241947"/>
                </a:cubicBezTo>
              </a:path>
            </a:pathLst>
          </a:custGeom>
          <a:noFill/>
          <a:ln>
            <a:solidFill>
              <a:srgbClr val="00009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952463"/>
      </p:ext>
    </p:extLst>
  </p:cSld>
  <p:clrMapOvr>
    <a:masterClrMapping/>
  </p:clrMapOvr>
  <p:transition spd="slow" advClick="0" advTm="6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0" y="57150"/>
            <a:ext cx="4572000" cy="628650"/>
          </a:xfrm>
          <a:prstGeom prst="rect">
            <a:avLst/>
          </a:prstGeom>
          <a:solidFill>
            <a:srgbClr val="FFFF00"/>
          </a:solidFill>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a:solidFill>
                  <a:srgbClr val="000099"/>
                </a:solidFill>
                <a:latin typeface="Times New Roman" pitchFamily="18" charset="0"/>
                <a:cs typeface="Times New Roman" pitchFamily="18" charset="0"/>
              </a:rPr>
              <a:t>Khởi động</a:t>
            </a:r>
          </a:p>
        </p:txBody>
      </p:sp>
      <p:sp>
        <p:nvSpPr>
          <p:cNvPr id="6" name="Title 1"/>
          <p:cNvSpPr txBox="1">
            <a:spLocks/>
          </p:cNvSpPr>
          <p:nvPr/>
        </p:nvSpPr>
        <p:spPr>
          <a:xfrm>
            <a:off x="108858" y="895350"/>
            <a:ext cx="8882742" cy="3200400"/>
          </a:xfrm>
          <a:prstGeom prst="rect">
            <a:avLst/>
          </a:prstGeom>
          <a:solidFill>
            <a:srgbClr val="00FFFF"/>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3600" dirty="0">
                <a:latin typeface="Times New Roman" pitchFamily="18" charset="0"/>
                <a:cs typeface="Times New Roman" pitchFamily="18" charset="0"/>
              </a:rPr>
              <a:t>	</a:t>
            </a:r>
            <a:r>
              <a:rPr lang="vi-VN" sz="4800" dirty="0">
                <a:latin typeface="Times New Roman" pitchFamily="18" charset="0"/>
                <a:cs typeface="Times New Roman" pitchFamily="18" charset="0"/>
              </a:rPr>
              <a:t>Theo em, người chỉ huy giỏi có cần biết cách chia một việc thành nhiều phần việc nhỏ hơn hay không? Vì sao?</a:t>
            </a:r>
            <a:endParaRPr lang="en-US" sz="5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9157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B8445D9-16A8-4E49-88ED-489A25B311E8}"/>
              </a:ext>
            </a:extLst>
          </p:cNvPr>
          <p:cNvSpPr/>
          <p:nvPr/>
        </p:nvSpPr>
        <p:spPr>
          <a:xfrm>
            <a:off x="6781800" y="-24063"/>
            <a:ext cx="2542728" cy="5185610"/>
          </a:xfrm>
          <a:custGeom>
            <a:avLst/>
            <a:gdLst>
              <a:gd name="connsiteX0" fmla="*/ 2085474 w 5325979"/>
              <a:gd name="connsiteY0" fmla="*/ 0 h 6914147"/>
              <a:gd name="connsiteX1" fmla="*/ 5325979 w 5325979"/>
              <a:gd name="connsiteY1" fmla="*/ 0 h 6914147"/>
              <a:gd name="connsiteX2" fmla="*/ 5325979 w 5325979"/>
              <a:gd name="connsiteY2" fmla="*/ 6914147 h 6914147"/>
              <a:gd name="connsiteX3" fmla="*/ 2149642 w 5325979"/>
              <a:gd name="connsiteY3" fmla="*/ 6914147 h 6914147"/>
              <a:gd name="connsiteX4" fmla="*/ 0 w 5325979"/>
              <a:gd name="connsiteY4" fmla="*/ 3224463 h 6914147"/>
              <a:gd name="connsiteX5" fmla="*/ 2085474 w 5325979"/>
              <a:gd name="connsiteY5" fmla="*/ 0 h 6914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25979" h="6914147">
                <a:moveTo>
                  <a:pt x="2085474" y="0"/>
                </a:moveTo>
                <a:lnTo>
                  <a:pt x="5325979" y="0"/>
                </a:lnTo>
                <a:lnTo>
                  <a:pt x="5325979" y="6914147"/>
                </a:lnTo>
                <a:lnTo>
                  <a:pt x="2149642" y="6914147"/>
                </a:lnTo>
                <a:lnTo>
                  <a:pt x="0" y="3224463"/>
                </a:lnTo>
                <a:lnTo>
                  <a:pt x="2085474" y="0"/>
                </a:lnTo>
                <a:close/>
              </a:path>
            </a:pathLst>
          </a:custGeom>
          <a:solidFill>
            <a:srgbClr val="13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Freeform: Shape 6">
            <a:extLst>
              <a:ext uri="{FF2B5EF4-FFF2-40B4-BE49-F238E27FC236}">
                <a16:creationId xmlns:a16="http://schemas.microsoft.com/office/drawing/2014/main" id="{72F1235B-A8B9-4405-9956-006F6DD40CF6}"/>
              </a:ext>
            </a:extLst>
          </p:cNvPr>
          <p:cNvSpPr/>
          <p:nvPr/>
        </p:nvSpPr>
        <p:spPr>
          <a:xfrm>
            <a:off x="6934200" y="-20538"/>
            <a:ext cx="9144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ED1C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9" name="Freeform: Shape 8">
            <a:extLst>
              <a:ext uri="{FF2B5EF4-FFF2-40B4-BE49-F238E27FC236}">
                <a16:creationId xmlns:a16="http://schemas.microsoft.com/office/drawing/2014/main" id="{038AAE9D-C036-4EB2-9C17-5CB9FBC2D2CD}"/>
              </a:ext>
            </a:extLst>
          </p:cNvPr>
          <p:cNvSpPr/>
          <p:nvPr/>
        </p:nvSpPr>
        <p:spPr>
          <a:xfrm>
            <a:off x="6781800" y="-20538"/>
            <a:ext cx="990600" cy="5157000"/>
          </a:xfrm>
          <a:custGeom>
            <a:avLst/>
            <a:gdLst>
              <a:gd name="connsiteX0" fmla="*/ 2353456 w 2413417"/>
              <a:gd name="connsiteY0" fmla="*/ 29980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53456 w 2413417"/>
              <a:gd name="connsiteY6" fmla="*/ 29980 h 6865495"/>
              <a:gd name="connsiteX0" fmla="*/ 2383339 w 2413417"/>
              <a:gd name="connsiteY0" fmla="*/ 6074 h 6865495"/>
              <a:gd name="connsiteX1" fmla="*/ 299804 w 2413417"/>
              <a:gd name="connsiteY1" fmla="*/ 3207895 h 6865495"/>
              <a:gd name="connsiteX2" fmla="*/ 2413417 w 2413417"/>
              <a:gd name="connsiteY2" fmla="*/ 6865495 h 6865495"/>
              <a:gd name="connsiteX3" fmla="*/ 2098623 w 2413417"/>
              <a:gd name="connsiteY3" fmla="*/ 6865495 h 6865495"/>
              <a:gd name="connsiteX4" fmla="*/ 0 w 2413417"/>
              <a:gd name="connsiteY4" fmla="*/ 3207895 h 6865495"/>
              <a:gd name="connsiteX5" fmla="*/ 2098623 w 2413417"/>
              <a:gd name="connsiteY5" fmla="*/ 0 h 6865495"/>
              <a:gd name="connsiteX6" fmla="*/ 2383339 w 2413417"/>
              <a:gd name="connsiteY6" fmla="*/ 6074 h 6865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417" h="6865495">
                <a:moveTo>
                  <a:pt x="2383339" y="6074"/>
                </a:moveTo>
                <a:lnTo>
                  <a:pt x="299804" y="3207895"/>
                </a:lnTo>
                <a:lnTo>
                  <a:pt x="2413417" y="6865495"/>
                </a:lnTo>
                <a:lnTo>
                  <a:pt x="2098623" y="6865495"/>
                </a:lnTo>
                <a:lnTo>
                  <a:pt x="0" y="3207895"/>
                </a:lnTo>
                <a:lnTo>
                  <a:pt x="2098623" y="0"/>
                </a:lnTo>
                <a:lnTo>
                  <a:pt x="2383339" y="6074"/>
                </a:lnTo>
                <a:close/>
              </a:path>
            </a:pathLst>
          </a:custGeom>
          <a:solidFill>
            <a:srgbClr val="339E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25000"/>
              <a:t>        </a:t>
            </a:r>
            <a:endParaRPr lang="vi-VN" baseline="-25000"/>
          </a:p>
        </p:txBody>
      </p:sp>
      <p:sp>
        <p:nvSpPr>
          <p:cNvPr id="11" name="Title 1">
            <a:extLst>
              <a:ext uri="{FF2B5EF4-FFF2-40B4-BE49-F238E27FC236}">
                <a16:creationId xmlns:a16="http://schemas.microsoft.com/office/drawing/2014/main" id="{F1C62D11-13FB-4E2F-8A0D-851AAE498365}"/>
              </a:ext>
            </a:extLst>
          </p:cNvPr>
          <p:cNvSpPr txBox="1">
            <a:spLocks/>
          </p:cNvSpPr>
          <p:nvPr/>
        </p:nvSpPr>
        <p:spPr>
          <a:xfrm>
            <a:off x="-152400" y="666749"/>
            <a:ext cx="7335144" cy="276761"/>
          </a:xfrm>
          <a:prstGeom prst="roundRect">
            <a:avLst/>
          </a:prstGeom>
          <a:solidFill>
            <a:schemeClr val="bg1">
              <a:lumMod val="85000"/>
              <a:alpha val="7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1600" b="1" dirty="0">
                <a:solidFill>
                  <a:srgbClr val="FF0000"/>
                </a:solidFill>
                <a:latin typeface="Times New Roman" pitchFamily="18" charset="0"/>
                <a:cs typeface="Times New Roman" pitchFamily="18" charset="0"/>
              </a:rPr>
              <a:t>CHỦ ĐỀ F1</a:t>
            </a:r>
            <a:r>
              <a:rPr lang="vi-VN" altLang="en-US" sz="1600" b="1" dirty="0">
                <a:solidFill>
                  <a:srgbClr val="000099"/>
                </a:solidFill>
                <a:latin typeface="HP-001"/>
              </a:rPr>
              <a:t> BÀI 3: </a:t>
            </a:r>
            <a:r>
              <a:rPr lang="vi-VN" altLang="en-US" sz="1800" b="1" dirty="0">
                <a:solidFill>
                  <a:srgbClr val="000099"/>
                </a:solidFill>
              </a:rPr>
              <a:t>EM</a:t>
            </a:r>
            <a:r>
              <a:rPr lang="vi-VN" altLang="en-US" sz="1600" b="1" dirty="0">
                <a:solidFill>
                  <a:srgbClr val="000099"/>
                </a:solidFill>
                <a:latin typeface="HP-001"/>
              </a:rPr>
              <a:t> TẬP LÀM CHỈ HUY GIỎI</a:t>
            </a:r>
            <a:endParaRPr lang="en-US" sz="1200" b="1" dirty="0">
              <a:ln w="22225">
                <a:noFill/>
                <a:prstDash val="solid"/>
              </a:ln>
              <a:solidFill>
                <a:srgbClr val="FF0000"/>
              </a:solidFill>
              <a:latin typeface="Cambria" panose="02040503050406030204" pitchFamily="18" charset="0"/>
              <a:ea typeface="Cambria" panose="02040503050406030204" pitchFamily="18" charset="0"/>
            </a:endParaRPr>
          </a:p>
        </p:txBody>
      </p:sp>
      <p:grpSp>
        <p:nvGrpSpPr>
          <p:cNvPr id="14" name="Group 13">
            <a:extLst>
              <a:ext uri="{FF2B5EF4-FFF2-40B4-BE49-F238E27FC236}">
                <a16:creationId xmlns:a16="http://schemas.microsoft.com/office/drawing/2014/main" id="{0753DC0D-9605-4FEF-B6F7-32D5AA4DF806}"/>
              </a:ext>
            </a:extLst>
          </p:cNvPr>
          <p:cNvGrpSpPr/>
          <p:nvPr/>
        </p:nvGrpSpPr>
        <p:grpSpPr>
          <a:xfrm>
            <a:off x="94907" y="895351"/>
            <a:ext cx="3199106" cy="527839"/>
            <a:chOff x="6281260" y="2889781"/>
            <a:chExt cx="2800229" cy="1041920"/>
          </a:xfrm>
        </p:grpSpPr>
        <p:pic>
          <p:nvPicPr>
            <p:cNvPr id="15" name="Picture 14">
              <a:extLst>
                <a:ext uri="{FF2B5EF4-FFF2-40B4-BE49-F238E27FC236}">
                  <a16:creationId xmlns:a16="http://schemas.microsoft.com/office/drawing/2014/main" id="{DE70D53D-A0A8-4208-AD34-3C6D809C37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81260" y="2889781"/>
              <a:ext cx="383820" cy="933738"/>
            </a:xfrm>
            <a:prstGeom prst="rect">
              <a:avLst/>
            </a:prstGeom>
          </p:spPr>
        </p:pic>
        <p:sp>
          <p:nvSpPr>
            <p:cNvPr id="16" name="TextBox 15">
              <a:extLst>
                <a:ext uri="{FF2B5EF4-FFF2-40B4-BE49-F238E27FC236}">
                  <a16:creationId xmlns:a16="http://schemas.microsoft.com/office/drawing/2014/main" id="{4D4824FE-1CFA-4AA7-A14C-C344D4683995}"/>
                </a:ext>
              </a:extLst>
            </p:cNvPr>
            <p:cNvSpPr txBox="1"/>
            <p:nvPr/>
          </p:nvSpPr>
          <p:spPr>
            <a:xfrm>
              <a:off x="7242418" y="3020404"/>
              <a:ext cx="1839071" cy="911297"/>
            </a:xfrm>
            <a:prstGeom prst="rect">
              <a:avLst/>
            </a:prstGeom>
            <a:noFill/>
          </p:spPr>
          <p:txBody>
            <a:bodyPr wrap="square" rtlCol="0" anchor="ctr">
              <a:spAutoFit/>
            </a:bodyPr>
            <a:lstStyle/>
            <a:p>
              <a:pPr algn="ctr"/>
              <a:r>
                <a:rPr lang="en-US" sz="2400" b="1" dirty="0">
                  <a:latin typeface="Cambria" panose="02040503050406030204" pitchFamily="18" charset="0"/>
                  <a:ea typeface="Cambria" panose="02040503050406030204" pitchFamily="18" charset="0"/>
                  <a:cs typeface="Arial" panose="020B0604020202020204" pitchFamily="34" charset="0"/>
                </a:rPr>
                <a:t>MỤC TIÊU</a:t>
              </a:r>
            </a:p>
          </p:txBody>
        </p:sp>
      </p:grpSp>
      <p:sp>
        <p:nvSpPr>
          <p:cNvPr id="18" name="Rectangle 17">
            <a:extLst>
              <a:ext uri="{FF2B5EF4-FFF2-40B4-BE49-F238E27FC236}">
                <a16:creationId xmlns:a16="http://schemas.microsoft.com/office/drawing/2014/main" id="{E5F9E044-053E-40B9-8B2B-F8E8CF98B6F2}"/>
              </a:ext>
            </a:extLst>
          </p:cNvPr>
          <p:cNvSpPr/>
          <p:nvPr/>
        </p:nvSpPr>
        <p:spPr>
          <a:xfrm>
            <a:off x="7182744" y="943511"/>
            <a:ext cx="2189856" cy="1631216"/>
          </a:xfrm>
          <a:prstGeom prst="rect">
            <a:avLst/>
          </a:prstGeom>
          <a:noFill/>
        </p:spPr>
        <p:txBody>
          <a:bodyPr wrap="square" lIns="91440" tIns="45720" rIns="91440" bIns="45720">
            <a:spAutoFit/>
          </a:bodyPr>
          <a:lstStyle/>
          <a:p>
            <a:pPr algn="ctr"/>
            <a:r>
              <a:rPr lang="en-US" sz="2000" b="1" dirty="0">
                <a:ln w="22225">
                  <a:noFill/>
                  <a:prstDash val="solid"/>
                </a:ln>
                <a:solidFill>
                  <a:schemeClr val="bg1"/>
                </a:solidFill>
                <a:effectLst/>
                <a:latin typeface="Cambria" panose="02040503050406030204" pitchFamily="18" charset="0"/>
                <a:ea typeface="Cambria" panose="02040503050406030204" pitchFamily="18" charset="0"/>
              </a:rPr>
              <a:t>CHỦ ĐỀ </a:t>
            </a:r>
            <a:r>
              <a:rPr lang="en-US" sz="2000" b="1" dirty="0">
                <a:ln w="22225">
                  <a:noFill/>
                  <a:prstDash val="solid"/>
                </a:ln>
                <a:solidFill>
                  <a:schemeClr val="bg1"/>
                </a:solidFill>
                <a:latin typeface="Cambria" panose="02040503050406030204" pitchFamily="18" charset="0"/>
                <a:ea typeface="Cambria" panose="02040503050406030204" pitchFamily="18" charset="0"/>
              </a:rPr>
              <a:t>F1</a:t>
            </a:r>
            <a:r>
              <a:rPr lang="en-US" sz="2000" b="1" dirty="0">
                <a:ln w="22225">
                  <a:noFill/>
                  <a:prstDash val="solid"/>
                </a:ln>
                <a:solidFill>
                  <a:schemeClr val="bg1"/>
                </a:solidFill>
                <a:effectLst/>
                <a:latin typeface="Cambria" panose="02040503050406030204" pitchFamily="18" charset="0"/>
                <a:ea typeface="Cambria" panose="02040503050406030204" pitchFamily="18" charset="0"/>
              </a:rPr>
              <a:t>:</a:t>
            </a:r>
          </a:p>
          <a:p>
            <a:pPr algn="ctr"/>
            <a:r>
              <a:rPr lang="en-US" sz="2000" b="1" dirty="0">
                <a:solidFill>
                  <a:schemeClr val="bg1"/>
                </a:solidFill>
                <a:latin typeface="Times New Roman" pitchFamily="18" charset="0"/>
                <a:cs typeface="Times New Roman" pitchFamily="18" charset="0"/>
              </a:rPr>
              <a:t>THỰC HIỆN CÔNG VIỆC THEO TỪNG BƯỚC</a:t>
            </a:r>
            <a:endParaRPr lang="en-US" sz="2000" b="1" dirty="0">
              <a:ln w="22225">
                <a:noFill/>
                <a:prstDash val="solid"/>
              </a:ln>
              <a:solidFill>
                <a:schemeClr val="bg1"/>
              </a:solidFill>
              <a:latin typeface="Times New Roman" pitchFamily="18" charset="0"/>
              <a:ea typeface="Cambria" panose="02040503050406030204" pitchFamily="18" charset="0"/>
              <a:cs typeface="Times New Roman" pitchFamily="18" charset="0"/>
            </a:endParaRPr>
          </a:p>
        </p:txBody>
      </p:sp>
      <p:pic>
        <p:nvPicPr>
          <p:cNvPr id="19" name="Picture 18">
            <a:extLst>
              <a:ext uri="{FF2B5EF4-FFF2-40B4-BE49-F238E27FC236}">
                <a16:creationId xmlns:a16="http://schemas.microsoft.com/office/drawing/2014/main" id="{0EF9B328-B912-4A8F-BEBE-C0064204C28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575662" y="2853983"/>
            <a:ext cx="1568338" cy="1470367"/>
          </a:xfrm>
          <a:prstGeom prst="rect">
            <a:avLst/>
          </a:prstGeom>
        </p:spPr>
      </p:pic>
      <p:sp>
        <p:nvSpPr>
          <p:cNvPr id="17" name="TextBox 16"/>
          <p:cNvSpPr txBox="1"/>
          <p:nvPr/>
        </p:nvSpPr>
        <p:spPr>
          <a:xfrm>
            <a:off x="1963155" y="297418"/>
            <a:ext cx="3054927" cy="369332"/>
          </a:xfrm>
          <a:prstGeom prst="rect">
            <a:avLst/>
          </a:prstGeom>
          <a:noFill/>
        </p:spPr>
        <p:txBody>
          <a:bodyPr wrap="square" rtlCol="0">
            <a:spAutoFit/>
          </a:bodyPr>
          <a:lstStyle/>
          <a:p>
            <a:pPr algn="ctr"/>
            <a:r>
              <a:rPr lang="en-US" b="1" dirty="0"/>
              <a:t>Môn: Tin </a:t>
            </a:r>
            <a:r>
              <a:rPr lang="en-US" b="1" dirty="0" err="1"/>
              <a:t>học</a:t>
            </a:r>
            <a:endParaRPr lang="en-US" b="1" dirty="0"/>
          </a:p>
        </p:txBody>
      </p:sp>
      <p:sp>
        <p:nvSpPr>
          <p:cNvPr id="3" name="TextBox 2"/>
          <p:cNvSpPr txBox="1"/>
          <p:nvPr/>
        </p:nvSpPr>
        <p:spPr>
          <a:xfrm>
            <a:off x="109009" y="3551932"/>
            <a:ext cx="6667500" cy="1077218"/>
          </a:xfrm>
          <a:prstGeom prst="rect">
            <a:avLst/>
          </a:prstGeom>
          <a:solidFill>
            <a:schemeClr val="accent2">
              <a:lumMod val="60000"/>
              <a:lumOff val="40000"/>
            </a:schemeClr>
          </a:solidFill>
        </p:spPr>
        <p:txBody>
          <a:bodyPr wrap="square" rtlCol="0">
            <a:spAutoFit/>
          </a:bodyPr>
          <a:lstStyle/>
          <a:p>
            <a:r>
              <a:rPr lang="en-US" sz="3200" b="1" dirty="0">
                <a:solidFill>
                  <a:srgbClr val="FF0000"/>
                </a:solidFill>
                <a:latin typeface="Times New Roman" pitchFamily="18" charset="0"/>
                <a:cs typeface="Times New Roman" panose="02020603050405020304" pitchFamily="18" charset="0"/>
              </a:rPr>
              <a:t>3. Thái độ: </a:t>
            </a:r>
            <a:r>
              <a:rPr lang="en-US" sz="3200" dirty="0">
                <a:latin typeface="Times New Roman" pitchFamily="18" charset="0"/>
                <a:cs typeface="Times New Roman" pitchFamily="18" charset="0"/>
              </a:rPr>
              <a:t>Yêu thích môn tin học, chủ động xây dựng bài học</a:t>
            </a:r>
          </a:p>
        </p:txBody>
      </p:sp>
      <p:sp>
        <p:nvSpPr>
          <p:cNvPr id="4" name="TextBox 3"/>
          <p:cNvSpPr txBox="1"/>
          <p:nvPr/>
        </p:nvSpPr>
        <p:spPr>
          <a:xfrm>
            <a:off x="156868" y="1426121"/>
            <a:ext cx="6642100" cy="2062103"/>
          </a:xfrm>
          <a:prstGeom prst="rect">
            <a:avLst/>
          </a:prstGeom>
          <a:solidFill>
            <a:schemeClr val="accent6">
              <a:lumMod val="60000"/>
              <a:lumOff val="40000"/>
            </a:schemeClr>
          </a:solidFill>
        </p:spPr>
        <p:txBody>
          <a:bodyPr wrap="square" rtlCol="0">
            <a:spAutoFit/>
          </a:bodyPr>
          <a:lstStyle/>
          <a:p>
            <a:pPr marL="0" lvl="6"/>
            <a:r>
              <a:rPr lang="en-US" sz="2800" b="1" dirty="0">
                <a:solidFill>
                  <a:srgbClr val="FF0000"/>
                </a:solidFill>
                <a:latin typeface="Times New Roman" panose="02020603050405020304" pitchFamily="18" charset="0"/>
                <a:cs typeface="Times New Roman" panose="02020603050405020304" pitchFamily="18" charset="0"/>
              </a:rPr>
              <a:t>2. Kỹ năng: </a:t>
            </a:r>
            <a:r>
              <a:rPr lang="vi-VN" sz="3200" dirty="0">
                <a:latin typeface="Times New Roman" pitchFamily="18" charset="0"/>
                <a:cs typeface="Times New Roman" pitchFamily="18" charset="0"/>
              </a:rPr>
              <a:t>Chia được một công việc cụ thể thành những việc nhỏ hơn, trong đó có những việc máy tính trợ giúp được cho em.</a:t>
            </a:r>
            <a:endParaRPr lang="en-US" sz="3200" dirty="0">
              <a:latin typeface="Times New Roman" pitchFamily="18" charset="0"/>
              <a:cs typeface="Times New Roman" pitchFamily="18" charset="0"/>
            </a:endParaRPr>
          </a:p>
        </p:txBody>
      </p:sp>
      <p:sp>
        <p:nvSpPr>
          <p:cNvPr id="10" name="TextBox 9"/>
          <p:cNvSpPr txBox="1"/>
          <p:nvPr/>
        </p:nvSpPr>
        <p:spPr>
          <a:xfrm>
            <a:off x="134409" y="1561802"/>
            <a:ext cx="6642100" cy="2000548"/>
          </a:xfrm>
          <a:prstGeom prst="rect">
            <a:avLst/>
          </a:prstGeom>
          <a:solidFill>
            <a:srgbClr val="92D050"/>
          </a:solidFill>
        </p:spPr>
        <p:txBody>
          <a:bodyPr wrap="square" rtlCol="0">
            <a:spAutoFit/>
          </a:bodyPr>
          <a:lstStyle/>
          <a:p>
            <a:pPr marL="0" lvl="6" algn="just"/>
            <a:r>
              <a:rPr lang="en-US" sz="2800" b="1" dirty="0">
                <a:solidFill>
                  <a:srgbClr val="FF0000"/>
                </a:solidFill>
                <a:latin typeface="Times New Roman" pitchFamily="18" charset="0"/>
                <a:cs typeface="Times New Roman" panose="02020603050405020304" pitchFamily="18" charset="0"/>
              </a:rPr>
              <a:t>1. Kiến thức: </a:t>
            </a:r>
          </a:p>
          <a:p>
            <a:pPr marL="0" lvl="6" algn="just"/>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Chia được một công việc cụ thể thành những việc nhỏ hơn. </a:t>
            </a:r>
            <a:endParaRPr lang="en-US" sz="3200" dirty="0">
              <a:latin typeface="Times New Roman" pitchFamily="18" charset="0"/>
              <a:cs typeface="Times New Roman" pitchFamily="18" charset="0"/>
            </a:endParaRPr>
          </a:p>
          <a:p>
            <a:pPr marL="0" lvl="6" algn="just"/>
            <a:r>
              <a:rPr lang="en-US" sz="3200"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58828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10"/>
                                        </p:tgtEl>
                                      </p:cBhvr>
                                    </p:animEffect>
                                    <p:set>
                                      <p:cBhvr>
                                        <p:cTn id="7" dur="1" fill="hold">
                                          <p:stCondLst>
                                            <p:cond delay="19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randombar(horizont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WordArt 14"/>
          <p:cNvSpPr>
            <a:spLocks noChangeArrowheads="1" noChangeShapeType="1" noTextEdit="1"/>
          </p:cNvSpPr>
          <p:nvPr/>
        </p:nvSpPr>
        <p:spPr bwMode="auto">
          <a:xfrm>
            <a:off x="2895602" y="518181"/>
            <a:ext cx="3200398" cy="742950"/>
          </a:xfrm>
          <a:prstGeom prst="rect">
            <a:avLst/>
          </a:prstGeom>
        </p:spPr>
        <p:txBody>
          <a:bodyPr wrap="none" fromWordArt="1">
            <a:prstTxWarp prst="textDeflate">
              <a:avLst>
                <a:gd name="adj" fmla="val 26227"/>
              </a:avLst>
            </a:prstTxWarp>
          </a:bodyPr>
          <a:lstStyle/>
          <a:p>
            <a:pPr algn="ctr"/>
            <a:r>
              <a:rPr lang="en-US" sz="2400" b="1" kern="10" dirty="0">
                <a:ln w="9525">
                  <a:solidFill>
                    <a:srgbClr val="FF0000"/>
                  </a:solidFill>
                  <a:round/>
                  <a:headEnd/>
                  <a:tailEnd/>
                </a:ln>
                <a:solidFill>
                  <a:srgbClr val="FF0000"/>
                </a:solidFill>
                <a:latin typeface="Cambria"/>
                <a:ea typeface="Cambria"/>
              </a:rPr>
              <a:t>Môn: Tin học</a:t>
            </a:r>
          </a:p>
        </p:txBody>
      </p:sp>
      <p:sp>
        <p:nvSpPr>
          <p:cNvPr id="5135" name="WordArt 15"/>
          <p:cNvSpPr>
            <a:spLocks noChangeArrowheads="1" noChangeShapeType="1" noTextEdit="1"/>
          </p:cNvSpPr>
          <p:nvPr/>
        </p:nvSpPr>
        <p:spPr bwMode="auto">
          <a:xfrm>
            <a:off x="3616778" y="1261131"/>
            <a:ext cx="1564822" cy="440532"/>
          </a:xfrm>
          <a:prstGeom prst="rect">
            <a:avLst/>
          </a:prstGeom>
        </p:spPr>
        <p:txBody>
          <a:bodyPr wrap="none" fromWordArt="1">
            <a:prstTxWarp prst="textPlain">
              <a:avLst>
                <a:gd name="adj" fmla="val 50000"/>
              </a:avLst>
            </a:prstTxWarp>
          </a:bodyPr>
          <a:lstStyle/>
          <a:p>
            <a:pPr algn="ctr"/>
            <a:r>
              <a:rPr lang="en-US" sz="1400" b="1" kern="10" dirty="0">
                <a:ln w="9525">
                  <a:solidFill>
                    <a:srgbClr val="FF0000"/>
                  </a:solidFill>
                  <a:round/>
                  <a:headEnd/>
                  <a:tailEnd/>
                </a:ln>
                <a:solidFill>
                  <a:srgbClr val="FF0000"/>
                </a:solidFill>
                <a:latin typeface="Cambria"/>
                <a:ea typeface="Cambria"/>
              </a:rPr>
              <a:t>Lớp: 3</a:t>
            </a:r>
          </a:p>
        </p:txBody>
      </p:sp>
      <p:sp>
        <p:nvSpPr>
          <p:cNvPr id="2" name="TextBox 1"/>
          <p:cNvSpPr txBox="1"/>
          <p:nvPr/>
        </p:nvSpPr>
        <p:spPr>
          <a:xfrm>
            <a:off x="-20411" y="1718330"/>
            <a:ext cx="9032424" cy="892552"/>
          </a:xfrm>
          <a:prstGeom prst="rect">
            <a:avLst/>
          </a:prstGeom>
          <a:noFill/>
        </p:spPr>
        <p:txBody>
          <a:bodyPr wrap="square" rtlCol="0">
            <a:spAutoFit/>
          </a:bodyPr>
          <a:lstStyle/>
          <a:p>
            <a:pPr algn="ctr"/>
            <a:r>
              <a:rPr lang="en-US" altLang="en-US" sz="2400" b="1" dirty="0">
                <a:solidFill>
                  <a:srgbClr val="FF0000"/>
                </a:solidFill>
                <a:latin typeface="Times New Roman" pitchFamily="18" charset="0"/>
                <a:cs typeface="Times New Roman" pitchFamily="18" charset="0"/>
              </a:rPr>
              <a:t>CHỦ ĐỀ F1: </a:t>
            </a:r>
          </a:p>
          <a:p>
            <a:pPr algn="ctr"/>
            <a:r>
              <a:rPr lang="vi-VN" sz="2800" b="1" dirty="0">
                <a:ln w="22225">
                  <a:noFill/>
                  <a:prstDash val="solid"/>
                </a:ln>
                <a:solidFill>
                  <a:srgbClr val="FF0000"/>
                </a:solidFill>
                <a:latin typeface="Cambria" panose="02040503050406030204" pitchFamily="18" charset="0"/>
                <a:ea typeface="Cambria" panose="02040503050406030204" pitchFamily="18" charset="0"/>
              </a:rPr>
              <a:t>THỰC HIỆN CÔNG VIỆC THEO TỪNG BƯỚC</a:t>
            </a:r>
            <a:endParaRPr lang="en-US" sz="2800" b="1" dirty="0">
              <a:ln w="22225">
                <a:noFill/>
                <a:prstDash val="solid"/>
              </a:ln>
              <a:solidFill>
                <a:srgbClr val="FF0000"/>
              </a:solidFill>
              <a:latin typeface="Cambria" panose="02040503050406030204" pitchFamily="18" charset="0"/>
              <a:ea typeface="Cambria" panose="02040503050406030204" pitchFamily="18" charset="0"/>
            </a:endParaRPr>
          </a:p>
        </p:txBody>
      </p:sp>
      <p:sp>
        <p:nvSpPr>
          <p:cNvPr id="6" name="TextBox 5"/>
          <p:cNvSpPr txBox="1"/>
          <p:nvPr/>
        </p:nvSpPr>
        <p:spPr>
          <a:xfrm>
            <a:off x="161924" y="3176885"/>
            <a:ext cx="8905876" cy="400110"/>
          </a:xfrm>
          <a:prstGeom prst="rect">
            <a:avLst/>
          </a:prstGeom>
          <a:noFill/>
        </p:spPr>
        <p:txBody>
          <a:bodyPr wrap="square" rtlCol="0">
            <a:spAutoFit/>
          </a:bodyPr>
          <a:lstStyle/>
          <a:p>
            <a:pPr algn="ctr"/>
            <a:r>
              <a:rPr lang="vi-VN" altLang="en-US" sz="2000" b="1" dirty="0">
                <a:solidFill>
                  <a:srgbClr val="000099"/>
                </a:solidFill>
                <a:latin typeface="HP-001"/>
              </a:rPr>
              <a:t>BÀI 3: EM TẬP LÀM CHỈ HUY GIỎI</a:t>
            </a:r>
            <a:endParaRPr lang="en-US" sz="2000" b="1" dirty="0">
              <a:ln w="22225">
                <a:noFill/>
                <a:prstDash val="solid"/>
              </a:ln>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06430281"/>
      </p:ext>
    </p:extLst>
  </p:cSld>
  <p:clrMapOvr>
    <a:masterClrMapping/>
  </p:clrMapOvr>
  <p:transition spd="slow">
    <p:push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74" y="57150"/>
            <a:ext cx="8963026" cy="461665"/>
          </a:xfrm>
          <a:prstGeom prst="rect">
            <a:avLst/>
          </a:prstGeom>
          <a:solidFill>
            <a:schemeClr val="accent4">
              <a:lumMod val="60000"/>
              <a:lumOff val="40000"/>
            </a:schemeClr>
          </a:solidFill>
        </p:spPr>
        <p:txBody>
          <a:bodyPr wrap="square" rtlCol="0">
            <a:spAutoFit/>
          </a:bodyPr>
          <a:lstStyle/>
          <a:p>
            <a:r>
              <a:rPr lang="en-US" sz="2400" b="1" dirty="0">
                <a:latin typeface="Times New Roman" pitchFamily="18" charset="0"/>
                <a:cs typeface="Times New Roman" pitchFamily="18" charset="0"/>
              </a:rPr>
              <a:t>1. AI CHIA VIỆC HỢP LÝ</a:t>
            </a:r>
            <a:endParaRPr lang="en-US" sz="2400" b="1" dirty="0">
              <a:ln w="22225">
                <a:noFill/>
                <a:prstDash val="solid"/>
              </a:ln>
              <a:solidFill>
                <a:srgbClr val="FF0000"/>
              </a:solidFill>
              <a:latin typeface="Times New Roman" pitchFamily="18" charset="0"/>
              <a:ea typeface="Cambria" panose="02040503050406030204" pitchFamily="18" charset="0"/>
              <a:cs typeface="Times New Roman" pitchFamily="18" charset="0"/>
            </a:endParaRPr>
          </a:p>
        </p:txBody>
      </p:sp>
      <p:sp>
        <p:nvSpPr>
          <p:cNvPr id="6" name="TextBox 5"/>
          <p:cNvSpPr txBox="1"/>
          <p:nvPr/>
        </p:nvSpPr>
        <p:spPr>
          <a:xfrm>
            <a:off x="28574" y="1095027"/>
            <a:ext cx="8950326" cy="4031873"/>
          </a:xfrm>
          <a:prstGeom prst="rect">
            <a:avLst/>
          </a:prstGeom>
          <a:solidFill>
            <a:schemeClr val="accent1">
              <a:lumMod val="40000"/>
              <a:lumOff val="60000"/>
            </a:schemeClr>
          </a:solidFill>
        </p:spPr>
        <p:txBody>
          <a:bodyPr wrap="square" rtlCol="0">
            <a:spAutoFit/>
          </a:bodyPr>
          <a:lstStyle/>
          <a:p>
            <a:pPr algn="just"/>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Em hãy đóng vai nhóm trưởng của một nhóm gồm ba bạn. Nhóm nhận nhiệm vụ chuẩn bị một bài trình chiếu để giới thiệu với cả lớp một cảnh đẹp của Việt Nam. Nhóm trưởng cần phân chia nhiệm vụ thành các việc nhỏ hơn và phân công các bạn trong nhóm thực hiện. Em hãy trình bày nhiệm vụ đã được em chia nhỏ như thế nào và phân công cho các bạn trong nhóm ra sao.</a:t>
            </a:r>
            <a:endParaRPr lang="en-US" sz="4400" dirty="0">
              <a:latin typeface="Times New Roman" pitchFamily="18" charset="0"/>
              <a:cs typeface="Times New Roman" pitchFamily="18" charset="0"/>
            </a:endParaRPr>
          </a:p>
        </p:txBody>
      </p:sp>
      <p:sp>
        <p:nvSpPr>
          <p:cNvPr id="7" name="TextBox 6"/>
          <p:cNvSpPr txBox="1"/>
          <p:nvPr/>
        </p:nvSpPr>
        <p:spPr>
          <a:xfrm>
            <a:off x="53974" y="563265"/>
            <a:ext cx="8963026" cy="461665"/>
          </a:xfrm>
          <a:prstGeom prst="rect">
            <a:avLst/>
          </a:prstGeom>
          <a:solidFill>
            <a:schemeClr val="accent4">
              <a:lumMod val="60000"/>
              <a:lumOff val="40000"/>
            </a:schemeClr>
          </a:solidFill>
        </p:spPr>
        <p:txBody>
          <a:bodyPr wrap="square" rtlCol="0">
            <a:spAutoFit/>
          </a:bodyPr>
          <a:lstStyle/>
          <a:p>
            <a:r>
              <a:rPr lang="en-US" sz="2400" b="1" dirty="0">
                <a:latin typeface="Times New Roman" pitchFamily="18" charset="0"/>
                <a:cs typeface="Times New Roman" pitchFamily="18" charset="0"/>
              </a:rPr>
              <a:t>TRÒ CHƠI: Ai chia việc hợp lý</a:t>
            </a:r>
            <a:endParaRPr lang="en-US" sz="2400" b="1" dirty="0">
              <a:ln w="22225">
                <a:noFill/>
                <a:prstDash val="solid"/>
              </a:ln>
              <a:solidFill>
                <a:srgbClr val="FF0000"/>
              </a:solidFill>
              <a:latin typeface="Times New Roman"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35938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xit" presetSubtype="0" fill="hold" grpId="0" nodeType="withEffect">
                                  <p:stCondLst>
                                    <p:cond delay="0"/>
                                  </p:stCondLst>
                                  <p:childTnLst>
                                    <p:animEffect transition="out" filter="wipe(down)">
                                      <p:cBhvr>
                                        <p:cTn id="6" dur="180" accel="50000">
                                          <p:stCondLst>
                                            <p:cond delay="1820"/>
                                          </p:stCondLst>
                                        </p:cTn>
                                        <p:tgtEl>
                                          <p:spTgt spid="5"/>
                                        </p:tgtEl>
                                      </p:cBhvr>
                                    </p:animEffect>
                                    <p:anim calcmode="lin" valueType="num">
                                      <p:cBhvr>
                                        <p:cTn id="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14" dur="26">
                                          <p:stCondLst>
                                            <p:cond delay="620"/>
                                          </p:stCondLst>
                                        </p:cTn>
                                        <p:tgtEl>
                                          <p:spTgt spid="5"/>
                                        </p:tgtEl>
                                      </p:cBhvr>
                                      <p:to x="100000" y="60000"/>
                                    </p:animScale>
                                    <p:animScale>
                                      <p:cBhvr>
                                        <p:cTn id="15" dur="166" decel="50000">
                                          <p:stCondLst>
                                            <p:cond delay="646"/>
                                          </p:stCondLst>
                                        </p:cTn>
                                        <p:tgtEl>
                                          <p:spTgt spid="5"/>
                                        </p:tgtEl>
                                      </p:cBhvr>
                                      <p:to x="100000" y="100000"/>
                                    </p:animScale>
                                    <p:animScale>
                                      <p:cBhvr>
                                        <p:cTn id="16" dur="26">
                                          <p:stCondLst>
                                            <p:cond delay="1312"/>
                                          </p:stCondLst>
                                        </p:cTn>
                                        <p:tgtEl>
                                          <p:spTgt spid="5"/>
                                        </p:tgtEl>
                                      </p:cBhvr>
                                      <p:to x="100000" y="80000"/>
                                    </p:animScale>
                                    <p:animScale>
                                      <p:cBhvr>
                                        <p:cTn id="17" dur="166" decel="50000">
                                          <p:stCondLst>
                                            <p:cond delay="1338"/>
                                          </p:stCondLst>
                                        </p:cTn>
                                        <p:tgtEl>
                                          <p:spTgt spid="5"/>
                                        </p:tgtEl>
                                      </p:cBhvr>
                                      <p:to x="100000" y="100000"/>
                                    </p:animScale>
                                    <p:animScale>
                                      <p:cBhvr>
                                        <p:cTn id="18" dur="26">
                                          <p:stCondLst>
                                            <p:cond delay="1642"/>
                                          </p:stCondLst>
                                        </p:cTn>
                                        <p:tgtEl>
                                          <p:spTgt spid="5"/>
                                        </p:tgtEl>
                                      </p:cBhvr>
                                      <p:to x="100000" y="90000"/>
                                    </p:animScale>
                                    <p:animScale>
                                      <p:cBhvr>
                                        <p:cTn id="19" dur="166" decel="50000">
                                          <p:stCondLst>
                                            <p:cond delay="1668"/>
                                          </p:stCondLst>
                                        </p:cTn>
                                        <p:tgtEl>
                                          <p:spTgt spid="5"/>
                                        </p:tgtEl>
                                      </p:cBhvr>
                                      <p:to x="100000" y="100000"/>
                                    </p:animScale>
                                    <p:animScale>
                                      <p:cBhvr>
                                        <p:cTn id="20" dur="26">
                                          <p:stCondLst>
                                            <p:cond delay="1808"/>
                                          </p:stCondLst>
                                        </p:cTn>
                                        <p:tgtEl>
                                          <p:spTgt spid="5"/>
                                        </p:tgtEl>
                                      </p:cBhvr>
                                      <p:to x="100000" y="95000"/>
                                    </p:animScale>
                                    <p:animScale>
                                      <p:cBhvr>
                                        <p:cTn id="21" dur="166" decel="50000">
                                          <p:stCondLst>
                                            <p:cond delay="1834"/>
                                          </p:stCondLst>
                                        </p:cTn>
                                        <p:tgtEl>
                                          <p:spTgt spid="5"/>
                                        </p:tgtEl>
                                      </p:cBhvr>
                                      <p:to x="100000" y="100000"/>
                                    </p:animScale>
                                    <p:set>
                                      <p:cBhvr>
                                        <p:cTn id="22" dur="1" fill="hold">
                                          <p:stCondLst>
                                            <p:cond delay="19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par>
                                <p:cTn id="28" presetID="26" presetClass="exit" presetSubtype="0" fill="hold" grpId="0" nodeType="withEffect">
                                  <p:stCondLst>
                                    <p:cond delay="0"/>
                                  </p:stCondLst>
                                  <p:childTnLst>
                                    <p:animEffect transition="out" filter="wipe(down)">
                                      <p:cBhvr>
                                        <p:cTn id="29" dur="180" accel="50000">
                                          <p:stCondLst>
                                            <p:cond delay="1820"/>
                                          </p:stCondLst>
                                        </p:cTn>
                                        <p:tgtEl>
                                          <p:spTgt spid="7"/>
                                        </p:tgtEl>
                                      </p:cBhvr>
                                    </p:animEffect>
                                    <p:anim calcmode="lin" valueType="num">
                                      <p:cBhvr>
                                        <p:cTn id="30"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31"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32"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3"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4"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5"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6"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37" dur="26">
                                          <p:stCondLst>
                                            <p:cond delay="620"/>
                                          </p:stCondLst>
                                        </p:cTn>
                                        <p:tgtEl>
                                          <p:spTgt spid="7"/>
                                        </p:tgtEl>
                                      </p:cBhvr>
                                      <p:to x="100000" y="60000"/>
                                    </p:animScale>
                                    <p:animScale>
                                      <p:cBhvr>
                                        <p:cTn id="38" dur="166" decel="50000">
                                          <p:stCondLst>
                                            <p:cond delay="646"/>
                                          </p:stCondLst>
                                        </p:cTn>
                                        <p:tgtEl>
                                          <p:spTgt spid="7"/>
                                        </p:tgtEl>
                                      </p:cBhvr>
                                      <p:to x="100000" y="100000"/>
                                    </p:animScale>
                                    <p:animScale>
                                      <p:cBhvr>
                                        <p:cTn id="39" dur="26">
                                          <p:stCondLst>
                                            <p:cond delay="1312"/>
                                          </p:stCondLst>
                                        </p:cTn>
                                        <p:tgtEl>
                                          <p:spTgt spid="7"/>
                                        </p:tgtEl>
                                      </p:cBhvr>
                                      <p:to x="100000" y="80000"/>
                                    </p:animScale>
                                    <p:animScale>
                                      <p:cBhvr>
                                        <p:cTn id="40" dur="166" decel="50000">
                                          <p:stCondLst>
                                            <p:cond delay="1338"/>
                                          </p:stCondLst>
                                        </p:cTn>
                                        <p:tgtEl>
                                          <p:spTgt spid="7"/>
                                        </p:tgtEl>
                                      </p:cBhvr>
                                      <p:to x="100000" y="100000"/>
                                    </p:animScale>
                                    <p:animScale>
                                      <p:cBhvr>
                                        <p:cTn id="41" dur="26">
                                          <p:stCondLst>
                                            <p:cond delay="1642"/>
                                          </p:stCondLst>
                                        </p:cTn>
                                        <p:tgtEl>
                                          <p:spTgt spid="7"/>
                                        </p:tgtEl>
                                      </p:cBhvr>
                                      <p:to x="100000" y="90000"/>
                                    </p:animScale>
                                    <p:animScale>
                                      <p:cBhvr>
                                        <p:cTn id="42" dur="166" decel="50000">
                                          <p:stCondLst>
                                            <p:cond delay="1668"/>
                                          </p:stCondLst>
                                        </p:cTn>
                                        <p:tgtEl>
                                          <p:spTgt spid="7"/>
                                        </p:tgtEl>
                                      </p:cBhvr>
                                      <p:to x="100000" y="100000"/>
                                    </p:animScale>
                                    <p:animScale>
                                      <p:cBhvr>
                                        <p:cTn id="43" dur="26">
                                          <p:stCondLst>
                                            <p:cond delay="1808"/>
                                          </p:stCondLst>
                                        </p:cTn>
                                        <p:tgtEl>
                                          <p:spTgt spid="7"/>
                                        </p:tgtEl>
                                      </p:cBhvr>
                                      <p:to x="100000" y="95000"/>
                                    </p:animScale>
                                    <p:animScale>
                                      <p:cBhvr>
                                        <p:cTn id="44" dur="166" decel="50000">
                                          <p:stCondLst>
                                            <p:cond delay="1834"/>
                                          </p:stCondLst>
                                        </p:cTn>
                                        <p:tgtEl>
                                          <p:spTgt spid="7"/>
                                        </p:tgtEl>
                                      </p:cBhvr>
                                      <p:to x="100000" y="100000"/>
                                    </p:animScale>
                                    <p:set>
                                      <p:cBhvr>
                                        <p:cTn id="45"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04403266"/>
              </p:ext>
            </p:extLst>
          </p:nvPr>
        </p:nvGraphicFramePr>
        <p:xfrm>
          <a:off x="-38100" y="185448"/>
          <a:ext cx="9182100" cy="4596102"/>
        </p:xfrm>
        <a:graphic>
          <a:graphicData uri="http://schemas.openxmlformats.org/drawingml/2006/table">
            <a:tbl>
              <a:tblPr firstRow="1" bandRow="1">
                <a:tableStyleId>{5C22544A-7EE6-4342-B048-85BDC9FD1C3A}</a:tableStyleId>
              </a:tblPr>
              <a:tblGrid>
                <a:gridCol w="8763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a:latin typeface="Times New Roman" pitchFamily="18" charset="0"/>
                          <a:cs typeface="Times New Roman" pitchFamily="18" charset="0"/>
                        </a:rPr>
                        <a:t>THỨ</a:t>
                      </a:r>
                      <a:r>
                        <a:rPr lang="en-US" sz="2800" baseline="0" dirty="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Câu</a:t>
                      </a:r>
                      <a:r>
                        <a:rPr lang="en-US" sz="2800" baseline="0" dirty="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Giải</a:t>
                      </a:r>
                      <a:r>
                        <a:rPr lang="en-US" sz="2800" baseline="0" dirty="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a:latin typeface="Times New Roman" pitchFamily="18" charset="0"/>
                          <a:cs typeface="Times New Roman" pitchFamily="18" charset="0"/>
                        </a:rPr>
                        <a:t>1</a:t>
                      </a:r>
                    </a:p>
                  </a:txBody>
                  <a:tcPr anchor="ct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a:latin typeface="Times New Roman" pitchFamily="18" charset="0"/>
                          <a:cs typeface="Times New Roman" pitchFamily="18" charset="0"/>
                        </a:rPr>
                        <a:t>Đi</a:t>
                      </a:r>
                      <a:r>
                        <a:rPr lang="en-US" sz="2400" baseline="0" dirty="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a:latin typeface="Times New Roman" pitchFamily="18" charset="0"/>
                          <a:cs typeface="Times New Roman" pitchFamily="18" charset="0"/>
                        </a:rPr>
                        <a:t>2</a:t>
                      </a:r>
                    </a:p>
                  </a:txBody>
                  <a:tcPr/>
                </a:tc>
                <a:tc>
                  <a:txBody>
                    <a:bodyPr/>
                    <a:lstStyle/>
                    <a:p>
                      <a:pPr algn="ctr"/>
                      <a:r>
                        <a:rPr lang="en-US" sz="2800" b="1" dirty="0">
                          <a:solidFill>
                            <a:srgbClr val="FF0000"/>
                          </a:solidFill>
                          <a:latin typeface="Times New Roman" pitchFamily="18" charset="0"/>
                          <a:cs typeface="Times New Roman" pitchFamily="18" charset="0"/>
                        </a:rPr>
                        <a:t>Nếu</a:t>
                      </a:r>
                      <a:r>
                        <a:rPr lang="en-US" sz="2800" baseline="0" dirty="0">
                          <a:latin typeface="Times New Roman" pitchFamily="18" charset="0"/>
                          <a:cs typeface="Times New Roman" pitchFamily="18" charset="0"/>
                        </a:rPr>
                        <a:t> đỏ </a:t>
                      </a:r>
                      <a:r>
                        <a:rPr lang="en-US" sz="2800" b="1" baseline="0" dirty="0">
                          <a:solidFill>
                            <a:srgbClr val="FF0000"/>
                          </a:solidFill>
                          <a:latin typeface="Times New Roman" pitchFamily="18" charset="0"/>
                          <a:cs typeface="Times New Roman" pitchFamily="18" charset="0"/>
                        </a:rPr>
                        <a:t>thì </a:t>
                      </a:r>
                      <a:r>
                        <a:rPr lang="en-US" sz="2800" baseline="0" dirty="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Nếu</a:t>
                      </a:r>
                      <a:r>
                        <a:rPr lang="en-US" sz="2800" baseline="0" dirty="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a:latin typeface="Times New Roman" pitchFamily="18" charset="0"/>
                          <a:cs typeface="Times New Roman" pitchFamily="18" charset="0"/>
                        </a:rPr>
                        <a:t>3</a:t>
                      </a:r>
                    </a:p>
                  </a:txBody>
                  <a:tcPr/>
                </a:tc>
                <a:tc>
                  <a:txBody>
                    <a:bodyPr/>
                    <a:lstStyle/>
                    <a:p>
                      <a:pPr algn="ctr"/>
                      <a:r>
                        <a:rPr lang="en-US" sz="2800" dirty="0">
                          <a:latin typeface="Times New Roman" pitchFamily="18" charset="0"/>
                          <a:cs typeface="Times New Roman" pitchFamily="18" charset="0"/>
                        </a:rPr>
                        <a:t>Quay</a:t>
                      </a:r>
                      <a:r>
                        <a:rPr lang="en-US" sz="2800" baseline="0" dirty="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Quay sang bên</a:t>
                      </a:r>
                      <a:r>
                        <a:rPr lang="en-US" sz="2800" baseline="0" dirty="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a:latin typeface="Times New Roman" pitchFamily="18" charset="0"/>
                          <a:cs typeface="Times New Roman" pitchFamily="18" charset="0"/>
                        </a:rPr>
                        <a:t>4</a:t>
                      </a:r>
                    </a:p>
                  </a:txBody>
                  <a:tcP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a:latin typeface="Times New Roman" pitchFamily="18" charset="0"/>
                          <a:cs typeface="Times New Roman" pitchFamily="18" charset="0"/>
                        </a:rPr>
                        <a:t>Đi</a:t>
                      </a:r>
                      <a:r>
                        <a:rPr lang="en-US" sz="2400" baseline="0" dirty="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r h="446102">
                <a:tc>
                  <a:txBody>
                    <a:bodyPr/>
                    <a:lstStyle/>
                    <a:p>
                      <a:pPr algn="ctr"/>
                      <a:r>
                        <a:rPr lang="en-US" sz="2800" dirty="0">
                          <a:latin typeface="Times New Roman" pitchFamily="18" charset="0"/>
                          <a:cs typeface="Times New Roman" pitchFamily="18" charset="0"/>
                        </a:rPr>
                        <a:t>5</a:t>
                      </a:r>
                    </a:p>
                  </a:txBody>
                  <a:tcPr/>
                </a:tc>
                <a:tc>
                  <a:txBody>
                    <a:bodyPr/>
                    <a:lstStyle/>
                    <a:p>
                      <a:pPr algn="ctr"/>
                      <a:r>
                        <a:rPr lang="en-US" sz="2800" b="1" dirty="0">
                          <a:solidFill>
                            <a:srgbClr val="FF0000"/>
                          </a:solidFill>
                          <a:latin typeface="Times New Roman" pitchFamily="18" charset="0"/>
                          <a:cs typeface="Times New Roman" pitchFamily="18" charset="0"/>
                        </a:rPr>
                        <a:t>Nếu</a:t>
                      </a:r>
                      <a:r>
                        <a:rPr lang="en-US" sz="2800" baseline="0" dirty="0">
                          <a:latin typeface="Times New Roman" pitchFamily="18" charset="0"/>
                          <a:cs typeface="Times New Roman" pitchFamily="18" charset="0"/>
                        </a:rPr>
                        <a:t> đỏ </a:t>
                      </a:r>
                      <a:r>
                        <a:rPr lang="en-US" sz="2800" b="1" baseline="0" dirty="0">
                          <a:solidFill>
                            <a:srgbClr val="FF0000"/>
                          </a:solidFill>
                          <a:latin typeface="Times New Roman" pitchFamily="18" charset="0"/>
                          <a:cs typeface="Times New Roman" pitchFamily="18" charset="0"/>
                        </a:rPr>
                        <a:t>thì </a:t>
                      </a:r>
                      <a:r>
                        <a:rPr lang="en-US" sz="2800" baseline="0" dirty="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Nếu</a:t>
                      </a:r>
                      <a:r>
                        <a:rPr lang="en-US" sz="2800" baseline="0" dirty="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446102">
                <a:tc>
                  <a:txBody>
                    <a:bodyPr/>
                    <a:lstStyle/>
                    <a:p>
                      <a:pPr algn="ctr"/>
                      <a:r>
                        <a:rPr lang="en-US" sz="2800" dirty="0">
                          <a:latin typeface="Times New Roman" pitchFamily="18" charset="0"/>
                          <a:cs typeface="Times New Roman" pitchFamily="18" charset="0"/>
                        </a:rPr>
                        <a:t>6</a:t>
                      </a:r>
                    </a:p>
                  </a:txBody>
                  <a:tcPr/>
                </a:tc>
                <a:tc>
                  <a:txBody>
                    <a:bodyPr/>
                    <a:lstStyle/>
                    <a:p>
                      <a:pPr algn="ctr"/>
                      <a:r>
                        <a:rPr lang="en-US" sz="2800" dirty="0">
                          <a:latin typeface="Times New Roman" pitchFamily="18" charset="0"/>
                          <a:cs typeface="Times New Roman" pitchFamily="18" charset="0"/>
                        </a:rPr>
                        <a:t>Quay</a:t>
                      </a:r>
                      <a:r>
                        <a:rPr lang="en-US" sz="2800" baseline="0" dirty="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Quay sang bên</a:t>
                      </a:r>
                      <a:r>
                        <a:rPr lang="en-US" sz="2800" baseline="0" dirty="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45178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47427008"/>
              </p:ext>
            </p:extLst>
          </p:nvPr>
        </p:nvGraphicFramePr>
        <p:xfrm>
          <a:off x="-38100" y="535968"/>
          <a:ext cx="9182100" cy="4762914"/>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a:latin typeface="Times New Roman" pitchFamily="18" charset="0"/>
                          <a:cs typeface="Times New Roman" pitchFamily="18" charset="0"/>
                        </a:rPr>
                        <a:t>THỨ</a:t>
                      </a:r>
                      <a:r>
                        <a:rPr lang="en-US" sz="2800" baseline="0" dirty="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Câu</a:t>
                      </a:r>
                      <a:r>
                        <a:rPr lang="en-US" sz="2800" baseline="0" dirty="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Giải</a:t>
                      </a:r>
                      <a:r>
                        <a:rPr lang="en-US" sz="2800" baseline="0" dirty="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a:latin typeface="Times New Roman" pitchFamily="18" charset="0"/>
                          <a:cs typeface="Times New Roman" pitchFamily="18" charset="0"/>
                        </a:rPr>
                        <a:t>7</a:t>
                      </a:r>
                    </a:p>
                  </a:txBody>
                  <a:tcPr anchor="ct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2</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Đi</a:t>
                      </a:r>
                      <a:r>
                        <a:rPr lang="en-US" sz="2800" baseline="0" dirty="0">
                          <a:latin typeface="Times New Roman" pitchFamily="18" charset="0"/>
                          <a:cs typeface="Times New Roman" pitchFamily="18" charset="0"/>
                        </a:rPr>
                        <a:t> thắng một đoạn dài bằng cạnh 2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a:latin typeface="Times New Roman" pitchFamily="18" charset="0"/>
                          <a:cs typeface="Times New Roman" pitchFamily="18" charset="0"/>
                        </a:rPr>
                        <a:t>8</a:t>
                      </a:r>
                    </a:p>
                  </a:txBody>
                  <a:tcPr/>
                </a:tc>
                <a:tc>
                  <a:txBody>
                    <a:bodyPr/>
                    <a:lstStyle/>
                    <a:p>
                      <a:pPr algn="ctr"/>
                      <a:r>
                        <a:rPr lang="en-US" sz="2800" b="1" dirty="0">
                          <a:solidFill>
                            <a:srgbClr val="FF0000"/>
                          </a:solidFill>
                          <a:latin typeface="Times New Roman" pitchFamily="18" charset="0"/>
                          <a:cs typeface="Times New Roman" pitchFamily="18" charset="0"/>
                        </a:rPr>
                        <a:t>Nếu</a:t>
                      </a:r>
                      <a:r>
                        <a:rPr lang="en-US" sz="2800" baseline="0" dirty="0">
                          <a:latin typeface="Times New Roman" pitchFamily="18" charset="0"/>
                          <a:cs typeface="Times New Roman" pitchFamily="18" charset="0"/>
                        </a:rPr>
                        <a:t> đỏ </a:t>
                      </a:r>
                      <a:r>
                        <a:rPr lang="en-US" sz="2800" b="1" baseline="0" dirty="0">
                          <a:solidFill>
                            <a:srgbClr val="FF0000"/>
                          </a:solidFill>
                          <a:latin typeface="Times New Roman" pitchFamily="18" charset="0"/>
                          <a:cs typeface="Times New Roman" pitchFamily="18" charset="0"/>
                        </a:rPr>
                        <a:t>thì </a:t>
                      </a:r>
                      <a:r>
                        <a:rPr lang="en-US" sz="2800" baseline="0" dirty="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Nếu</a:t>
                      </a:r>
                      <a:r>
                        <a:rPr lang="en-US" sz="2800" baseline="0" dirty="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a:latin typeface="Times New Roman" pitchFamily="18" charset="0"/>
                          <a:cs typeface="Times New Roman" pitchFamily="18" charset="0"/>
                        </a:rPr>
                        <a:t>9</a:t>
                      </a:r>
                    </a:p>
                  </a:txBody>
                  <a:tcPr/>
                </a:tc>
                <a:tc>
                  <a:txBody>
                    <a:bodyPr/>
                    <a:lstStyle/>
                    <a:p>
                      <a:pPr algn="ctr"/>
                      <a:r>
                        <a:rPr lang="en-US" sz="2800" dirty="0">
                          <a:latin typeface="Times New Roman" pitchFamily="18" charset="0"/>
                          <a:cs typeface="Times New Roman" pitchFamily="18" charset="0"/>
                        </a:rPr>
                        <a:t>Quay</a:t>
                      </a:r>
                      <a:r>
                        <a:rPr lang="en-US" sz="2800" baseline="0" dirty="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Quay sang bên</a:t>
                      </a:r>
                      <a:r>
                        <a:rPr lang="en-US" sz="2800" baseline="0" dirty="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a:latin typeface="Times New Roman" pitchFamily="18" charset="0"/>
                          <a:cs typeface="Times New Roman" pitchFamily="18" charset="0"/>
                        </a:rPr>
                        <a:t>10</a:t>
                      </a:r>
                    </a:p>
                  </a:txBody>
                  <a:tcP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3</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Đi</a:t>
                      </a:r>
                      <a:r>
                        <a:rPr lang="en-US" sz="2800" baseline="0" dirty="0">
                          <a:latin typeface="Times New Roman" pitchFamily="18" charset="0"/>
                          <a:cs typeface="Times New Roman" pitchFamily="18" charset="0"/>
                        </a:rPr>
                        <a:t> thắng một đoạn dài bằng cạnh 3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9807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28135775"/>
              </p:ext>
            </p:extLst>
          </p:nvPr>
        </p:nvGraphicFramePr>
        <p:xfrm>
          <a:off x="-38100" y="57150"/>
          <a:ext cx="9182100" cy="4596102"/>
        </p:xfrm>
        <a:graphic>
          <a:graphicData uri="http://schemas.openxmlformats.org/drawingml/2006/table">
            <a:tbl>
              <a:tblPr firstRow="1" bandRow="1">
                <a:tableStyleId>{5C22544A-7EE6-4342-B048-85BDC9FD1C3A}</a:tableStyleId>
              </a:tblPr>
              <a:tblGrid>
                <a:gridCol w="8763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a:latin typeface="Times New Roman" pitchFamily="18" charset="0"/>
                          <a:cs typeface="Times New Roman" pitchFamily="18" charset="0"/>
                        </a:rPr>
                        <a:t>THỨ</a:t>
                      </a:r>
                      <a:r>
                        <a:rPr lang="en-US" sz="2800" baseline="0" dirty="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Câu</a:t>
                      </a:r>
                      <a:r>
                        <a:rPr lang="en-US" sz="2800" baseline="0" dirty="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Giải</a:t>
                      </a:r>
                      <a:r>
                        <a:rPr lang="en-US" sz="2800" baseline="0" dirty="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a:latin typeface="Times New Roman" pitchFamily="18" charset="0"/>
                          <a:cs typeface="Times New Roman" pitchFamily="18" charset="0"/>
                        </a:rPr>
                        <a:t>1</a:t>
                      </a:r>
                    </a:p>
                  </a:txBody>
                  <a:tcPr anchor="ct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2</a:t>
                      </a:r>
                      <a:endParaRPr lang="en-US" sz="2800" dirty="0">
                        <a:latin typeface="Times New Roman" pitchFamily="18" charset="0"/>
                        <a:cs typeface="Times New Roman" pitchFamily="18" charset="0"/>
                      </a:endParaRPr>
                    </a:p>
                  </a:txBody>
                  <a:tcPr anchor="ctr"/>
                </a:tc>
                <a:tc>
                  <a:txBody>
                    <a:bodyPr/>
                    <a:lstStyle/>
                    <a:p>
                      <a:pPr algn="ctr"/>
                      <a:r>
                        <a:rPr lang="en-US" sz="2400" dirty="0">
                          <a:latin typeface="Times New Roman" pitchFamily="18" charset="0"/>
                          <a:cs typeface="Times New Roman" pitchFamily="18" charset="0"/>
                        </a:rPr>
                        <a:t>Đi</a:t>
                      </a:r>
                      <a:r>
                        <a:rPr lang="en-US" sz="2400" baseline="0" dirty="0">
                          <a:latin typeface="Times New Roman" pitchFamily="18" charset="0"/>
                          <a:cs typeface="Times New Roman" pitchFamily="18" charset="0"/>
                        </a:rPr>
                        <a:t> thắng một đoạn dài bằng cạnh 2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1"/>
                  </a:ext>
                </a:extLst>
              </a:tr>
              <a:tr h="556674">
                <a:tc>
                  <a:txBody>
                    <a:bodyPr/>
                    <a:lstStyle/>
                    <a:p>
                      <a:pPr algn="ctr"/>
                      <a:r>
                        <a:rPr lang="en-US" sz="2800" dirty="0">
                          <a:latin typeface="Times New Roman" pitchFamily="18" charset="0"/>
                          <a:cs typeface="Times New Roman" pitchFamily="18" charset="0"/>
                        </a:rPr>
                        <a:t>2</a:t>
                      </a:r>
                    </a:p>
                  </a:txBody>
                  <a:tcPr/>
                </a:tc>
                <a:tc>
                  <a:txBody>
                    <a:bodyPr/>
                    <a:lstStyle/>
                    <a:p>
                      <a:pPr algn="ctr"/>
                      <a:r>
                        <a:rPr lang="en-US" sz="2800" b="1" dirty="0">
                          <a:solidFill>
                            <a:srgbClr val="FF0000"/>
                          </a:solidFill>
                          <a:latin typeface="Times New Roman" pitchFamily="18" charset="0"/>
                          <a:cs typeface="Times New Roman" pitchFamily="18" charset="0"/>
                        </a:rPr>
                        <a:t>Nếu</a:t>
                      </a:r>
                      <a:r>
                        <a:rPr lang="en-US" sz="2800" baseline="0" dirty="0">
                          <a:latin typeface="Times New Roman" pitchFamily="18" charset="0"/>
                          <a:cs typeface="Times New Roman" pitchFamily="18" charset="0"/>
                        </a:rPr>
                        <a:t> đỏ </a:t>
                      </a:r>
                      <a:r>
                        <a:rPr lang="en-US" sz="2800" b="1" baseline="0" dirty="0">
                          <a:solidFill>
                            <a:srgbClr val="FF0000"/>
                          </a:solidFill>
                          <a:latin typeface="Times New Roman" pitchFamily="18" charset="0"/>
                          <a:cs typeface="Times New Roman" pitchFamily="18" charset="0"/>
                        </a:rPr>
                        <a:t>thì </a:t>
                      </a:r>
                      <a:r>
                        <a:rPr lang="en-US" sz="2800" baseline="0" dirty="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Nếu</a:t>
                      </a:r>
                      <a:r>
                        <a:rPr lang="en-US" sz="2800" baseline="0" dirty="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56674">
                <a:tc>
                  <a:txBody>
                    <a:bodyPr/>
                    <a:lstStyle/>
                    <a:p>
                      <a:pPr algn="ctr"/>
                      <a:r>
                        <a:rPr lang="en-US" sz="2800" dirty="0">
                          <a:latin typeface="Times New Roman" pitchFamily="18" charset="0"/>
                          <a:cs typeface="Times New Roman" pitchFamily="18" charset="0"/>
                        </a:rPr>
                        <a:t>3</a:t>
                      </a:r>
                    </a:p>
                  </a:txBody>
                  <a:tcPr/>
                </a:tc>
                <a:tc>
                  <a:txBody>
                    <a:bodyPr/>
                    <a:lstStyle/>
                    <a:p>
                      <a:pPr algn="ctr"/>
                      <a:r>
                        <a:rPr lang="en-US" sz="2800" dirty="0">
                          <a:latin typeface="Times New Roman" pitchFamily="18" charset="0"/>
                          <a:cs typeface="Times New Roman" pitchFamily="18" charset="0"/>
                        </a:rPr>
                        <a:t>Quay</a:t>
                      </a:r>
                      <a:r>
                        <a:rPr lang="en-US" sz="2800" baseline="0" dirty="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Quay sang bên</a:t>
                      </a:r>
                      <a:r>
                        <a:rPr lang="en-US" sz="2800" baseline="0" dirty="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46102">
                <a:tc>
                  <a:txBody>
                    <a:bodyPr/>
                    <a:lstStyle/>
                    <a:p>
                      <a:pPr algn="ctr"/>
                      <a:r>
                        <a:rPr lang="en-US" sz="2800" dirty="0">
                          <a:latin typeface="Times New Roman" pitchFamily="18" charset="0"/>
                          <a:cs typeface="Times New Roman" pitchFamily="18" charset="0"/>
                        </a:rPr>
                        <a:t>4</a:t>
                      </a:r>
                    </a:p>
                  </a:txBody>
                  <a:tcP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1</a:t>
                      </a:r>
                      <a:endParaRPr lang="en-US" sz="2800" dirty="0">
                        <a:latin typeface="Times New Roman" pitchFamily="18" charset="0"/>
                        <a:cs typeface="Times New Roman" pitchFamily="18" charset="0"/>
                      </a:endParaRPr>
                    </a:p>
                  </a:txBody>
                  <a:tcPr anchor="ctr"/>
                </a:tc>
                <a:tc>
                  <a:txBody>
                    <a:bodyPr/>
                    <a:lstStyle/>
                    <a:p>
                      <a:pPr algn="ctr"/>
                      <a:r>
                        <a:rPr lang="en-US" sz="2400" dirty="0">
                          <a:latin typeface="Times New Roman" pitchFamily="18" charset="0"/>
                          <a:cs typeface="Times New Roman" pitchFamily="18" charset="0"/>
                        </a:rPr>
                        <a:t>Đi</a:t>
                      </a:r>
                      <a:r>
                        <a:rPr lang="en-US" sz="2400" baseline="0" dirty="0">
                          <a:latin typeface="Times New Roman" pitchFamily="18" charset="0"/>
                          <a:cs typeface="Times New Roman" pitchFamily="18" charset="0"/>
                        </a:rPr>
                        <a:t> thắng một đoạn dài bằng cạnh 1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r h="446102">
                <a:tc>
                  <a:txBody>
                    <a:bodyPr/>
                    <a:lstStyle/>
                    <a:p>
                      <a:pPr algn="ctr"/>
                      <a:r>
                        <a:rPr lang="en-US" sz="2800" dirty="0">
                          <a:latin typeface="Times New Roman" pitchFamily="18" charset="0"/>
                          <a:cs typeface="Times New Roman" pitchFamily="18" charset="0"/>
                        </a:rPr>
                        <a:t>5</a:t>
                      </a:r>
                    </a:p>
                  </a:txBody>
                  <a:tcPr/>
                </a:tc>
                <a:tc>
                  <a:txBody>
                    <a:bodyPr/>
                    <a:lstStyle/>
                    <a:p>
                      <a:pPr algn="ctr"/>
                      <a:r>
                        <a:rPr lang="en-US" sz="2800" dirty="0">
                          <a:latin typeface="Times New Roman" pitchFamily="18" charset="0"/>
                          <a:cs typeface="Times New Roman" pitchFamily="18" charset="0"/>
                        </a:rPr>
                        <a:t>Quay</a:t>
                      </a:r>
                      <a:r>
                        <a:rPr lang="en-US" sz="2800" baseline="0" dirty="0">
                          <a:latin typeface="Times New Roman" pitchFamily="18" charset="0"/>
                          <a:cs typeface="Times New Roman" pitchFamily="18" charset="0"/>
                        </a:rPr>
                        <a:t> phải</a:t>
                      </a:r>
                      <a:endParaRPr lang="en-US" sz="2800" dirty="0">
                        <a:latin typeface="Times New Roman" pitchFamily="18" charset="0"/>
                        <a:cs typeface="Times New Roman" pitchFamily="18" charset="0"/>
                      </a:endParaRPr>
                    </a:p>
                  </a:txBody>
                  <a:tcPr anchor="ctr"/>
                </a:tc>
                <a:tc>
                  <a:txBody>
                    <a:bodyPr/>
                    <a:lstStyle/>
                    <a:p>
                      <a:pPr algn="ctr"/>
                      <a:r>
                        <a:rPr lang="en-US" sz="2400" dirty="0">
                          <a:latin typeface="Times New Roman" pitchFamily="18" charset="0"/>
                          <a:cs typeface="Times New Roman" pitchFamily="18" charset="0"/>
                        </a:rPr>
                        <a:t>Đi</a:t>
                      </a:r>
                      <a:r>
                        <a:rPr lang="en-US" sz="2400" baseline="0" dirty="0">
                          <a:latin typeface="Times New Roman" pitchFamily="18" charset="0"/>
                          <a:cs typeface="Times New Roman" pitchFamily="18" charset="0"/>
                        </a:rPr>
                        <a:t> thắng một đoạn dài bằng cạnh 2 ô vuông</a:t>
                      </a:r>
                      <a:endParaRPr lang="en-US" sz="2400" dirty="0">
                        <a:latin typeface="Times New Roman" pitchFamily="18" charset="0"/>
                        <a:cs typeface="Times New Roman" pitchFamily="18" charset="0"/>
                      </a:endParaRPr>
                    </a:p>
                  </a:txBody>
                  <a:tcPr anchor="ctr"/>
                </a:tc>
                <a:extLst>
                  <a:ext uri="{0D108BD9-81ED-4DB2-BD59-A6C34878D82A}">
                    <a16:rowId xmlns:a16="http://schemas.microsoft.com/office/drawing/2014/main" val="10005"/>
                  </a:ext>
                </a:extLst>
              </a:tr>
              <a:tr h="446102">
                <a:tc>
                  <a:txBody>
                    <a:bodyPr/>
                    <a:lstStyle/>
                    <a:p>
                      <a:pPr algn="ctr"/>
                      <a:r>
                        <a:rPr lang="en-US" sz="2800" dirty="0">
                          <a:latin typeface="Times New Roman" pitchFamily="18" charset="0"/>
                          <a:cs typeface="Times New Roman" pitchFamily="18" charset="0"/>
                        </a:rPr>
                        <a:t>6</a:t>
                      </a:r>
                    </a:p>
                  </a:txBody>
                  <a:tcPr/>
                </a:tc>
                <a:tc>
                  <a:txBody>
                    <a:bodyPr/>
                    <a:lstStyle/>
                    <a:p>
                      <a:pPr algn="ctr"/>
                      <a:r>
                        <a:rPr lang="en-US" sz="2800" b="1" dirty="0">
                          <a:solidFill>
                            <a:srgbClr val="FF0000"/>
                          </a:solidFill>
                          <a:latin typeface="Times New Roman" pitchFamily="18" charset="0"/>
                          <a:cs typeface="Times New Roman" pitchFamily="18" charset="0"/>
                        </a:rPr>
                        <a:t>Nếu</a:t>
                      </a:r>
                      <a:r>
                        <a:rPr lang="en-US" sz="2800" baseline="0" dirty="0">
                          <a:latin typeface="Times New Roman" pitchFamily="18" charset="0"/>
                          <a:cs typeface="Times New Roman" pitchFamily="18" charset="0"/>
                        </a:rPr>
                        <a:t> đỏ </a:t>
                      </a:r>
                      <a:r>
                        <a:rPr lang="en-US" sz="2800" b="1" baseline="0" dirty="0">
                          <a:solidFill>
                            <a:srgbClr val="FF0000"/>
                          </a:solidFill>
                          <a:latin typeface="Times New Roman" pitchFamily="18" charset="0"/>
                          <a:cs typeface="Times New Roman" pitchFamily="18" charset="0"/>
                        </a:rPr>
                        <a:t>thì </a:t>
                      </a:r>
                      <a:r>
                        <a:rPr lang="en-US" sz="2800" baseline="0" dirty="0">
                          <a:latin typeface="Times New Roman" pitchFamily="18" charset="0"/>
                          <a:cs typeface="Times New Roman" pitchFamily="18" charset="0"/>
                        </a:rPr>
                        <a:t>nhảy</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Nếu</a:t>
                      </a:r>
                      <a:r>
                        <a:rPr lang="en-US" sz="2800" baseline="0" dirty="0">
                          <a:latin typeface="Times New Roman" pitchFamily="18" charset="0"/>
                          <a:cs typeface="Times New Roman" pitchFamily="18" charset="0"/>
                        </a:rPr>
                        <a:t> chạm đỏ thì nhảy lên cao</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50040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10959271"/>
              </p:ext>
            </p:extLst>
          </p:nvPr>
        </p:nvGraphicFramePr>
        <p:xfrm>
          <a:off x="-38100" y="535968"/>
          <a:ext cx="9182100" cy="2873154"/>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5715000">
                  <a:extLst>
                    <a:ext uri="{9D8B030D-6E8A-4147-A177-3AD203B41FA5}">
                      <a16:colId xmlns:a16="http://schemas.microsoft.com/office/drawing/2014/main" val="20002"/>
                    </a:ext>
                  </a:extLst>
                </a:gridCol>
              </a:tblGrid>
              <a:tr h="556674">
                <a:tc>
                  <a:txBody>
                    <a:bodyPr/>
                    <a:lstStyle/>
                    <a:p>
                      <a:pPr algn="ctr"/>
                      <a:r>
                        <a:rPr lang="en-US" sz="2800" dirty="0">
                          <a:latin typeface="Times New Roman" pitchFamily="18" charset="0"/>
                          <a:cs typeface="Times New Roman" pitchFamily="18" charset="0"/>
                        </a:rPr>
                        <a:t>THỨ</a:t>
                      </a:r>
                      <a:r>
                        <a:rPr lang="en-US" sz="2800" baseline="0" dirty="0">
                          <a:latin typeface="Times New Roman" pitchFamily="18" charset="0"/>
                          <a:cs typeface="Times New Roman" pitchFamily="18" charset="0"/>
                        </a:rPr>
                        <a:t> TỰ</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Câu</a:t>
                      </a:r>
                      <a:r>
                        <a:rPr lang="en-US" sz="2800" baseline="0" dirty="0">
                          <a:latin typeface="Times New Roman" pitchFamily="18" charset="0"/>
                          <a:cs typeface="Times New Roman" pitchFamily="18" charset="0"/>
                        </a:rPr>
                        <a:t>  lệnh của Robot đi từ A đến B</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Giải</a:t>
                      </a:r>
                      <a:r>
                        <a:rPr lang="en-US" sz="2800" baseline="0" dirty="0">
                          <a:latin typeface="Times New Roman" pitchFamily="18" charset="0"/>
                          <a:cs typeface="Times New Roman" pitchFamily="18" charset="0"/>
                        </a:rPr>
                        <a:t> thích</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0"/>
                  </a:ext>
                </a:extLst>
              </a:tr>
              <a:tr h="556674">
                <a:tc>
                  <a:txBody>
                    <a:bodyPr/>
                    <a:lstStyle/>
                    <a:p>
                      <a:pPr algn="ctr"/>
                      <a:r>
                        <a:rPr lang="en-US" sz="2800" dirty="0">
                          <a:latin typeface="Times New Roman" pitchFamily="18" charset="0"/>
                          <a:cs typeface="Times New Roman" pitchFamily="18" charset="0"/>
                        </a:rPr>
                        <a:t>7</a:t>
                      </a:r>
                    </a:p>
                  </a:txBody>
                  <a:tcPr/>
                </a:tc>
                <a:tc>
                  <a:txBody>
                    <a:bodyPr/>
                    <a:lstStyle/>
                    <a:p>
                      <a:pPr algn="ctr"/>
                      <a:r>
                        <a:rPr lang="en-US" sz="2800">
                          <a:latin typeface="Times New Roman" pitchFamily="18" charset="0"/>
                          <a:cs typeface="Times New Roman" pitchFamily="18" charset="0"/>
                        </a:rPr>
                        <a:t>Quay</a:t>
                      </a:r>
                      <a:r>
                        <a:rPr lang="en-US" sz="2800" baseline="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tc>
                  <a:txBody>
                    <a:bodyPr/>
                    <a:lstStyle/>
                    <a:p>
                      <a:pPr algn="l"/>
                      <a:r>
                        <a:rPr lang="en-US" sz="2800" dirty="0">
                          <a:latin typeface="Times New Roman" pitchFamily="18" charset="0"/>
                          <a:cs typeface="Times New Roman" pitchFamily="18" charset="0"/>
                        </a:rPr>
                        <a:t>Quay sang bên</a:t>
                      </a:r>
                      <a:r>
                        <a:rPr lang="en-US" sz="2800" baseline="0" dirty="0">
                          <a:latin typeface="Times New Roman" pitchFamily="18" charset="0"/>
                          <a:cs typeface="Times New Roman" pitchFamily="18" charset="0"/>
                        </a:rPr>
                        <a:t> trái</a:t>
                      </a: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556674">
                <a:tc>
                  <a:txBody>
                    <a:bodyPr/>
                    <a:lstStyle/>
                    <a:p>
                      <a:pPr algn="ctr"/>
                      <a:r>
                        <a:rPr lang="en-US" sz="2800" dirty="0">
                          <a:latin typeface="Times New Roman" pitchFamily="18" charset="0"/>
                          <a:cs typeface="Times New Roman" pitchFamily="18" charset="0"/>
                        </a:rPr>
                        <a:t>8</a:t>
                      </a:r>
                    </a:p>
                  </a:txBody>
                  <a:tcPr anchor="ctr"/>
                </a:tc>
                <a:tc>
                  <a:txBody>
                    <a:bodyPr/>
                    <a:lstStyle/>
                    <a:p>
                      <a:pPr algn="ctr"/>
                      <a:r>
                        <a:rPr lang="en-US" sz="2800" dirty="0">
                          <a:latin typeface="Times New Roman" pitchFamily="18" charset="0"/>
                          <a:cs typeface="Times New Roman" pitchFamily="18" charset="0"/>
                        </a:rPr>
                        <a:t>Tiến</a:t>
                      </a:r>
                      <a:r>
                        <a:rPr lang="en-US" sz="2800" baseline="0" dirty="0">
                          <a:latin typeface="Times New Roman" pitchFamily="18" charset="0"/>
                          <a:cs typeface="Times New Roman" pitchFamily="18" charset="0"/>
                        </a:rPr>
                        <a:t> 3</a:t>
                      </a:r>
                      <a:endParaRPr lang="en-US" sz="2800" dirty="0">
                        <a:latin typeface="Times New Roman" pitchFamily="18" charset="0"/>
                        <a:cs typeface="Times New Roman" pitchFamily="18" charset="0"/>
                      </a:endParaRPr>
                    </a:p>
                  </a:txBody>
                  <a:tcPr anchor="ctr"/>
                </a:tc>
                <a:tc>
                  <a:txBody>
                    <a:bodyPr/>
                    <a:lstStyle/>
                    <a:p>
                      <a:pPr algn="ctr"/>
                      <a:r>
                        <a:rPr lang="en-US" sz="2800" dirty="0">
                          <a:latin typeface="Times New Roman" pitchFamily="18" charset="0"/>
                          <a:cs typeface="Times New Roman" pitchFamily="18" charset="0"/>
                        </a:rPr>
                        <a:t>Đi</a:t>
                      </a:r>
                      <a:r>
                        <a:rPr lang="en-US" sz="2800" baseline="0" dirty="0">
                          <a:latin typeface="Times New Roman" pitchFamily="18" charset="0"/>
                          <a:cs typeface="Times New Roman" pitchFamily="18" charset="0"/>
                        </a:rPr>
                        <a:t> thắng một đoạn dài bằng cạnh 3 ô vuông</a:t>
                      </a:r>
                      <a:endParaRPr lang="en-US" sz="2800" dirty="0">
                        <a:latin typeface="Times New Roman" pitchFamily="18" charset="0"/>
                        <a:cs typeface="Times New Roman" pitchFamily="18" charset="0"/>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76828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4771</TotalTime>
  <Words>603</Words>
  <Application>Microsoft Office PowerPoint</Application>
  <PresentationFormat>On-screen Show (16:9)</PresentationFormat>
  <Paragraphs>101</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Cambria</vt:lpstr>
      <vt:lpstr>HP-001</vt:lpstr>
      <vt:lpstr>Times New Roman</vt:lpstr>
      <vt:lpstr>Times New Roman (Headings)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WELCOME</dc:creator>
  <cp:lastModifiedBy>Administrator</cp:lastModifiedBy>
  <cp:revision>313</cp:revision>
  <dcterms:created xsi:type="dcterms:W3CDTF">2017-10-03T01:20:28Z</dcterms:created>
  <dcterms:modified xsi:type="dcterms:W3CDTF">2026-04-15T09:41:22Z</dcterms:modified>
</cp:coreProperties>
</file>