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media/image3.jpg" ContentType="image/png"/>
  <Override PartName="/ppt/tags/tag3.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heme/themeOverride3.xml" ContentType="application/vnd.openxmlformats-officedocument.themeOverr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heme/themeOverride4.xml" ContentType="application/vnd.openxmlformats-officedocument.themeOverride+xml"/>
  <Override PartName="/ppt/tags/tag12.xml" ContentType="application/vnd.openxmlformats-officedocument.presentationml.tags+xml"/>
  <Override PartName="/ppt/notesSlides/notesSlide11.xml" ContentType="application/vnd.openxmlformats-officedocument.presentationml.notesSlide+xml"/>
  <Override PartName="/ppt/theme/themeOverride5.xml" ContentType="application/vnd.openxmlformats-officedocument.themeOverride+xml"/>
  <Override PartName="/ppt/tags/tag13.xml" ContentType="application/vnd.openxmlformats-officedocument.presentationml.tags+xml"/>
  <Override PartName="/ppt/notesSlides/notesSlide12.xml" ContentType="application/vnd.openxmlformats-officedocument.presentationml.notesSlide+xml"/>
  <Override PartName="/ppt/theme/themeOverride6.xml" ContentType="application/vnd.openxmlformats-officedocument.themeOverr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heme/themeOverride7.xml" ContentType="application/vnd.openxmlformats-officedocument.themeOverride+xml"/>
  <Override PartName="/ppt/tags/tag22.xml" ContentType="application/vnd.openxmlformats-officedocument.presentationml.tags+xml"/>
  <Override PartName="/ppt/notesSlides/notesSlide21.xml" ContentType="application/vnd.openxmlformats-officedocument.presentationml.notesSlide+xml"/>
  <Override PartName="/ppt/theme/themeOverride8.xml" ContentType="application/vnd.openxmlformats-officedocument.themeOverr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heme/themeOverride9.xml" ContentType="application/vnd.openxmlformats-officedocument.themeOverride+xml"/>
  <Override PartName="/ppt/tags/tag25.xml" ContentType="application/vnd.openxmlformats-officedocument.presentationml.tags+xml"/>
  <Override PartName="/ppt/notesSlides/notesSlide24.xml" ContentType="application/vnd.openxmlformats-officedocument.presentationml.notesSlide+xml"/>
  <Override PartName="/ppt/theme/themeOverride10.xml" ContentType="application/vnd.openxmlformats-officedocument.themeOverride+xml"/>
  <Override PartName="/ppt/tags/tag26.xml" ContentType="application/vnd.openxmlformats-officedocument.presentationml.tags+xml"/>
  <Override PartName="/ppt/notesSlides/notesSlide25.xml" ContentType="application/vnd.openxmlformats-officedocument.presentationml.notesSlide+xml"/>
  <Override PartName="/ppt/theme/themeOverride11.xml" ContentType="application/vnd.openxmlformats-officedocument.themeOverride+xml"/>
  <Override PartName="/ppt/tags/tag27.xml" ContentType="application/vnd.openxmlformats-officedocument.presentationml.tags+xml"/>
  <Override PartName="/ppt/notesSlides/notesSlide26.xml" ContentType="application/vnd.openxmlformats-officedocument.presentationml.notesSlide+xml"/>
  <Override PartName="/ppt/theme/themeOverride12.xml" ContentType="application/vnd.openxmlformats-officedocument.themeOverride+xml"/>
  <Override PartName="/ppt/tags/tag28.xml" ContentType="application/vnd.openxmlformats-officedocument.presentationml.tags+xml"/>
  <Override PartName="/ppt/notesSlides/notesSlide27.xml" ContentType="application/vnd.openxmlformats-officedocument.presentationml.notesSlide+xml"/>
  <Override PartName="/ppt/theme/themeOverride13.xml" ContentType="application/vnd.openxmlformats-officedocument.themeOverr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Lst>
  <p:notesMasterIdLst>
    <p:notesMasterId r:id="rId42"/>
  </p:notesMasterIdLst>
  <p:sldIdLst>
    <p:sldId id="411" r:id="rId5"/>
    <p:sldId id="293" r:id="rId6"/>
    <p:sldId id="283" r:id="rId7"/>
    <p:sldId id="321" r:id="rId8"/>
    <p:sldId id="412" r:id="rId9"/>
    <p:sldId id="413" r:id="rId10"/>
    <p:sldId id="335" r:id="rId11"/>
    <p:sldId id="407" r:id="rId12"/>
    <p:sldId id="414" r:id="rId13"/>
    <p:sldId id="287" r:id="rId14"/>
    <p:sldId id="260" r:id="rId15"/>
    <p:sldId id="294" r:id="rId16"/>
    <p:sldId id="336" r:id="rId17"/>
    <p:sldId id="416" r:id="rId18"/>
    <p:sldId id="417" r:id="rId19"/>
    <p:sldId id="420" r:id="rId20"/>
    <p:sldId id="419" r:id="rId21"/>
    <p:sldId id="423" r:id="rId22"/>
    <p:sldId id="421" r:id="rId23"/>
    <p:sldId id="422" r:id="rId24"/>
    <p:sldId id="424" r:id="rId25"/>
    <p:sldId id="425" r:id="rId26"/>
    <p:sldId id="426" r:id="rId27"/>
    <p:sldId id="427" r:id="rId28"/>
    <p:sldId id="410" r:id="rId29"/>
    <p:sldId id="326" r:id="rId30"/>
    <p:sldId id="324" r:id="rId31"/>
    <p:sldId id="429" r:id="rId32"/>
    <p:sldId id="331" r:id="rId33"/>
    <p:sldId id="300" r:id="rId34"/>
    <p:sldId id="302" r:id="rId35"/>
    <p:sldId id="303" r:id="rId36"/>
    <p:sldId id="304" r:id="rId37"/>
    <p:sldId id="306" r:id="rId38"/>
    <p:sldId id="310" r:id="rId39"/>
    <p:sldId id="428" r:id="rId40"/>
    <p:sldId id="280" r:id="rId41"/>
  </p:sldIdLst>
  <p:sldSz cx="9144000" cy="5143500" type="screen16x9"/>
  <p:notesSz cx="6858000" cy="9144000"/>
  <p:custDataLst>
    <p:tags r:id="rId43"/>
  </p:custDataLst>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FF3399"/>
    <a:srgbClr val="69D8FF"/>
    <a:srgbClr val="79DCFF"/>
    <a:srgbClr val="B3EBFF"/>
    <a:srgbClr val="D1F3FF"/>
    <a:srgbClr val="CCFF66"/>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47" autoAdjust="0"/>
  </p:normalViewPr>
  <p:slideViewPr>
    <p:cSldViewPr snapToGrid="0" showGuides="1">
      <p:cViewPr varScale="1">
        <p:scale>
          <a:sx n="86" d="100"/>
          <a:sy n="86" d="100"/>
        </p:scale>
        <p:origin x="84" y="186"/>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3/18/2026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80FEC-6C47-4442-BFA3-800D9C2B51CF}" type="slidenum">
              <a:rPr lang="en-US" smtClean="0"/>
              <a:t>1</a:t>
            </a:fld>
            <a:endParaRPr lang="en-US"/>
          </a:p>
        </p:txBody>
      </p:sp>
    </p:spTree>
    <p:extLst>
      <p:ext uri="{BB962C8B-B14F-4D97-AF65-F5344CB8AC3E}">
        <p14:creationId xmlns:p14="http://schemas.microsoft.com/office/powerpoint/2010/main" val="164388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10</a:t>
            </a:fld>
            <a:endParaRPr lang="en-US"/>
          </a:p>
        </p:txBody>
      </p:sp>
    </p:spTree>
    <p:extLst>
      <p:ext uri="{BB962C8B-B14F-4D97-AF65-F5344CB8AC3E}">
        <p14:creationId xmlns:p14="http://schemas.microsoft.com/office/powerpoint/2010/main" val="155909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11</a:t>
            </a:fld>
            <a:endParaRPr lang="en-US"/>
          </a:p>
        </p:txBody>
      </p:sp>
    </p:spTree>
    <p:extLst>
      <p:ext uri="{BB962C8B-B14F-4D97-AF65-F5344CB8AC3E}">
        <p14:creationId xmlns:p14="http://schemas.microsoft.com/office/powerpoint/2010/main" val="32217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12</a:t>
            </a:fld>
            <a:endParaRPr lang="en-US"/>
          </a:p>
        </p:txBody>
      </p:sp>
    </p:spTree>
    <p:extLst>
      <p:ext uri="{BB962C8B-B14F-4D97-AF65-F5344CB8AC3E}">
        <p14:creationId xmlns:p14="http://schemas.microsoft.com/office/powerpoint/2010/main" val="129094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13</a:t>
            </a:fld>
            <a:endParaRPr lang="en-US"/>
          </a:p>
        </p:txBody>
      </p:sp>
    </p:spTree>
    <p:extLst>
      <p:ext uri="{BB962C8B-B14F-4D97-AF65-F5344CB8AC3E}">
        <p14:creationId xmlns:p14="http://schemas.microsoft.com/office/powerpoint/2010/main" val="50463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14</a:t>
            </a:fld>
            <a:endParaRPr lang="en-US"/>
          </a:p>
        </p:txBody>
      </p:sp>
    </p:spTree>
    <p:extLst>
      <p:ext uri="{BB962C8B-B14F-4D97-AF65-F5344CB8AC3E}">
        <p14:creationId xmlns:p14="http://schemas.microsoft.com/office/powerpoint/2010/main" val="147520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15</a:t>
            </a:fld>
            <a:endParaRPr lang="en-US"/>
          </a:p>
        </p:txBody>
      </p:sp>
    </p:spTree>
    <p:extLst>
      <p:ext uri="{BB962C8B-B14F-4D97-AF65-F5344CB8AC3E}">
        <p14:creationId xmlns:p14="http://schemas.microsoft.com/office/powerpoint/2010/main" val="334918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16</a:t>
            </a:fld>
            <a:endParaRPr lang="en-US"/>
          </a:p>
        </p:txBody>
      </p:sp>
    </p:spTree>
    <p:extLst>
      <p:ext uri="{BB962C8B-B14F-4D97-AF65-F5344CB8AC3E}">
        <p14:creationId xmlns:p14="http://schemas.microsoft.com/office/powerpoint/2010/main" val="295552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19</a:t>
            </a:fld>
            <a:endParaRPr lang="en-US"/>
          </a:p>
        </p:txBody>
      </p:sp>
    </p:spTree>
    <p:extLst>
      <p:ext uri="{BB962C8B-B14F-4D97-AF65-F5344CB8AC3E}">
        <p14:creationId xmlns:p14="http://schemas.microsoft.com/office/powerpoint/2010/main" val="293053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20</a:t>
            </a:fld>
            <a:endParaRPr lang="en-US"/>
          </a:p>
        </p:txBody>
      </p:sp>
    </p:spTree>
    <p:extLst>
      <p:ext uri="{BB962C8B-B14F-4D97-AF65-F5344CB8AC3E}">
        <p14:creationId xmlns:p14="http://schemas.microsoft.com/office/powerpoint/2010/main" val="63855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24</a:t>
            </a:fld>
            <a:endParaRPr lang="en-US"/>
          </a:p>
        </p:txBody>
      </p:sp>
    </p:spTree>
    <p:extLst>
      <p:ext uri="{BB962C8B-B14F-4D97-AF65-F5344CB8AC3E}">
        <p14:creationId xmlns:p14="http://schemas.microsoft.com/office/powerpoint/2010/main" val="101828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a:t>
            </a:fld>
            <a:endParaRPr lang="en-US"/>
          </a:p>
        </p:txBody>
      </p:sp>
    </p:spTree>
    <p:extLst>
      <p:ext uri="{BB962C8B-B14F-4D97-AF65-F5344CB8AC3E}">
        <p14:creationId xmlns:p14="http://schemas.microsoft.com/office/powerpoint/2010/main" val="315979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514" rtl="0" eaLnBrk="1" fontAlgn="auto" latinLnBrk="0" hangingPunct="1">
              <a:lnSpc>
                <a:spcPct val="100000"/>
              </a:lnSpc>
              <a:spcBef>
                <a:spcPts val="0"/>
              </a:spcBef>
              <a:spcAft>
                <a:spcPts val="0"/>
              </a:spcAft>
              <a:buClrTx/>
              <a:buSzTx/>
              <a:buFontTx/>
              <a:buNone/>
              <a:tabLst/>
              <a:defRPr/>
            </a:pPr>
            <a:fld id="{3E24450B-48A1-4EA9-BC69-F5FA574CC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5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73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26</a:t>
            </a:fld>
            <a:endParaRPr lang="en-US"/>
          </a:p>
        </p:txBody>
      </p:sp>
    </p:spTree>
    <p:extLst>
      <p:ext uri="{BB962C8B-B14F-4D97-AF65-F5344CB8AC3E}">
        <p14:creationId xmlns:p14="http://schemas.microsoft.com/office/powerpoint/2010/main" val="299617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27</a:t>
            </a:fld>
            <a:endParaRPr lang="en-US"/>
          </a:p>
        </p:txBody>
      </p:sp>
    </p:spTree>
    <p:extLst>
      <p:ext uri="{BB962C8B-B14F-4D97-AF65-F5344CB8AC3E}">
        <p14:creationId xmlns:p14="http://schemas.microsoft.com/office/powerpoint/2010/main" val="16617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28</a:t>
            </a:fld>
            <a:endParaRPr lang="en-US"/>
          </a:p>
        </p:txBody>
      </p:sp>
    </p:spTree>
    <p:extLst>
      <p:ext uri="{BB962C8B-B14F-4D97-AF65-F5344CB8AC3E}">
        <p14:creationId xmlns:p14="http://schemas.microsoft.com/office/powerpoint/2010/main" val="1685361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29</a:t>
            </a:fld>
            <a:endParaRPr lang="en-US"/>
          </a:p>
        </p:txBody>
      </p:sp>
    </p:spTree>
    <p:extLst>
      <p:ext uri="{BB962C8B-B14F-4D97-AF65-F5344CB8AC3E}">
        <p14:creationId xmlns:p14="http://schemas.microsoft.com/office/powerpoint/2010/main" val="3484038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30</a:t>
            </a:fld>
            <a:endParaRPr lang="en-US"/>
          </a:p>
        </p:txBody>
      </p:sp>
    </p:spTree>
    <p:extLst>
      <p:ext uri="{BB962C8B-B14F-4D97-AF65-F5344CB8AC3E}">
        <p14:creationId xmlns:p14="http://schemas.microsoft.com/office/powerpoint/2010/main" val="1784576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31</a:t>
            </a:fld>
            <a:endParaRPr lang="en-US"/>
          </a:p>
        </p:txBody>
      </p:sp>
    </p:spTree>
    <p:extLst>
      <p:ext uri="{BB962C8B-B14F-4D97-AF65-F5344CB8AC3E}">
        <p14:creationId xmlns:p14="http://schemas.microsoft.com/office/powerpoint/2010/main" val="2349649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32</a:t>
            </a:fld>
            <a:endParaRPr lang="en-US"/>
          </a:p>
        </p:txBody>
      </p:sp>
    </p:spTree>
    <p:extLst>
      <p:ext uri="{BB962C8B-B14F-4D97-AF65-F5344CB8AC3E}">
        <p14:creationId xmlns:p14="http://schemas.microsoft.com/office/powerpoint/2010/main" val="191470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33</a:t>
            </a:fld>
            <a:endParaRPr lang="en-US"/>
          </a:p>
        </p:txBody>
      </p:sp>
    </p:spTree>
    <p:extLst>
      <p:ext uri="{BB962C8B-B14F-4D97-AF65-F5344CB8AC3E}">
        <p14:creationId xmlns:p14="http://schemas.microsoft.com/office/powerpoint/2010/main" val="2753017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34</a:t>
            </a:fld>
            <a:endParaRPr lang="en-US"/>
          </a:p>
        </p:txBody>
      </p:sp>
    </p:spTree>
    <p:extLst>
      <p:ext uri="{BB962C8B-B14F-4D97-AF65-F5344CB8AC3E}">
        <p14:creationId xmlns:p14="http://schemas.microsoft.com/office/powerpoint/2010/main" val="357559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a:t>
            </a:fld>
            <a:endParaRPr lang="en-US"/>
          </a:p>
        </p:txBody>
      </p:sp>
    </p:spTree>
    <p:extLst>
      <p:ext uri="{BB962C8B-B14F-4D97-AF65-F5344CB8AC3E}">
        <p14:creationId xmlns:p14="http://schemas.microsoft.com/office/powerpoint/2010/main" val="3948417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35</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37</a:t>
            </a:fld>
            <a:endParaRPr lang="en-US"/>
          </a:p>
        </p:txBody>
      </p:sp>
    </p:spTree>
    <p:extLst>
      <p:ext uri="{BB962C8B-B14F-4D97-AF65-F5344CB8AC3E}">
        <p14:creationId xmlns:p14="http://schemas.microsoft.com/office/powerpoint/2010/main" val="20245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4</a:t>
            </a:fld>
            <a:endParaRPr lang="en-US"/>
          </a:p>
        </p:txBody>
      </p:sp>
    </p:spTree>
    <p:extLst>
      <p:ext uri="{BB962C8B-B14F-4D97-AF65-F5344CB8AC3E}">
        <p14:creationId xmlns:p14="http://schemas.microsoft.com/office/powerpoint/2010/main" val="228105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5</a:t>
            </a:fld>
            <a:endParaRPr lang="en-US"/>
          </a:p>
        </p:txBody>
      </p:sp>
    </p:spTree>
    <p:extLst>
      <p:ext uri="{BB962C8B-B14F-4D97-AF65-F5344CB8AC3E}">
        <p14:creationId xmlns:p14="http://schemas.microsoft.com/office/powerpoint/2010/main" val="426821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6</a:t>
            </a:fld>
            <a:endParaRPr lang="en-US"/>
          </a:p>
        </p:txBody>
      </p:sp>
    </p:spTree>
    <p:extLst>
      <p:ext uri="{BB962C8B-B14F-4D97-AF65-F5344CB8AC3E}">
        <p14:creationId xmlns:p14="http://schemas.microsoft.com/office/powerpoint/2010/main" val="169330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7</a:t>
            </a:fld>
            <a:endParaRPr lang="en-US"/>
          </a:p>
        </p:txBody>
      </p:sp>
    </p:spTree>
    <p:extLst>
      <p:ext uri="{BB962C8B-B14F-4D97-AF65-F5344CB8AC3E}">
        <p14:creationId xmlns:p14="http://schemas.microsoft.com/office/powerpoint/2010/main" val="139486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8</a:t>
            </a:fld>
            <a:endParaRPr lang="en-US"/>
          </a:p>
        </p:txBody>
      </p:sp>
    </p:spTree>
    <p:extLst>
      <p:ext uri="{BB962C8B-B14F-4D97-AF65-F5344CB8AC3E}">
        <p14:creationId xmlns:p14="http://schemas.microsoft.com/office/powerpoint/2010/main" val="363326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9</a:t>
            </a:fld>
            <a:endParaRPr lang="en-US"/>
          </a:p>
        </p:txBody>
      </p:sp>
    </p:spTree>
    <p:extLst>
      <p:ext uri="{BB962C8B-B14F-4D97-AF65-F5344CB8AC3E}">
        <p14:creationId xmlns:p14="http://schemas.microsoft.com/office/powerpoint/2010/main" val="192274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3/18/2026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2026/3/18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2026/3/18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3/18/2026</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hemeOverride" Target="../theme/themeOverride6.xml"/><Relationship Id="rId5" Type="http://schemas.openxmlformats.org/officeDocument/2006/relationships/image" Target="../media/image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jpg"/><Relationship Id="rId18" Type="http://schemas.openxmlformats.org/officeDocument/2006/relationships/slide" Target="slide32.xml"/><Relationship Id="rId3" Type="http://schemas.openxmlformats.org/officeDocument/2006/relationships/slideLayout" Target="../slideLayouts/slideLayout7.xml"/><Relationship Id="rId7" Type="http://schemas.openxmlformats.org/officeDocument/2006/relationships/image" Target="../media/image7.png"/><Relationship Id="rId12" Type="http://schemas.openxmlformats.org/officeDocument/2006/relationships/slide" Target="slide29.xml"/><Relationship Id="rId17" Type="http://schemas.openxmlformats.org/officeDocument/2006/relationships/image" Target="../media/image25.jpg"/><Relationship Id="rId2" Type="http://schemas.openxmlformats.org/officeDocument/2006/relationships/tags" Target="../tags/tag22.xml"/><Relationship Id="rId16" Type="http://schemas.openxmlformats.org/officeDocument/2006/relationships/slide" Target="slide31.xml"/><Relationship Id="rId1" Type="http://schemas.openxmlformats.org/officeDocument/2006/relationships/themeOverride" Target="../theme/themeOverride7.xml"/><Relationship Id="rId6" Type="http://schemas.openxmlformats.org/officeDocument/2006/relationships/image" Target="../media/image21.png"/><Relationship Id="rId11" Type="http://schemas.openxmlformats.org/officeDocument/2006/relationships/image" Target="../media/image22.jpg"/><Relationship Id="rId5" Type="http://schemas.openxmlformats.org/officeDocument/2006/relationships/image" Target="../media/image6.jpeg"/><Relationship Id="rId15" Type="http://schemas.openxmlformats.org/officeDocument/2006/relationships/image" Target="../media/image24.jpg"/><Relationship Id="rId10" Type="http://schemas.openxmlformats.org/officeDocument/2006/relationships/slide" Target="slide34.xml"/><Relationship Id="rId19" Type="http://schemas.openxmlformats.org/officeDocument/2006/relationships/slide" Target="slide33.xml"/><Relationship Id="rId4" Type="http://schemas.openxmlformats.org/officeDocument/2006/relationships/notesSlide" Target="../notesSlides/notesSlide21.xml"/><Relationship Id="rId9" Type="http://schemas.openxmlformats.org/officeDocument/2006/relationships/slide" Target="slide15.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23.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24.jpg"/><Relationship Id="rId3" Type="http://schemas.openxmlformats.org/officeDocument/2006/relationships/notesSlide" Target="../notesSlides/notesSlide23.xml"/><Relationship Id="rId7" Type="http://schemas.openxmlformats.org/officeDocument/2006/relationships/slide" Target="slide15.xml"/><Relationship Id="rId12" Type="http://schemas.openxmlformats.org/officeDocument/2006/relationships/slide" Target="slide30.xml"/><Relationship Id="rId17" Type="http://schemas.openxmlformats.org/officeDocument/2006/relationships/slide" Target="slide33.xml"/><Relationship Id="rId2" Type="http://schemas.openxmlformats.org/officeDocument/2006/relationships/slideLayout" Target="../slideLayouts/slideLayout18.xml"/><Relationship Id="rId16" Type="http://schemas.openxmlformats.org/officeDocument/2006/relationships/slide" Target="slide32.xml"/><Relationship Id="rId1" Type="http://schemas.openxmlformats.org/officeDocument/2006/relationships/tags" Target="../tags/tag24.xml"/><Relationship Id="rId6" Type="http://schemas.openxmlformats.org/officeDocument/2006/relationships/image" Target="../media/image8.png"/><Relationship Id="rId11" Type="http://schemas.openxmlformats.org/officeDocument/2006/relationships/image" Target="../media/image23.jpg"/><Relationship Id="rId5" Type="http://schemas.openxmlformats.org/officeDocument/2006/relationships/image" Target="../media/image7.png"/><Relationship Id="rId15" Type="http://schemas.openxmlformats.org/officeDocument/2006/relationships/image" Target="../media/image25.jpg"/><Relationship Id="rId10" Type="http://schemas.openxmlformats.org/officeDocument/2006/relationships/slide" Target="slide29.xml"/><Relationship Id="rId4" Type="http://schemas.openxmlformats.org/officeDocument/2006/relationships/image" Target="../media/image21.png"/><Relationship Id="rId9" Type="http://schemas.openxmlformats.org/officeDocument/2006/relationships/image" Target="../media/image22.jpg"/><Relationship Id="rId1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tags" Target="../tags/tag25.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tags" Target="../tags/tag26.xml"/><Relationship Id="rId1" Type="http://schemas.openxmlformats.org/officeDocument/2006/relationships/themeOverride" Target="../theme/themeOverride10.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themeOverride" Target="../theme/themeOverride11.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tags" Target="../tags/tag28.xml"/><Relationship Id="rId1" Type="http://schemas.openxmlformats.org/officeDocument/2006/relationships/themeOverride" Target="../theme/themeOverride1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tags" Target="../tags/tag29.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tags" Target="../tags/tag3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95"/>
            <a:ext cx="9144000" cy="51435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16411"/>
            <a:ext cx="2154554" cy="210447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07408" y="19595"/>
            <a:ext cx="2182314" cy="2104479"/>
          </a:xfrm>
          <a:prstGeom prst="rect">
            <a:avLst/>
          </a:prstGeom>
        </p:spPr>
      </p:pic>
      <p:sp>
        <p:nvSpPr>
          <p:cNvPr id="7" name="Title 1"/>
          <p:cNvSpPr txBox="1">
            <a:spLocks/>
          </p:cNvSpPr>
          <p:nvPr/>
        </p:nvSpPr>
        <p:spPr>
          <a:xfrm>
            <a:off x="139071" y="1709532"/>
            <a:ext cx="8883821" cy="2460172"/>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a:solidFill>
                  <a:schemeClr val="accent6">
                    <a:lumMod val="50000"/>
                  </a:schemeClr>
                </a:solidFill>
                <a:latin typeface="Comic Sans MS" pitchFamily="66" charset="0"/>
              </a:rPr>
            </a:br>
            <a:r>
              <a:rPr lang="en-US" sz="2400" b="1">
                <a:solidFill>
                  <a:srgbClr val="C00000"/>
                </a:solidFill>
                <a:latin typeface="Comic Sans MS" pitchFamily="66" charset="0"/>
                <a:cs typeface="Times New Roman" panose="02020603050405020304" pitchFamily="18" charset="0"/>
              </a:rPr>
              <a:t>Chủ đề F: Giải quyết vấn đề với sự trợ giúp của máy tính </a:t>
            </a:r>
          </a:p>
          <a:p>
            <a:pPr algn="ctr">
              <a:lnSpc>
                <a:spcPct val="150000"/>
              </a:lnSpc>
              <a:spcBef>
                <a:spcPts val="1200"/>
              </a:spcBef>
              <a:spcAft>
                <a:spcPts val="1200"/>
              </a:spcAft>
            </a:pPr>
            <a:r>
              <a:rPr lang="en-US" sz="2400" b="1">
                <a:solidFill>
                  <a:srgbClr val="C00000"/>
                </a:solidFill>
                <a:latin typeface="Comic Sans MS" pitchFamily="66" charset="0"/>
                <a:cs typeface="Times New Roman" panose="02020603050405020304" pitchFamily="18" charset="0"/>
              </a:rPr>
              <a:t> BÀI 7: CẤU TRÚC LẶP CÓ ĐIỀU KIỆN</a:t>
            </a:r>
          </a:p>
        </p:txBody>
      </p:sp>
    </p:spTree>
    <p:custDataLst>
      <p:tags r:id="rId1"/>
    </p:custDataLst>
    <p:extLst>
      <p:ext uri="{BB962C8B-B14F-4D97-AF65-F5344CB8AC3E}">
        <p14:creationId xmlns:p14="http://schemas.microsoft.com/office/powerpoint/2010/main" val="8815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83029"/>
            <a:ext cx="8514234" cy="2460172"/>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a:solidFill>
                  <a:schemeClr val="accent6">
                    <a:lumMod val="50000"/>
                  </a:schemeClr>
                </a:solidFill>
                <a:latin typeface="Comic Sans MS" pitchFamily="66" charset="0"/>
              </a:rPr>
            </a:br>
            <a:r>
              <a:rPr lang="en-US" sz="2400" b="1">
                <a:solidFill>
                  <a:srgbClr val="C00000"/>
                </a:solidFill>
                <a:latin typeface="Comic Sans MS" pitchFamily="66" charset="0"/>
                <a:cs typeface="Times New Roman" panose="02020603050405020304" pitchFamily="18" charset="0"/>
              </a:rPr>
              <a:t>Chủ đề F: Giải quyết vấn đề với sự trợ giúp của máy tính </a:t>
            </a:r>
          </a:p>
          <a:p>
            <a:pPr algn="ctr">
              <a:lnSpc>
                <a:spcPct val="150000"/>
              </a:lnSpc>
              <a:spcBef>
                <a:spcPts val="1200"/>
              </a:spcBef>
              <a:spcAft>
                <a:spcPts val="1200"/>
              </a:spcAft>
            </a:pPr>
            <a:r>
              <a:rPr lang="en-US" sz="2400" b="1">
                <a:solidFill>
                  <a:srgbClr val="C00000"/>
                </a:solidFill>
                <a:latin typeface="Comic Sans MS" pitchFamily="66" charset="0"/>
                <a:cs typeface="Times New Roman" panose="02020603050405020304" pitchFamily="18" charset="0"/>
              </a:rPr>
              <a:t> BÀI 7: CẤU TRÚC LẶP CÓ ĐIỀU KIỆN</a:t>
            </a:r>
          </a:p>
        </p:txBody>
      </p:sp>
      <p:pic>
        <p:nvPicPr>
          <p:cNvPr id="4" name="Picture 3">
            <a:extLst>
              <a:ext uri="{FF2B5EF4-FFF2-40B4-BE49-F238E27FC236}">
                <a16:creationId xmlns:a16="http://schemas.microsoft.com/office/drawing/2014/main" id="{4F8B974B-4A34-C195-5230-E5BEC5625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40158"/>
            <a:ext cx="4027068" cy="2203342"/>
          </a:xfrm>
          <a:prstGeom prst="rect">
            <a:avLst/>
          </a:prstGeom>
        </p:spPr>
      </p:pic>
    </p:spTree>
    <p:custDataLst>
      <p:tags r:id="rId1"/>
    </p:custDataLst>
    <p:extLst>
      <p:ext uri="{BB962C8B-B14F-4D97-AF65-F5344CB8AC3E}">
        <p14:creationId xmlns:p14="http://schemas.microsoft.com/office/powerpoint/2010/main" val="68711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6"/>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dirty="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Các biểu thức điều kiện trong nhóm lệnh cảm biến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285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grpSp>
        <p:nvGrpSpPr>
          <p:cNvPr id="16" name="组合 17"/>
          <p:cNvGrpSpPr/>
          <p:nvPr/>
        </p:nvGrpSpPr>
        <p:grpSpPr>
          <a:xfrm>
            <a:off x="4314324" y="3168153"/>
            <a:ext cx="4643867" cy="656709"/>
            <a:chOff x="5141551" y="2177211"/>
            <a:chExt cx="4744350" cy="542761"/>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568948" y="2177211"/>
              <a:ext cx="420307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Lệnh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3</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6"/>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0" name="组合 16"/>
          <p:cNvGrpSpPr/>
          <p:nvPr/>
        </p:nvGrpSpPr>
        <p:grpSpPr>
          <a:xfrm>
            <a:off x="4314324" y="1766300"/>
            <a:ext cx="4729192" cy="499195"/>
            <a:chOff x="4085721" y="1971269"/>
            <a:chExt cx="4729192" cy="499195"/>
          </a:xfrm>
        </p:grpSpPr>
        <p:grpSp>
          <p:nvGrpSpPr>
            <p:cNvPr id="11" name="组合 13"/>
            <p:cNvGrpSpPr/>
            <p:nvPr/>
          </p:nvGrpSpPr>
          <p:grpSpPr>
            <a:xfrm>
              <a:off x="4085721" y="1971269"/>
              <a:ext cx="4729192" cy="497503"/>
              <a:chOff x="4085721" y="1971269"/>
              <a:chExt cx="4729192" cy="497503"/>
            </a:xfrm>
          </p:grpSpPr>
          <p:sp>
            <p:nvSpPr>
              <p:cNvPr id="14"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3"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2"/>
    </p:custDataLst>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3759" y="1165003"/>
            <a:ext cx="8163260" cy="3970318"/>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Em hãy cho biết trong các sự việc sau đây, sự việc nào có thể biểu thị bằng một cấu trúc lặp có điều kiện:</a:t>
            </a:r>
          </a:p>
          <a:p>
            <a:r>
              <a:rPr lang="vi-VN" sz="2800">
                <a:latin typeface="Times New Roman" panose="02020603050405020304" pitchFamily="18" charset="0"/>
                <a:cs typeface="Times New Roman" panose="02020603050405020304" pitchFamily="18" charset="0"/>
              </a:rPr>
              <a:t>1. Một xe máy đi một quãng đường dài 5km</a:t>
            </a:r>
          </a:p>
          <a:p>
            <a:r>
              <a:rPr lang="vi-VN" sz="2800">
                <a:latin typeface="Times New Roman" panose="02020603050405020304" pitchFamily="18" charset="0"/>
                <a:cs typeface="Times New Roman" panose="02020603050405020304" pitchFamily="18" charset="0"/>
              </a:rPr>
              <a:t>2. Một xe buýt chạy 30 ngày trong 1 tháng, mỗi ngày chạy 10 chuyến.</a:t>
            </a:r>
          </a:p>
          <a:p>
            <a:r>
              <a:rPr lang="vi-VN" sz="2800">
                <a:latin typeface="Times New Roman" panose="02020603050405020304" pitchFamily="18" charset="0"/>
                <a:cs typeface="Times New Roman" panose="02020603050405020304" pitchFamily="18" charset="0"/>
              </a:rPr>
              <a:t>3. Một vận động viên chạy vòng quanh đường đua cho đến khi chạy được 2 giờ</a:t>
            </a:r>
          </a:p>
          <a:p>
            <a:r>
              <a:rPr lang="vi-VN" sz="2800">
                <a:latin typeface="Times New Roman" panose="02020603050405020304" pitchFamily="18" charset="0"/>
                <a:cs typeface="Times New Roman" panose="02020603050405020304" pitchFamily="18" charset="0"/>
              </a:rPr>
              <a:t>4. Một taxi tư nhân chạy hết chuyến này đến chuyến khác trong một ngày.</a:t>
            </a:r>
            <a:endParaRPr lang="en-US" sz="2800">
              <a:latin typeface="Times New Roman" panose="02020603050405020304" pitchFamily="18" charset="0"/>
              <a:cs typeface="Times New Roman" panose="02020603050405020304" pitchFamily="18" charset="0"/>
            </a:endParaRPr>
          </a:p>
        </p:txBody>
      </p:sp>
      <p:grpSp>
        <p:nvGrpSpPr>
          <p:cNvPr id="9" name="组合 16"/>
          <p:cNvGrpSpPr/>
          <p:nvPr/>
        </p:nvGrpSpPr>
        <p:grpSpPr>
          <a:xfrm>
            <a:off x="826330" y="630674"/>
            <a:ext cx="4729192" cy="499195"/>
            <a:chOff x="4085721" y="1971269"/>
            <a:chExt cx="4729192" cy="499195"/>
          </a:xfrm>
        </p:grpSpPr>
        <p:grpSp>
          <p:nvGrpSpPr>
            <p:cNvPr id="15" name="组合 13"/>
            <p:cNvGrpSpPr/>
            <p:nvPr/>
          </p:nvGrpSpPr>
          <p:grpSpPr>
            <a:xfrm>
              <a:off x="4085721" y="1971269"/>
              <a:ext cx="4729192" cy="497503"/>
              <a:chOff x="4085721" y="1971269"/>
              <a:chExt cx="4729192" cy="497503"/>
            </a:xfrm>
          </p:grpSpPr>
          <p:sp>
            <p:nvSpPr>
              <p:cNvPr id="1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2"/>
    </p:custDataLst>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759" y="1165003"/>
            <a:ext cx="8163260" cy="3539430"/>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Sự việc có thể biểu thị bằng một cấu trúc lặp có điều kiện:</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 Một xe buýt chạy 30 ngày trong 1 tháng, mỗi ngày chạy 10 chuyến.</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3. Một vận động viên chạy vòng quanh đường đua cho đến khi chạy được 2 giờ</a:t>
            </a:r>
            <a:endParaRPr lang="en-US" sz="2800">
              <a:latin typeface="Times New Roman" panose="02020603050405020304" pitchFamily="18" charset="0"/>
              <a:cs typeface="Times New Roman" panose="02020603050405020304" pitchFamily="18" charset="0"/>
            </a:endParaRPr>
          </a:p>
        </p:txBody>
      </p:sp>
      <p:grpSp>
        <p:nvGrpSpPr>
          <p:cNvPr id="9" name="组合 16"/>
          <p:cNvGrpSpPr/>
          <p:nvPr/>
        </p:nvGrpSpPr>
        <p:grpSpPr>
          <a:xfrm>
            <a:off x="879670" y="402074"/>
            <a:ext cx="4729192" cy="499195"/>
            <a:chOff x="4085721" y="1971269"/>
            <a:chExt cx="4729192" cy="499195"/>
          </a:xfrm>
        </p:grpSpPr>
        <p:grpSp>
          <p:nvGrpSpPr>
            <p:cNvPr id="15" name="组合 13"/>
            <p:cNvGrpSpPr/>
            <p:nvPr/>
          </p:nvGrpSpPr>
          <p:grpSpPr>
            <a:xfrm>
              <a:off x="4085721" y="1971269"/>
              <a:ext cx="4729192" cy="497503"/>
              <a:chOff x="4085721" y="1971269"/>
              <a:chExt cx="4729192" cy="497503"/>
            </a:xfrm>
          </p:grpSpPr>
          <p:sp>
            <p:nvSpPr>
              <p:cNvPr id="1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9341454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1886377"/>
            <a:ext cx="8146472" cy="1569648"/>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Cấu trúc lặp có điều kiện dùng để mô tả các hoạt động được thực hiện lặp lại cho đến khi điều kiện dừng lặp được thực hiện</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84577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6" name="组合 17"/>
          <p:cNvGrpSpPr/>
          <p:nvPr/>
        </p:nvGrpSpPr>
        <p:grpSpPr>
          <a:xfrm>
            <a:off x="4320654" y="2108096"/>
            <a:ext cx="4643867" cy="707886"/>
            <a:chOff x="5141551" y="2192137"/>
            <a:chExt cx="4744350" cy="585058"/>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436365" y="2192137"/>
              <a:ext cx="4203075"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Các biểu thức điều kiện trong nhóm lệnh cảm biến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285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10073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113" t="49566" r="52256" b="46088"/>
          <a:stretch/>
        </p:blipFill>
        <p:spPr>
          <a:xfrm>
            <a:off x="259080" y="1398270"/>
            <a:ext cx="3652092" cy="331470"/>
          </a:xfrm>
          <a:prstGeom prst="rect">
            <a:avLst/>
          </a:prstGeom>
        </p:spPr>
      </p:pic>
      <p:sp>
        <p:nvSpPr>
          <p:cNvPr id="3" name="Rectangle 2"/>
          <p:cNvSpPr/>
          <p:nvPr/>
        </p:nvSpPr>
        <p:spPr>
          <a:xfrm>
            <a:off x="68580" y="105132"/>
            <a:ext cx="9075420" cy="1692771"/>
          </a:xfrm>
          <a:prstGeom prst="rect">
            <a:avLst/>
          </a:prstGeom>
        </p:spPr>
        <p:txBody>
          <a:bodyPr wrap="square">
            <a:spAutoFit/>
          </a:bodyPr>
          <a:lstStyle/>
          <a:p>
            <a:r>
              <a:rPr lang="vi-VN" sz="2600">
                <a:latin typeface="+mj-lt"/>
              </a:rPr>
              <a:t>Em hãy quan sát các biểu thức điều kiện ở Bảng 1 và trả lời các câu hỏi sau:</a:t>
            </a:r>
          </a:p>
          <a:p>
            <a:pPr marL="514350" indent="-514350">
              <a:buAutoNum type="arabicPeriod"/>
            </a:pPr>
            <a:r>
              <a:rPr lang="vi-VN" sz="2600">
                <a:latin typeface="+mj-lt"/>
              </a:rPr>
              <a:t>Nếu phím “s” được nhấn thì biểu thức điều kiện </a:t>
            </a:r>
            <a:endParaRPr lang="en-US" sz="2600">
              <a:latin typeface="+mj-lt"/>
            </a:endParaRPr>
          </a:p>
          <a:p>
            <a:r>
              <a:rPr lang="en-US" sz="2600">
                <a:latin typeface="+mj-lt"/>
              </a:rPr>
              <a:t>                                                     </a:t>
            </a:r>
            <a:r>
              <a:rPr lang="vi-VN" sz="2600">
                <a:latin typeface="+mj-lt"/>
              </a:rPr>
              <a:t>có giá trị đúng (true) hay sai (false)?</a:t>
            </a:r>
            <a:endParaRPr lang="en-US" sz="2600">
              <a:latin typeface="+mj-lt"/>
            </a:endParaRPr>
          </a:p>
        </p:txBody>
      </p:sp>
      <p:sp>
        <p:nvSpPr>
          <p:cNvPr id="4" name="Rectangle 3"/>
          <p:cNvSpPr/>
          <p:nvPr/>
        </p:nvSpPr>
        <p:spPr>
          <a:xfrm>
            <a:off x="0" y="1797903"/>
            <a:ext cx="8254183" cy="492443"/>
          </a:xfrm>
          <a:prstGeom prst="rect">
            <a:avLst/>
          </a:prstGeom>
        </p:spPr>
        <p:txBody>
          <a:bodyPr wrap="none">
            <a:spAutoFit/>
          </a:bodyPr>
          <a:lstStyle/>
          <a:p>
            <a:r>
              <a:rPr lang="en-US" sz="2600">
                <a:latin typeface="Times New Roman" panose="02020603050405020304" pitchFamily="18" charset="0"/>
                <a:cs typeface="Times New Roman" panose="02020603050405020304" pitchFamily="18" charset="0"/>
              </a:rPr>
              <a:t>2. Mỗi biểu thức điều kiện ở Bảng 1 có giá trị đúng khi nào?</a:t>
            </a:r>
          </a:p>
        </p:txBody>
      </p:sp>
      <p:pic>
        <p:nvPicPr>
          <p:cNvPr id="5" name="Picture 4"/>
          <p:cNvPicPr>
            <a:picLocks noChangeAspect="1"/>
          </p:cNvPicPr>
          <p:nvPr/>
        </p:nvPicPr>
        <p:blipFill rotWithShape="1">
          <a:blip r:embed="rId3"/>
          <a:srcRect l="28084" t="61519" r="38334" b="12778"/>
          <a:stretch/>
        </p:blipFill>
        <p:spPr>
          <a:xfrm>
            <a:off x="1126810" y="2358509"/>
            <a:ext cx="6141720" cy="2644140"/>
          </a:xfrm>
          <a:prstGeom prst="rect">
            <a:avLst/>
          </a:prstGeom>
        </p:spPr>
      </p:pic>
    </p:spTree>
    <p:extLst>
      <p:ext uri="{BB962C8B-B14F-4D97-AF65-F5344CB8AC3E}">
        <p14:creationId xmlns:p14="http://schemas.microsoft.com/office/powerpoint/2010/main" val="164323672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875" t="34814" r="25833" b="17778"/>
          <a:stretch/>
        </p:blipFill>
        <p:spPr>
          <a:xfrm>
            <a:off x="941070" y="754380"/>
            <a:ext cx="7364730" cy="4152799"/>
          </a:xfrm>
          <a:prstGeom prst="rect">
            <a:avLst/>
          </a:prstGeom>
        </p:spPr>
      </p:pic>
      <p:sp>
        <p:nvSpPr>
          <p:cNvPr id="3" name="TextBox 2"/>
          <p:cNvSpPr txBox="1"/>
          <p:nvPr/>
        </p:nvSpPr>
        <p:spPr>
          <a:xfrm>
            <a:off x="3964305" y="231160"/>
            <a:ext cx="1318260"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9471014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277383" y="2061637"/>
            <a:ext cx="8146472" cy="1077206"/>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Biểu thức lặp có điều kiện dùng để kiểm tra điều kiện có giá trị đúng hay sai</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32123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80930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dirty="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6" name="组合 17"/>
          <p:cNvGrpSpPr/>
          <p:nvPr/>
        </p:nvGrpSpPr>
        <p:grpSpPr>
          <a:xfrm>
            <a:off x="4344804" y="1886185"/>
            <a:ext cx="4643867" cy="656709"/>
            <a:chOff x="5141551" y="2177211"/>
            <a:chExt cx="4744350" cy="542761"/>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568948" y="2177211"/>
              <a:ext cx="420307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Lệnh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3</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8123201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17" t="39074" r="42291" b="53740"/>
          <a:stretch/>
        </p:blipFill>
        <p:spPr>
          <a:xfrm>
            <a:off x="380999" y="769620"/>
            <a:ext cx="8374787" cy="2689860"/>
          </a:xfrm>
          <a:prstGeom prst="rect">
            <a:avLst/>
          </a:prstGeom>
        </p:spPr>
      </p:pic>
    </p:spTree>
    <p:extLst>
      <p:ext uri="{BB962C8B-B14F-4D97-AF65-F5344CB8AC3E}">
        <p14:creationId xmlns:p14="http://schemas.microsoft.com/office/powerpoint/2010/main" val="424586480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09662" y="570170"/>
            <a:ext cx="71426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Em hãy ghép lệnh </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và biểu thức </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sau đây vào vị trí 1, 2 ở Hình 1 cho phù hợp.</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026" name="Picture 2" descr="Tin học lớp 5 Cánh diều Bài 7: Cấu trúc lập có điều k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403" y="570170"/>
            <a:ext cx="399097" cy="4858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in học lớp 5 Cánh diều Bài 7: Cấu trúc lập có điều k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497" y="662940"/>
            <a:ext cx="341825" cy="312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7291" t="46666" r="37709" b="21667"/>
          <a:stretch/>
        </p:blipFill>
        <p:spPr>
          <a:xfrm>
            <a:off x="387241" y="1555492"/>
            <a:ext cx="6400800" cy="3257550"/>
          </a:xfrm>
          <a:prstGeom prst="rect">
            <a:avLst/>
          </a:prstGeom>
        </p:spPr>
      </p:pic>
      <p:sp>
        <p:nvSpPr>
          <p:cNvPr id="8" name="Rectangle 7"/>
          <p:cNvSpPr/>
          <p:nvPr/>
        </p:nvSpPr>
        <p:spPr>
          <a:xfrm>
            <a:off x="5841475" y="3260467"/>
            <a:ext cx="3016595" cy="523220"/>
          </a:xfrm>
          <a:prstGeom prst="rect">
            <a:avLst/>
          </a:prstGeom>
        </p:spPr>
        <p:txBody>
          <a:bodyPr wrap="none">
            <a:spAutoFit/>
          </a:bodyPr>
          <a:lstStyle/>
          <a:p>
            <a:r>
              <a:rPr lang="pt-BR" sz="2800">
                <a:solidFill>
                  <a:srgbClr val="000000"/>
                </a:solidFill>
                <a:latin typeface="Times New Roman" panose="02020603050405020304" pitchFamily="18" charset="0"/>
                <a:cs typeface="Times New Roman" panose="02020603050405020304" pitchFamily="18" charset="0"/>
              </a:rPr>
              <a:t>Đáp án: 1 - B, 2 - A</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5559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1)">
                                      <p:cBhvr>
                                        <p:cTn id="10" dur="2000"/>
                                        <p:tgtEl>
                                          <p:spTgt spid="1027"/>
                                        </p:tgtEl>
                                      </p:cBhvr>
                                    </p:animEffect>
                                  </p:childTnLst>
                                </p:cTn>
                              </p:par>
                              <p:par>
                                <p:cTn id="11" presetID="21" presetClass="entr" presetSubtype="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98358"/>
            <a:ext cx="8077200" cy="1384995"/>
          </a:xfrm>
          <a:prstGeom prst="rect">
            <a:avLst/>
          </a:prstGeom>
        </p:spPr>
        <p:txBody>
          <a:bodyPr wrap="square">
            <a:spAutoFit/>
          </a:bodyPr>
          <a:lstStyle/>
          <a:p>
            <a:r>
              <a:rPr lang="vi-VN" sz="2800">
                <a:latin typeface="+mj-lt"/>
              </a:rPr>
              <a:t>Em hãy quan sát Hình 2 và trả lời câu hỏi: Khi chạy chương trình thì làm thế nào để nhân vật hiển thị bóng nói “Dừng lại”?</a:t>
            </a:r>
            <a:endParaRPr lang="en-US" sz="2800">
              <a:latin typeface="+mj-lt"/>
            </a:endParaRPr>
          </a:p>
        </p:txBody>
      </p:sp>
      <p:pic>
        <p:nvPicPr>
          <p:cNvPr id="3" name="Picture 2"/>
          <p:cNvPicPr>
            <a:picLocks noChangeAspect="1"/>
          </p:cNvPicPr>
          <p:nvPr/>
        </p:nvPicPr>
        <p:blipFill rotWithShape="1">
          <a:blip r:embed="rId2"/>
          <a:srcRect l="29861" t="41049" r="42458" b="36522"/>
          <a:stretch/>
        </p:blipFill>
        <p:spPr>
          <a:xfrm>
            <a:off x="289560" y="1719580"/>
            <a:ext cx="5062220" cy="3020060"/>
          </a:xfrm>
          <a:prstGeom prst="rect">
            <a:avLst/>
          </a:prstGeom>
        </p:spPr>
      </p:pic>
      <p:sp>
        <p:nvSpPr>
          <p:cNvPr id="4" name="Rectangle 3"/>
          <p:cNvSpPr/>
          <p:nvPr/>
        </p:nvSpPr>
        <p:spPr>
          <a:xfrm>
            <a:off x="5448300" y="2607330"/>
            <a:ext cx="3596640" cy="2246769"/>
          </a:xfrm>
          <a:prstGeom prst="rect">
            <a:avLst/>
          </a:prstGeom>
        </p:spPr>
        <p:txBody>
          <a:bodyPr wrap="square">
            <a:spAutoFit/>
          </a:bodyPr>
          <a:lstStyle/>
          <a:p>
            <a:r>
              <a:rPr lang="en-US" sz="2800" b="1">
                <a:solidFill>
                  <a:srgbClr val="FF33CC"/>
                </a:solidFill>
                <a:latin typeface="Times New Roman" panose="02020603050405020304" pitchFamily="18" charset="0"/>
                <a:cs typeface="Times New Roman" panose="02020603050405020304" pitchFamily="18" charset="0"/>
              </a:rPr>
              <a:t>Đáp án: </a:t>
            </a:r>
            <a:r>
              <a:rPr lang="vi-VN" sz="2800" b="1">
                <a:solidFill>
                  <a:srgbClr val="FF33CC"/>
                </a:solidFill>
                <a:latin typeface="+mj-lt"/>
              </a:rPr>
              <a:t>Khi chạy chương trình thì nhấn phím s để nhân vật hiển thị bóng nói “Dừng lại”</a:t>
            </a:r>
            <a:endParaRPr lang="en-US" sz="2800" b="1">
              <a:solidFill>
                <a:srgbClr val="FF33CC"/>
              </a:solidFill>
              <a:latin typeface="+mj-lt"/>
            </a:endParaRPr>
          </a:p>
        </p:txBody>
      </p:sp>
    </p:spTree>
    <p:extLst>
      <p:ext uri="{BB962C8B-B14F-4D97-AF65-F5344CB8AC3E}">
        <p14:creationId xmlns:p14="http://schemas.microsoft.com/office/powerpoint/2010/main" val="254335589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9897" y="-34603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315483" y="1787317"/>
            <a:ext cx="8146472" cy="2062091"/>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Với lệnh lặp có điều kiện trong scratch, chỉ khi điều kiện lặp có giá trị sai thì mới thực hiện lặp khi điều kiện lặp có giá trị đúng thì dừng lặp</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08203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57566" y="2277578"/>
            <a:ext cx="2003996" cy="684767"/>
          </a:xfrm>
          <a:prstGeom prst="rect">
            <a:avLst/>
          </a:prstGeom>
          <a:noFill/>
        </p:spPr>
        <p:txBody>
          <a:bodyPr wrap="none" lIns="91401" tIns="45702" rIns="91401" bIns="45702" rtlCol="0">
            <a:spAutoFit/>
          </a:bodyPr>
          <a:lstStyle/>
          <a:p>
            <a:pPr marL="0" marR="0" lvl="0" indent="0" algn="ctr" defTabSz="685514"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B0F0"/>
                </a:solidFill>
                <a:effectLst/>
                <a:uLnTx/>
                <a:uFillTx/>
                <a:latin typeface="Segoe Print" pitchFamily="2" charset="0"/>
                <a:ea typeface="微软雅黑" panose="020B0503020204020204" pitchFamily="34" charset="-122"/>
                <a:cs typeface="+mn-cs"/>
              </a:rPr>
              <a:t>Luyện</a:t>
            </a:r>
            <a:r>
              <a:rPr kumimoji="0" lang="en-US" altLang="zh-CN" sz="2800" b="1" i="0" u="none" strike="noStrike" kern="1200" cap="none" spc="0" normalizeH="0" baseline="0" noProof="0" dirty="0">
                <a:ln>
                  <a:noFill/>
                </a:ln>
                <a:solidFill>
                  <a:srgbClr val="00B0F0"/>
                </a:solidFill>
                <a:effectLst/>
                <a:uLnTx/>
                <a:uFillTx/>
                <a:latin typeface="Segoe Print" pitchFamily="2" charset="0"/>
                <a:ea typeface="微软雅黑" panose="020B0503020204020204" pitchFamily="34" charset="-122"/>
                <a:cs typeface="+mn-cs"/>
              </a:rPr>
              <a:t> </a:t>
            </a:r>
            <a:r>
              <a:rPr kumimoji="0" lang="en-US" altLang="zh-CN" sz="2800" b="1" i="0" u="none" strike="noStrike" kern="1200" cap="none" spc="0" normalizeH="0" baseline="0" noProof="0" dirty="0" err="1">
                <a:ln>
                  <a:noFill/>
                </a:ln>
                <a:solidFill>
                  <a:srgbClr val="00B0F0"/>
                </a:solidFill>
                <a:effectLst/>
                <a:uLnTx/>
                <a:uFillTx/>
                <a:latin typeface="Segoe Print" pitchFamily="2" charset="0"/>
                <a:ea typeface="微软雅黑" panose="020B0503020204020204" pitchFamily="34" charset="-122"/>
                <a:cs typeface="+mn-cs"/>
              </a:rPr>
              <a:t>tập</a:t>
            </a:r>
            <a:endParaRPr kumimoji="0" lang="zh-CN" altLang="en-US" sz="2800" b="1" i="0" u="none" strike="noStrike" kern="1200" cap="none" spc="0" normalizeH="0" baseline="0" noProof="0" dirty="0">
              <a:ln>
                <a:noFill/>
              </a:ln>
              <a:solidFill>
                <a:srgbClr val="00B0F0"/>
              </a:solidFill>
              <a:effectLst/>
              <a:uLnTx/>
              <a:uFillTx/>
              <a:latin typeface="Segoe Print" pitchFamily="2" charset="0"/>
              <a:ea typeface="微软雅黑" panose="020B0503020204020204" pitchFamily="34" charset="-122"/>
              <a:cs typeface="+mn-cs"/>
            </a:endParaRPr>
          </a:p>
        </p:txBody>
      </p:sp>
    </p:spTree>
    <p:custDataLst>
      <p:tags r:id="rId1"/>
    </p:custDataLst>
    <p:extLst>
      <p:ext uri="{BB962C8B-B14F-4D97-AF65-F5344CB8AC3E}">
        <p14:creationId xmlns:p14="http://schemas.microsoft.com/office/powerpoint/2010/main" val="21730877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6"/>
          <a:stretch>
            <a:fillRect/>
          </a:stretch>
        </p:blipFill>
        <p:spPr>
          <a:xfrm>
            <a:off x="2304526" y="2484669"/>
            <a:ext cx="1472576" cy="785150"/>
          </a:xfrm>
          <a:prstGeom prst="rect">
            <a:avLst/>
          </a:prstGeom>
        </p:spPr>
      </p:pic>
      <p:pic>
        <p:nvPicPr>
          <p:cNvPr id="45" name="图片 3" descr="未标题-2.png"/>
          <p:cNvPicPr>
            <a:picLocks noChangeAspect="1"/>
          </p:cNvPicPr>
          <p:nvPr/>
        </p:nvPicPr>
        <p:blipFill>
          <a:blip r:embed="rId7" cstate="print"/>
          <a:stretch>
            <a:fillRect/>
          </a:stretch>
        </p:blipFill>
        <p:spPr>
          <a:xfrm>
            <a:off x="3341914" y="-162737"/>
            <a:ext cx="6564086" cy="2049137"/>
          </a:xfrm>
          <a:prstGeom prst="rect">
            <a:avLst/>
          </a:prstGeom>
        </p:spPr>
      </p:pic>
      <p:sp>
        <p:nvSpPr>
          <p:cNvPr id="46" name="Text Box 18"/>
          <p:cNvSpPr txBox="1">
            <a:spLocks noChangeArrowheads="1"/>
          </p:cNvSpPr>
          <p:nvPr/>
        </p:nvSpPr>
        <p:spPr bwMode="auto">
          <a:xfrm>
            <a:off x="4577515" y="617338"/>
            <a:ext cx="4092884" cy="892524"/>
          </a:xfrm>
          <a:prstGeom prst="rect">
            <a:avLst/>
          </a:prstGeom>
          <a:noFill/>
          <a:ln w="9525">
            <a:noFill/>
            <a:miter lim="800000"/>
            <a:headEnd/>
            <a:tailEnd/>
          </a:ln>
        </p:spPr>
        <p:txBody>
          <a:bodyPr wrap="square" lIns="91412" tIns="45706" rIns="91412" bIns="45706">
            <a:spAutoFit/>
          </a:bodyPr>
          <a:lstStyle/>
          <a:p>
            <a:pPr algn="just">
              <a:lnSpc>
                <a:spcPct val="130000"/>
              </a:lnSpc>
              <a:defRPr/>
            </a:pPr>
            <a:r>
              <a:rPr lang="en-US" altLang="zh-CN" sz="4000" b="1" kern="0">
                <a:solidFill>
                  <a:schemeClr val="tx1">
                    <a:lumMod val="75000"/>
                    <a:lumOff val="25000"/>
                  </a:schemeClr>
                </a:solidFill>
                <a:latin typeface="Segoe Print" pitchFamily="2" charset="0"/>
                <a:ea typeface="微软雅黑" pitchFamily="34" charset="-122"/>
              </a:rPr>
              <a:t>Ô số may mắn</a:t>
            </a:r>
            <a:endParaRPr lang="en-US" altLang="zh-CN" sz="40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8" cstate="print"/>
          <a:stretch>
            <a:fillRect/>
          </a:stretch>
        </p:blipFill>
        <p:spPr>
          <a:xfrm>
            <a:off x="5800708" y="1764589"/>
            <a:ext cx="2428892" cy="3237381"/>
          </a:xfrm>
          <a:prstGeom prst="rect">
            <a:avLst/>
          </a:prstGeom>
        </p:spPr>
      </p:pic>
      <p:sp>
        <p:nvSpPr>
          <p:cNvPr id="54" name="Arrow: Right 2">
            <a:hlinkClick r:id="rId9"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12" name="Arrow: Right 9">
            <a:hlinkClick r:id="rId10"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9650" y="973994"/>
            <a:ext cx="1590645" cy="1266605"/>
          </a:xfrm>
          <a:prstGeom prst="rect">
            <a:avLst/>
          </a:prstGeom>
        </p:spPr>
      </p:pic>
      <p:sp>
        <p:nvSpPr>
          <p:cNvPr id="14" name="Rectangle 13">
            <a:hlinkClick r:id="rId12" action="ppaction://hlinksldjump"/>
          </p:cNvPr>
          <p:cNvSpPr/>
          <p:nvPr/>
        </p:nvSpPr>
        <p:spPr>
          <a:xfrm>
            <a:off x="2159650" y="973994"/>
            <a:ext cx="1661166" cy="1266605"/>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1425" tIns="45714" rIns="91425" bIns="45714" rtlCol="0" anchor="ctr"/>
          <a:lstStyle/>
          <a:p>
            <a:pPr algn="ctr"/>
            <a:r>
              <a:rPr lang="en-US" sz="8800">
                <a:solidFill>
                  <a:schemeClr val="accent6">
                    <a:lumMod val="50000"/>
                  </a:schemeClr>
                </a:solidFill>
              </a:rPr>
              <a:t>1</a:t>
            </a:r>
            <a:endParaRPr lang="en-US" sz="8800" dirty="0">
              <a:solidFill>
                <a:schemeClr val="accent6">
                  <a:lumMod val="50000"/>
                </a:schemeClr>
              </a:solidFill>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2198" y="2241598"/>
            <a:ext cx="1665928" cy="1118470"/>
          </a:xfrm>
          <a:prstGeom prst="rect">
            <a:avLst/>
          </a:prstGeom>
        </p:spPr>
      </p:pic>
      <p:sp>
        <p:nvSpPr>
          <p:cNvPr id="16" name="Rectangle 15">
            <a:hlinkClick r:id="rId14" action="ppaction://hlinksldjump"/>
          </p:cNvPr>
          <p:cNvSpPr/>
          <p:nvPr/>
        </p:nvSpPr>
        <p:spPr>
          <a:xfrm>
            <a:off x="542198" y="2240599"/>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1425" tIns="45714" rIns="91425" bIns="45714" rtlCol="0" anchor="ctr"/>
          <a:lstStyle/>
          <a:p>
            <a:pPr algn="ctr"/>
            <a:r>
              <a:rPr lang="en-US" sz="8800">
                <a:solidFill>
                  <a:schemeClr val="accent6">
                    <a:lumMod val="50000"/>
                  </a:schemeClr>
                </a:solidFill>
              </a:rPr>
              <a:t>2</a:t>
            </a:r>
            <a:endParaRPr lang="en-US" sz="8800" dirty="0">
              <a:solidFill>
                <a:schemeClr val="accent6">
                  <a:lumMod val="50000"/>
                </a:schemeClr>
              </a:solidFill>
            </a:endParaRPr>
          </a:p>
        </p:txBody>
      </p:sp>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59650" y="3418792"/>
            <a:ext cx="1692383" cy="1229693"/>
          </a:xfrm>
          <a:prstGeom prst="rect">
            <a:avLst/>
          </a:prstGeom>
        </p:spPr>
      </p:pic>
      <p:sp>
        <p:nvSpPr>
          <p:cNvPr id="18" name="Rectangle 17">
            <a:hlinkClick r:id="rId16" action="ppaction://hlinksldjump"/>
          </p:cNvPr>
          <p:cNvSpPr/>
          <p:nvPr/>
        </p:nvSpPr>
        <p:spPr>
          <a:xfrm>
            <a:off x="2181507" y="3455441"/>
            <a:ext cx="1617452" cy="111946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sz="8800" dirty="0">
                <a:solidFill>
                  <a:schemeClr val="accent6">
                    <a:lumMod val="50000"/>
                  </a:schemeClr>
                </a:solidFill>
              </a:rPr>
              <a:t>3</a:t>
            </a:r>
          </a:p>
        </p:txBody>
      </p:sp>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60439" y="2299048"/>
            <a:ext cx="1566726" cy="1156393"/>
          </a:xfrm>
          <a:prstGeom prst="rect">
            <a:avLst/>
          </a:prstGeom>
        </p:spPr>
      </p:pic>
      <p:sp>
        <p:nvSpPr>
          <p:cNvPr id="20" name="Rectangle 19">
            <a:hlinkClick r:id="rId18" action="ppaction://hlinksldjump"/>
          </p:cNvPr>
          <p:cNvSpPr/>
          <p:nvPr/>
        </p:nvSpPr>
        <p:spPr>
          <a:xfrm>
            <a:off x="3913984" y="2263810"/>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5" tIns="45714" rIns="91425" bIns="45714" rtlCol="0" anchor="ctr"/>
          <a:lstStyle/>
          <a:p>
            <a:pPr algn="ctr"/>
            <a:r>
              <a:rPr lang="en-US" sz="8800" dirty="0">
                <a:solidFill>
                  <a:schemeClr val="accent6">
                    <a:lumMod val="50000"/>
                  </a:schemeClr>
                </a:solidFill>
              </a:rPr>
              <a:t>4</a:t>
            </a:r>
          </a:p>
        </p:txBody>
      </p:sp>
      <p:sp>
        <p:nvSpPr>
          <p:cNvPr id="22" name="Rectangle 21">
            <a:hlinkClick r:id="rId19" action="ppaction://hlinksldjump"/>
          </p:cNvPr>
          <p:cNvSpPr/>
          <p:nvPr/>
        </p:nvSpPr>
        <p:spPr>
          <a:xfrm>
            <a:off x="2232088" y="2275837"/>
            <a:ext cx="1617452" cy="111946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lIns="91425" tIns="45714" rIns="91425" bIns="45714" rtlCol="0" anchor="ctr"/>
          <a:lstStyle/>
          <a:p>
            <a:pPr algn="ctr"/>
            <a:r>
              <a:rPr lang="en-US" sz="8800" dirty="0">
                <a:solidFill>
                  <a:schemeClr val="accent6">
                    <a:lumMod val="50000"/>
                  </a:schemeClr>
                </a:solidFill>
              </a:rPr>
              <a:t>5</a:t>
            </a:r>
          </a:p>
        </p:txBody>
      </p:sp>
    </p:spTree>
    <p:custDataLst>
      <p:tags r:id="rId2"/>
    </p:custDataLst>
    <p:extLst>
      <p:ext uri="{BB962C8B-B14F-4D97-AF65-F5344CB8AC3E}">
        <p14:creationId xmlns:p14="http://schemas.microsoft.com/office/powerpoint/2010/main" val="78467453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6"/>
                                        </p:tgtEl>
                                        <p:attrNameLst>
                                          <p:attrName>style.visibility</p:attrName>
                                        </p:attrNameLst>
                                      </p:cBhvr>
                                      <p:to>
                                        <p:strVal val="visible"/>
                                      </p:to>
                                    </p:set>
                                    <p:anim calcmode="discrete" valueType="clr">
                                      <p:cBhvr override="childStyle">
                                        <p:cTn id="11"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6"/>
                                        </p:tgtEl>
                                        <p:attrNameLst>
                                          <p:attrName>fillcolor</p:attrName>
                                        </p:attrNameLst>
                                      </p:cBhvr>
                                      <p:tavLst>
                                        <p:tav tm="0">
                                          <p:val>
                                            <p:clrVal>
                                              <a:schemeClr val="accent2"/>
                                            </p:clrVal>
                                          </p:val>
                                        </p:tav>
                                        <p:tav tm="50000">
                                          <p:val>
                                            <p:clrVal>
                                              <a:schemeClr val="hlink"/>
                                            </p:clrVal>
                                          </p:val>
                                        </p:tav>
                                      </p:tavLst>
                                    </p:anim>
                                    <p:set>
                                      <p:cBhvr>
                                        <p:cTn id="13" dur="80"/>
                                        <p:tgtEl>
                                          <p:spTgt spid="46"/>
                                        </p:tgtEl>
                                        <p:attrNameLst>
                                          <p:attrName>fill.type</p:attrName>
                                        </p:attrNameLst>
                                      </p:cBhvr>
                                      <p:to>
                                        <p:strVal val="solid"/>
                                      </p:to>
                                    </p:set>
                                  </p:childTnLst>
                                </p:cTn>
                              </p:par>
                            </p:childTnLst>
                          </p:cTn>
                        </p:par>
                        <p:par>
                          <p:cTn id="14" fill="hold">
                            <p:stCondLst>
                              <p:cond delay="900"/>
                            </p:stCondLst>
                            <p:childTnLst>
                              <p:par>
                                <p:cTn id="15" presetID="26"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80">
                                          <p:stCondLst>
                                            <p:cond delay="0"/>
                                          </p:stCondLst>
                                        </p:cTn>
                                        <p:tgtEl>
                                          <p:spTgt spid="47"/>
                                        </p:tgtEl>
                                      </p:cBhvr>
                                    </p:animEffect>
                                    <p:anim calcmode="lin" valueType="num">
                                      <p:cBhvr>
                                        <p:cTn id="1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 dur="26">
                                          <p:stCondLst>
                                            <p:cond delay="650"/>
                                          </p:stCondLst>
                                        </p:cTn>
                                        <p:tgtEl>
                                          <p:spTgt spid="47"/>
                                        </p:tgtEl>
                                      </p:cBhvr>
                                      <p:to x="100000" y="60000"/>
                                    </p:animScale>
                                    <p:animScale>
                                      <p:cBhvr>
                                        <p:cTn id="24" dur="166" decel="50000">
                                          <p:stCondLst>
                                            <p:cond delay="676"/>
                                          </p:stCondLst>
                                        </p:cTn>
                                        <p:tgtEl>
                                          <p:spTgt spid="47"/>
                                        </p:tgtEl>
                                      </p:cBhvr>
                                      <p:to x="100000" y="100000"/>
                                    </p:animScale>
                                    <p:animScale>
                                      <p:cBhvr>
                                        <p:cTn id="25" dur="26">
                                          <p:stCondLst>
                                            <p:cond delay="1312"/>
                                          </p:stCondLst>
                                        </p:cTn>
                                        <p:tgtEl>
                                          <p:spTgt spid="47"/>
                                        </p:tgtEl>
                                      </p:cBhvr>
                                      <p:to x="100000" y="80000"/>
                                    </p:animScale>
                                    <p:animScale>
                                      <p:cBhvr>
                                        <p:cTn id="26" dur="166" decel="50000">
                                          <p:stCondLst>
                                            <p:cond delay="1338"/>
                                          </p:stCondLst>
                                        </p:cTn>
                                        <p:tgtEl>
                                          <p:spTgt spid="47"/>
                                        </p:tgtEl>
                                      </p:cBhvr>
                                      <p:to x="100000" y="100000"/>
                                    </p:animScale>
                                    <p:animScale>
                                      <p:cBhvr>
                                        <p:cTn id="27" dur="26">
                                          <p:stCondLst>
                                            <p:cond delay="1642"/>
                                          </p:stCondLst>
                                        </p:cTn>
                                        <p:tgtEl>
                                          <p:spTgt spid="47"/>
                                        </p:tgtEl>
                                      </p:cBhvr>
                                      <p:to x="100000" y="90000"/>
                                    </p:animScale>
                                    <p:animScale>
                                      <p:cBhvr>
                                        <p:cTn id="28" dur="166" decel="50000">
                                          <p:stCondLst>
                                            <p:cond delay="1668"/>
                                          </p:stCondLst>
                                        </p:cTn>
                                        <p:tgtEl>
                                          <p:spTgt spid="47"/>
                                        </p:tgtEl>
                                      </p:cBhvr>
                                      <p:to x="100000" y="100000"/>
                                    </p:animScale>
                                    <p:animScale>
                                      <p:cBhvr>
                                        <p:cTn id="29" dur="26">
                                          <p:stCondLst>
                                            <p:cond delay="1808"/>
                                          </p:stCondLst>
                                        </p:cTn>
                                        <p:tgtEl>
                                          <p:spTgt spid="47"/>
                                        </p:tgtEl>
                                      </p:cBhvr>
                                      <p:to x="100000" y="95000"/>
                                    </p:animScale>
                                    <p:animScale>
                                      <p:cBhvr>
                                        <p:cTn id="30" dur="166" decel="50000">
                                          <p:stCondLst>
                                            <p:cond delay="1834"/>
                                          </p:stCondLst>
                                        </p:cTn>
                                        <p:tgtEl>
                                          <p:spTgt spid="47"/>
                                        </p:tgtEl>
                                      </p:cBhvr>
                                      <p:to x="100000" y="100000"/>
                                    </p:animScale>
                                  </p:childTnLst>
                                </p:cTn>
                              </p:par>
                              <p:par>
                                <p:cTn id="31" presetID="6"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1600"/>
                                        <p:tgtEl>
                                          <p:spTgt spid="15"/>
                                        </p:tgtEl>
                                      </p:cBhvr>
                                    </p:animEffect>
                                  </p:childTnLst>
                                </p:cTn>
                              </p:par>
                              <p:par>
                                <p:cTn id="37" presetID="6"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par>
                          <p:cTn id="43" fill="hold">
                            <p:stCondLst>
                              <p:cond delay="2900"/>
                            </p:stCondLst>
                            <p:childTnLst>
                              <p:par>
                                <p:cTn id="44" presetID="16" presetClass="entr" presetSubtype="2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329319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a:solidFill>
                  <a:schemeClr val="accent5">
                    <a:lumMod val="75000"/>
                  </a:schemeClr>
                </a:solidFill>
                <a:latin typeface="Times New Roman" pitchFamily="18" charset="0"/>
                <a:cs typeface="Times New Roman" pitchFamily="18" charset="0"/>
              </a:rPr>
              <a:t>: Trò chơi ô số may mắn.</a:t>
            </a:r>
          </a:p>
          <a:p>
            <a:pPr algn="just" defTabSz="685800">
              <a:lnSpc>
                <a:spcPct val="130000"/>
              </a:lnSpc>
              <a:defRPr/>
            </a:pPr>
            <a:r>
              <a:rPr lang="en-US" altLang="zh-CN" sz="2000" b="1" kern="0">
                <a:solidFill>
                  <a:schemeClr val="accent5">
                    <a:lumMod val="75000"/>
                  </a:schemeClr>
                </a:solidFill>
                <a:latin typeface="Times New Roman" pitchFamily="18" charset="0"/>
                <a:cs typeface="Times New Roman" pitchFamily="18" charset="0"/>
              </a:rPr>
              <a:t>Có 5 </a:t>
            </a:r>
            <a:r>
              <a:rPr lang="en-US" altLang="zh-CN" sz="2000" b="1" kern="0" dirty="0">
                <a:solidFill>
                  <a:schemeClr val="accent5">
                    <a:lumMod val="75000"/>
                  </a:schemeClr>
                </a:solidFill>
                <a:latin typeface="Times New Roman" pitchFamily="18" charset="0"/>
                <a:cs typeface="Times New Roman" pitchFamily="18" charset="0"/>
              </a:rPr>
              <a:t>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a:solidFill>
                  <a:schemeClr val="accent5">
                    <a:lumMod val="75000"/>
                  </a:schemeClr>
                </a:solidFill>
                <a:latin typeface="Times New Roman" pitchFamily="18" charset="0"/>
                <a:cs typeface="Times New Roman" pitchFamily="18" charset="0"/>
              </a:rPr>
              <a:t>, mỗi ô số có một câu hỏi và 1 ô số may mắn các bạn và cô cùng tìm ra ô số may mắn đó nha! Các bạn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chọn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lựa</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muốn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mở</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7" cstate="print"/>
          <a:stretch>
            <a:fillRect/>
          </a:stretch>
        </p:blipFill>
        <p:spPr>
          <a:xfrm>
            <a:off x="6344538" y="1016383"/>
            <a:ext cx="2428892" cy="3237381"/>
          </a:xfrm>
          <a:prstGeom prst="rect">
            <a:avLst/>
          </a:prstGeom>
        </p:spPr>
      </p:pic>
    </p:spTree>
    <p:custDataLst>
      <p:tags r:id="rId2"/>
    </p:custDataLst>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00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2304526" y="2484669"/>
            <a:ext cx="1472576" cy="785150"/>
          </a:xfrm>
          <a:prstGeom prst="rect">
            <a:avLst/>
          </a:prstGeom>
        </p:spPr>
      </p:pic>
      <p:pic>
        <p:nvPicPr>
          <p:cNvPr id="45" name="图片 3" descr="未标题-2.png"/>
          <p:cNvPicPr>
            <a:picLocks noChangeAspect="1"/>
          </p:cNvPicPr>
          <p:nvPr/>
        </p:nvPicPr>
        <p:blipFill>
          <a:blip r:embed="rId5" cstate="print"/>
          <a:stretch>
            <a:fillRect/>
          </a:stretch>
        </p:blipFill>
        <p:spPr>
          <a:xfrm>
            <a:off x="3341914" y="-162737"/>
            <a:ext cx="6564086" cy="2049137"/>
          </a:xfrm>
          <a:prstGeom prst="rect">
            <a:avLst/>
          </a:prstGeom>
        </p:spPr>
      </p:pic>
      <p:sp>
        <p:nvSpPr>
          <p:cNvPr id="46" name="Text Box 18"/>
          <p:cNvSpPr txBox="1">
            <a:spLocks noChangeArrowheads="1"/>
          </p:cNvSpPr>
          <p:nvPr/>
        </p:nvSpPr>
        <p:spPr bwMode="auto">
          <a:xfrm>
            <a:off x="4577515" y="617338"/>
            <a:ext cx="4092884" cy="892524"/>
          </a:xfrm>
          <a:prstGeom prst="rect">
            <a:avLst/>
          </a:prstGeom>
          <a:noFill/>
          <a:ln w="9525">
            <a:noFill/>
            <a:miter lim="800000"/>
            <a:headEnd/>
            <a:tailEnd/>
          </a:ln>
        </p:spPr>
        <p:txBody>
          <a:bodyPr wrap="square" lIns="91412" tIns="45706" rIns="91412" bIns="45706">
            <a:spAutoFit/>
          </a:bodyPr>
          <a:lstStyle/>
          <a:p>
            <a:pPr algn="just">
              <a:lnSpc>
                <a:spcPct val="130000"/>
              </a:lnSpc>
              <a:defRPr/>
            </a:pPr>
            <a:r>
              <a:rPr lang="en-US" altLang="zh-CN" sz="4000" b="1" kern="0">
                <a:solidFill>
                  <a:schemeClr val="tx1">
                    <a:lumMod val="75000"/>
                    <a:lumOff val="25000"/>
                  </a:schemeClr>
                </a:solidFill>
                <a:latin typeface="Segoe Print" pitchFamily="2" charset="0"/>
                <a:ea typeface="微软雅黑" pitchFamily="34" charset="-122"/>
              </a:rPr>
              <a:t>Ô số may mắn</a:t>
            </a:r>
            <a:endParaRPr lang="en-US" altLang="zh-CN" sz="40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6" cstate="print"/>
          <a:stretch>
            <a:fillRect/>
          </a:stretch>
        </p:blipFill>
        <p:spPr>
          <a:xfrm>
            <a:off x="5800708" y="1764589"/>
            <a:ext cx="2428892" cy="3237381"/>
          </a:xfrm>
          <a:prstGeom prst="rect">
            <a:avLst/>
          </a:prstGeom>
        </p:spPr>
      </p:pic>
      <p:sp>
        <p:nvSpPr>
          <p:cNvPr id="54" name="Arrow: Right 2">
            <a:hlinkClick r:id="rId7"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12" name="Arrow: Right 9">
            <a:hlinkClick r:id="rId8"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9650" y="973994"/>
            <a:ext cx="1590645" cy="1266605"/>
          </a:xfrm>
          <a:prstGeom prst="rect">
            <a:avLst/>
          </a:prstGeom>
        </p:spPr>
      </p:pic>
      <p:sp>
        <p:nvSpPr>
          <p:cNvPr id="14" name="Rectangle 13">
            <a:hlinkClick r:id="rId10" action="ppaction://hlinksldjump"/>
          </p:cNvPr>
          <p:cNvSpPr/>
          <p:nvPr/>
        </p:nvSpPr>
        <p:spPr>
          <a:xfrm>
            <a:off x="2159650" y="973994"/>
            <a:ext cx="1661166" cy="1266605"/>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1425" tIns="45714" rIns="91425" bIns="45714" rtlCol="0" anchor="ctr"/>
          <a:lstStyle/>
          <a:p>
            <a:pPr algn="ctr"/>
            <a:r>
              <a:rPr lang="en-US" sz="8800">
                <a:solidFill>
                  <a:schemeClr val="accent6">
                    <a:lumMod val="50000"/>
                  </a:schemeClr>
                </a:solidFill>
              </a:rPr>
              <a:t>1</a:t>
            </a:r>
            <a:endParaRPr lang="en-US" sz="8800" dirty="0">
              <a:solidFill>
                <a:schemeClr val="accent6">
                  <a:lumMod val="50000"/>
                </a:schemeClr>
              </a:solidFill>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198" y="2241598"/>
            <a:ext cx="1665928" cy="1118470"/>
          </a:xfrm>
          <a:prstGeom prst="rect">
            <a:avLst/>
          </a:prstGeom>
        </p:spPr>
      </p:pic>
      <p:sp>
        <p:nvSpPr>
          <p:cNvPr id="16" name="Rectangle 15">
            <a:hlinkClick r:id="rId12" action="ppaction://hlinksldjump"/>
          </p:cNvPr>
          <p:cNvSpPr/>
          <p:nvPr/>
        </p:nvSpPr>
        <p:spPr>
          <a:xfrm>
            <a:off x="542198" y="2240599"/>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1425" tIns="45714" rIns="91425" bIns="45714" rtlCol="0" anchor="ctr"/>
          <a:lstStyle/>
          <a:p>
            <a:pPr algn="ctr"/>
            <a:r>
              <a:rPr lang="en-US" sz="8800">
                <a:solidFill>
                  <a:schemeClr val="accent6">
                    <a:lumMod val="50000"/>
                  </a:schemeClr>
                </a:solidFill>
              </a:rPr>
              <a:t>2</a:t>
            </a:r>
            <a:endParaRPr lang="en-US" sz="8800" dirty="0">
              <a:solidFill>
                <a:schemeClr val="accent6">
                  <a:lumMod val="50000"/>
                </a:schemeClr>
              </a:solidFill>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59650" y="3418792"/>
            <a:ext cx="1692383" cy="1229693"/>
          </a:xfrm>
          <a:prstGeom prst="rect">
            <a:avLst/>
          </a:prstGeom>
        </p:spPr>
      </p:pic>
      <p:sp>
        <p:nvSpPr>
          <p:cNvPr id="18" name="Rectangle 17">
            <a:hlinkClick r:id="rId14" action="ppaction://hlinksldjump"/>
          </p:cNvPr>
          <p:cNvSpPr/>
          <p:nvPr/>
        </p:nvSpPr>
        <p:spPr>
          <a:xfrm>
            <a:off x="2181507" y="3455441"/>
            <a:ext cx="1617452" cy="111946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sz="8800" dirty="0">
                <a:solidFill>
                  <a:schemeClr val="accent6">
                    <a:lumMod val="50000"/>
                  </a:schemeClr>
                </a:solidFill>
              </a:rPr>
              <a:t>3</a:t>
            </a:r>
          </a:p>
        </p:txBody>
      </p:sp>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60439" y="2299048"/>
            <a:ext cx="1566726" cy="1156393"/>
          </a:xfrm>
          <a:prstGeom prst="rect">
            <a:avLst/>
          </a:prstGeom>
        </p:spPr>
      </p:pic>
      <p:sp>
        <p:nvSpPr>
          <p:cNvPr id="20" name="Rectangle 19">
            <a:hlinkClick r:id="rId16" action="ppaction://hlinksldjump"/>
          </p:cNvPr>
          <p:cNvSpPr/>
          <p:nvPr/>
        </p:nvSpPr>
        <p:spPr>
          <a:xfrm>
            <a:off x="3913984" y="2263810"/>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5" tIns="45714" rIns="91425" bIns="45714" rtlCol="0" anchor="ctr"/>
          <a:lstStyle/>
          <a:p>
            <a:pPr algn="ctr"/>
            <a:r>
              <a:rPr lang="en-US" sz="8800" dirty="0">
                <a:solidFill>
                  <a:schemeClr val="accent6">
                    <a:lumMod val="50000"/>
                  </a:schemeClr>
                </a:solidFill>
              </a:rPr>
              <a:t>4</a:t>
            </a:r>
          </a:p>
        </p:txBody>
      </p:sp>
      <p:sp>
        <p:nvSpPr>
          <p:cNvPr id="22" name="Rectangle 21">
            <a:hlinkClick r:id="rId17" action="ppaction://hlinksldjump"/>
          </p:cNvPr>
          <p:cNvSpPr/>
          <p:nvPr/>
        </p:nvSpPr>
        <p:spPr>
          <a:xfrm>
            <a:off x="2232088" y="2275837"/>
            <a:ext cx="1617452" cy="111946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lIns="91425" tIns="45714" rIns="91425" bIns="45714" rtlCol="0" anchor="ctr"/>
          <a:lstStyle/>
          <a:p>
            <a:pPr algn="ctr"/>
            <a:r>
              <a:rPr lang="en-US" sz="8800" dirty="0">
                <a:solidFill>
                  <a:schemeClr val="accent6">
                    <a:lumMod val="50000"/>
                  </a:schemeClr>
                </a:solidFill>
              </a:rPr>
              <a:t>5</a:t>
            </a:r>
          </a:p>
        </p:txBody>
      </p:sp>
    </p:spTree>
    <p:custDataLst>
      <p:tags r:id="rId1"/>
    </p:custDataLst>
    <p:extLst>
      <p:ext uri="{BB962C8B-B14F-4D97-AF65-F5344CB8AC3E}">
        <p14:creationId xmlns:p14="http://schemas.microsoft.com/office/powerpoint/2010/main" val="77549437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16" grpId="0" animBg="1"/>
      <p:bldP spid="18"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4" name="图片 5" descr="未标题-2.png"/>
          <p:cNvPicPr>
            <a:picLocks noChangeAspect="1"/>
          </p:cNvPicPr>
          <p:nvPr/>
        </p:nvPicPr>
        <p:blipFill>
          <a:blip r:embed="rId6" cstate="print"/>
          <a:stretch>
            <a:fillRect/>
          </a:stretch>
        </p:blipFill>
        <p:spPr>
          <a:xfrm>
            <a:off x="7349857" y="0"/>
            <a:ext cx="2047530" cy="2729078"/>
          </a:xfrm>
          <a:prstGeom prst="rect">
            <a:avLst/>
          </a:prstGeom>
        </p:spPr>
      </p:pic>
      <p:sp>
        <p:nvSpPr>
          <p:cNvPr id="27" name="Arrow: Right 9">
            <a:hlinkClick r:id="rId7"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1071098" y="1176599"/>
            <a:ext cx="6675120" cy="954107"/>
          </a:xfrm>
          <a:prstGeom prst="rect">
            <a:avLst/>
          </a:prstGeom>
        </p:spPr>
        <p:txBody>
          <a:bodyPr wrap="square">
            <a:spAutoFit/>
          </a:bodyPr>
          <a:lstStyle/>
          <a:p>
            <a:r>
              <a:rPr lang="vi-VN" sz="2800">
                <a:latin typeface="+mj-lt"/>
              </a:rPr>
              <a:t>Để kiểm tra chuột máy tính có được nháy hay không, em dùng biểu thức điều kiện nào?</a:t>
            </a:r>
            <a:endParaRPr lang="en-US" sz="2800">
              <a:latin typeface="+mj-lt"/>
            </a:endParaRPr>
          </a:p>
        </p:txBody>
      </p:sp>
      <p:pic>
        <p:nvPicPr>
          <p:cNvPr id="3" name="Picture 2"/>
          <p:cNvPicPr>
            <a:picLocks noChangeAspect="1"/>
          </p:cNvPicPr>
          <p:nvPr/>
        </p:nvPicPr>
        <p:blipFill rotWithShape="1">
          <a:blip r:embed="rId8"/>
          <a:srcRect l="26528" t="52654" r="29861" b="31050"/>
          <a:stretch/>
        </p:blipFill>
        <p:spPr>
          <a:xfrm>
            <a:off x="474198" y="2642143"/>
            <a:ext cx="7975600" cy="1676400"/>
          </a:xfrm>
          <a:prstGeom prst="rect">
            <a:avLst/>
          </a:prstGeom>
        </p:spPr>
      </p:pic>
      <p:sp>
        <p:nvSpPr>
          <p:cNvPr id="4" name="Oval 3"/>
          <p:cNvSpPr/>
          <p:nvPr/>
        </p:nvSpPr>
        <p:spPr>
          <a:xfrm>
            <a:off x="5204460" y="3649424"/>
            <a:ext cx="617220" cy="426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77965135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7" cstate="print"/>
          <a:stretch>
            <a:fillRect/>
          </a:stretch>
        </p:blipFill>
        <p:spPr>
          <a:xfrm>
            <a:off x="5573348" y="1016383"/>
            <a:ext cx="2428892" cy="3237381"/>
          </a:xfrm>
          <a:prstGeom prst="rect">
            <a:avLst/>
          </a:prstGeom>
        </p:spPr>
      </p:pic>
    </p:spTree>
    <p:custDataLst>
      <p:tags r:id="rId2"/>
    </p:custDataLst>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4" name="图片 5" descr="未标题-2.png"/>
          <p:cNvPicPr>
            <a:picLocks noChangeAspect="1"/>
          </p:cNvPicPr>
          <p:nvPr/>
        </p:nvPicPr>
        <p:blipFill>
          <a:blip r:embed="rId6" cstate="print"/>
          <a:stretch>
            <a:fillRect/>
          </a:stretch>
        </p:blipFill>
        <p:spPr>
          <a:xfrm>
            <a:off x="7349857" y="0"/>
            <a:ext cx="2047530" cy="2729078"/>
          </a:xfrm>
          <a:prstGeom prst="rect">
            <a:avLst/>
          </a:prstGeom>
        </p:spPr>
      </p:pic>
      <p:sp>
        <p:nvSpPr>
          <p:cNvPr id="28" name="Arrow: Right 9">
            <a:hlinkClick r:id="rId7"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388620" y="543138"/>
            <a:ext cx="7597140" cy="1384995"/>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Em hãy quan sát Hình 3 và cho biết khi nào nhân vật hiển thị bóng nói “Xin chào!”, khi nào hiển thị bóng nói “Tạm biệt!”.</a:t>
            </a:r>
          </a:p>
        </p:txBody>
      </p:sp>
      <p:pic>
        <p:nvPicPr>
          <p:cNvPr id="3" name="Picture 2"/>
          <p:cNvPicPr>
            <a:picLocks noChangeAspect="1"/>
          </p:cNvPicPr>
          <p:nvPr/>
        </p:nvPicPr>
        <p:blipFill rotWithShape="1">
          <a:blip r:embed="rId8"/>
          <a:srcRect l="26806" t="39815" r="43750" b="25864"/>
          <a:stretch/>
        </p:blipFill>
        <p:spPr>
          <a:xfrm>
            <a:off x="71120" y="2004332"/>
            <a:ext cx="4369823" cy="2865120"/>
          </a:xfrm>
          <a:prstGeom prst="rect">
            <a:avLst/>
          </a:prstGeom>
        </p:spPr>
      </p:pic>
      <p:sp>
        <p:nvSpPr>
          <p:cNvPr id="4" name="Rectangle 3"/>
          <p:cNvSpPr/>
          <p:nvPr/>
        </p:nvSpPr>
        <p:spPr>
          <a:xfrm>
            <a:off x="4670278" y="2376462"/>
            <a:ext cx="4030980" cy="2492990"/>
          </a:xfrm>
          <a:prstGeom prst="rect">
            <a:avLst/>
          </a:prstGeom>
        </p:spPr>
        <p:txBody>
          <a:bodyPr wrap="square">
            <a:spAutoFit/>
          </a:bodyPr>
          <a:lstStyle/>
          <a:p>
            <a:r>
              <a:rPr lang="vi-VN" sz="2600" b="1">
                <a:solidFill>
                  <a:srgbClr val="FF33CC"/>
                </a:solidFill>
                <a:latin typeface="+mj-lt"/>
              </a:rPr>
              <a:t>Khi con trỏ chuột không được nhấn thì nhân vật hiển thị bóng nói “Xin chào!”, khi con trỏ chuột được nhấn thì hiển thị bóng nói “Tạm biệt!”</a:t>
            </a:r>
            <a:endParaRPr lang="en-US" sz="2600" b="1">
              <a:solidFill>
                <a:srgbClr val="FF33CC"/>
              </a:solidFill>
              <a:latin typeface="+mj-lt"/>
            </a:endParaRPr>
          </a:p>
        </p:txBody>
      </p:sp>
    </p:spTree>
    <p:custDataLst>
      <p:tags r:id="rId2"/>
    </p:custDataLst>
    <p:extLst>
      <p:ext uri="{BB962C8B-B14F-4D97-AF65-F5344CB8AC3E}">
        <p14:creationId xmlns:p14="http://schemas.microsoft.com/office/powerpoint/2010/main" val="60174835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5" name="图片 46116" descr="03"/>
          <p:cNvPicPr>
            <a:picLocks noChangeAspect="1"/>
          </p:cNvPicPr>
          <p:nvPr/>
        </p:nvPicPr>
        <p:blipFill>
          <a:blip r:embed="rId6"/>
          <a:stretch>
            <a:fillRect/>
          </a:stretch>
        </p:blipFill>
        <p:spPr>
          <a:xfrm>
            <a:off x="951768" y="737287"/>
            <a:ext cx="6821155" cy="938806"/>
          </a:xfrm>
          <a:prstGeom prst="rect">
            <a:avLst/>
          </a:prstGeom>
          <a:noFill/>
          <a:ln w="9525">
            <a:noFill/>
          </a:ln>
        </p:spPr>
      </p:pic>
      <p:sp>
        <p:nvSpPr>
          <p:cNvPr id="37" name="TextBox 71"/>
          <p:cNvSpPr txBox="1"/>
          <p:nvPr/>
        </p:nvSpPr>
        <p:spPr>
          <a:xfrm>
            <a:off x="3280506" y="894968"/>
            <a:ext cx="4418141" cy="707874"/>
          </a:xfrm>
          <a:prstGeom prst="rect">
            <a:avLst/>
          </a:prstGeom>
          <a:noFill/>
          <a:ln w="9525">
            <a:noFill/>
          </a:ln>
        </p:spPr>
        <p:txBody>
          <a:bodyPr wrap="square" lIns="91425" tIns="45714" rIns="91425" bIns="45714">
            <a:spAutoFit/>
          </a:bodyPr>
          <a:lstStyle/>
          <a:p>
            <a:pPr defTabSz="914251"/>
            <a:r>
              <a:rPr lang="en-US" sz="2000" b="1">
                <a:solidFill>
                  <a:srgbClr val="0070C0"/>
                </a:solidFill>
                <a:latin typeface="Times New Roman" panose="02020603050405020304" pitchFamily="18" charset="0"/>
                <a:cs typeface="Times New Roman" panose="02020603050405020304" pitchFamily="18" charset="0"/>
              </a:rPr>
              <a:t>CHÚC MỪNG BẠN ĐÃ CHỌN ĐƯỢC Ô SỐ MAY MẮN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38" name="TextBox 71"/>
          <p:cNvSpPr txBox="1"/>
          <p:nvPr/>
        </p:nvSpPr>
        <p:spPr>
          <a:xfrm>
            <a:off x="2726315" y="2906486"/>
            <a:ext cx="4273200" cy="1200316"/>
          </a:xfrm>
          <a:prstGeom prst="rect">
            <a:avLst/>
          </a:prstGeom>
          <a:noFill/>
          <a:ln w="9525">
            <a:noFill/>
          </a:ln>
        </p:spPr>
        <p:txBody>
          <a:bodyPr wrap="square" lIns="91425" tIns="45714" rIns="91425" bIns="45714">
            <a:spAutoFit/>
          </a:bodyPr>
          <a:lstStyle/>
          <a:p>
            <a:r>
              <a:rPr lang="en-US" sz="3600" b="1">
                <a:solidFill>
                  <a:srgbClr val="FF0000"/>
                </a:solidFill>
                <a:latin typeface="Times New Roman" pitchFamily="18" charset="0"/>
                <a:cs typeface="Times New Roman" pitchFamily="18" charset="0"/>
              </a:rPr>
              <a:t>BẠN ĐƯỢC NHẬN MỘT PHẦN QUÀ!</a:t>
            </a:r>
          </a:p>
        </p:txBody>
      </p:sp>
      <p:pic>
        <p:nvPicPr>
          <p:cNvPr id="54" name="图片 5" descr="未标题-2.png"/>
          <p:cNvPicPr>
            <a:picLocks noChangeAspect="1"/>
          </p:cNvPicPr>
          <p:nvPr/>
        </p:nvPicPr>
        <p:blipFill>
          <a:blip r:embed="rId7" cstate="print"/>
          <a:stretch>
            <a:fillRect/>
          </a:stretch>
        </p:blipFill>
        <p:spPr>
          <a:xfrm>
            <a:off x="7349857" y="0"/>
            <a:ext cx="2047530" cy="2729078"/>
          </a:xfrm>
          <a:prstGeom prst="rect">
            <a:avLst/>
          </a:prstGeom>
        </p:spPr>
      </p:pic>
      <p:sp>
        <p:nvSpPr>
          <p:cNvPr id="28" name="Arrow: Right 9">
            <a:hlinkClick r:id="rId8"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Tree>
    <p:custDataLst>
      <p:tags r:id="rId2"/>
    </p:custDataLst>
    <p:extLst>
      <p:ext uri="{BB962C8B-B14F-4D97-AF65-F5344CB8AC3E}">
        <p14:creationId xmlns:p14="http://schemas.microsoft.com/office/powerpoint/2010/main" val="2146405522"/>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1000"/>
                                        <p:tgtEl>
                                          <p:spTgt spid="35"/>
                                        </p:tgtEl>
                                      </p:cBhvr>
                                    </p:animEffect>
                                  </p:childTnLst>
                                </p:cTn>
                              </p:par>
                            </p:childTnLst>
                          </p:cTn>
                        </p:par>
                        <p:par>
                          <p:cTn id="26" fill="hold">
                            <p:stCondLst>
                              <p:cond delay="1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37"/>
                                        </p:tgtEl>
                                        <p:attrNameLst>
                                          <p:attrName>style.visibility</p:attrName>
                                        </p:attrNameLst>
                                      </p:cBhvr>
                                      <p:to>
                                        <p:strVal val="visible"/>
                                      </p:to>
                                    </p:set>
                                    <p:anim calcmode="discrete" valueType="clr">
                                      <p:cBhvr override="childStyle">
                                        <p:cTn id="2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7"/>
                                        </p:tgtEl>
                                        <p:attrNameLst>
                                          <p:attrName>fillcolor</p:attrName>
                                        </p:attrNameLst>
                                      </p:cBhvr>
                                      <p:tavLst>
                                        <p:tav tm="0">
                                          <p:val>
                                            <p:clrVal>
                                              <a:schemeClr val="accent2"/>
                                            </p:clrVal>
                                          </p:val>
                                        </p:tav>
                                        <p:tav tm="50000">
                                          <p:val>
                                            <p:clrVal>
                                              <a:schemeClr val="hlink"/>
                                            </p:clrVal>
                                          </p:val>
                                        </p:tav>
                                      </p:tavLst>
                                    </p:anim>
                                    <p:set>
                                      <p:cBhvr>
                                        <p:cTn id="31" dur="80"/>
                                        <p:tgtEl>
                                          <p:spTgt spid="37"/>
                                        </p:tgtEl>
                                        <p:attrNameLst>
                                          <p:attrName>fill.type</p:attrName>
                                        </p:attrNameLst>
                                      </p:cBhvr>
                                      <p:to>
                                        <p:strVal val="solid"/>
                                      </p:to>
                                    </p:set>
                                  </p:childTnLst>
                                </p:cTn>
                              </p:par>
                            </p:childTnLst>
                          </p:cTn>
                        </p:par>
                        <p:par>
                          <p:cTn id="32" fill="hold">
                            <p:stCondLst>
                              <p:cond delay="224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38"/>
                                        </p:tgtEl>
                                        <p:attrNameLst>
                                          <p:attrName>style.visibility</p:attrName>
                                        </p:attrNameLst>
                                      </p:cBhvr>
                                      <p:to>
                                        <p:strVal val="visible"/>
                                      </p:to>
                                    </p:set>
                                    <p:anim calcmode="discrete" valueType="clr">
                                      <p:cBhvr override="childStyle">
                                        <p:cTn id="35"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8"/>
                                        </p:tgtEl>
                                        <p:attrNameLst>
                                          <p:attrName>fillcolor</p:attrName>
                                        </p:attrNameLst>
                                      </p:cBhvr>
                                      <p:tavLst>
                                        <p:tav tm="0">
                                          <p:val>
                                            <p:clrVal>
                                              <a:schemeClr val="accent2"/>
                                            </p:clrVal>
                                          </p:val>
                                        </p:tav>
                                        <p:tav tm="50000">
                                          <p:val>
                                            <p:clrVal>
                                              <a:schemeClr val="hlink"/>
                                            </p:clrVal>
                                          </p:val>
                                        </p:tav>
                                      </p:tavLst>
                                    </p:anim>
                                    <p:set>
                                      <p:cBhvr>
                                        <p:cTn id="37" dur="8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4" name="图片 5" descr="未标题-2.png"/>
          <p:cNvPicPr>
            <a:picLocks noChangeAspect="1"/>
          </p:cNvPicPr>
          <p:nvPr/>
        </p:nvPicPr>
        <p:blipFill>
          <a:blip r:embed="rId6" cstate="print"/>
          <a:stretch>
            <a:fillRect/>
          </a:stretch>
        </p:blipFill>
        <p:spPr>
          <a:xfrm>
            <a:off x="7349857" y="0"/>
            <a:ext cx="2047530" cy="2729078"/>
          </a:xfrm>
          <a:prstGeom prst="rect">
            <a:avLst/>
          </a:prstGeom>
        </p:spPr>
      </p:pic>
      <p:sp>
        <p:nvSpPr>
          <p:cNvPr id="28" name="Arrow: Right 9">
            <a:hlinkClick r:id="rId7" action="ppaction://hlinksldjump"/>
            <a:extLst>
              <a:ext uri="{FF2B5EF4-FFF2-40B4-BE49-F238E27FC236}">
                <a16:creationId xmlns:a16="http://schemas.microsoft.com/office/drawing/2014/main" id="{2D783783-28D4-A3A8-D362-F5688A1F9AD9}"/>
              </a:ext>
            </a:extLst>
          </p:cNvPr>
          <p:cNvSpPr/>
          <p:nvPr/>
        </p:nvSpPr>
        <p:spPr>
          <a:xfrm>
            <a:off x="8068822" y="3941648"/>
            <a:ext cx="609600" cy="304800"/>
          </a:xfrm>
          <a:prstGeom prst="rightArrow">
            <a:avLst>
              <a:gd name="adj1" fmla="val 50000"/>
              <a:gd name="adj2" fmla="val 46386"/>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2" name="Rectangle 1"/>
          <p:cNvSpPr/>
          <p:nvPr/>
        </p:nvSpPr>
        <p:spPr>
          <a:xfrm>
            <a:off x="742736" y="742295"/>
            <a:ext cx="7108372" cy="4401205"/>
          </a:xfrm>
          <a:prstGeom prst="rect">
            <a:avLst/>
          </a:prstGeom>
        </p:spPr>
        <p:txBody>
          <a:bodyPr wrap="square">
            <a:spAutoFit/>
          </a:bodyPr>
          <a:lstStyle/>
          <a:p>
            <a:r>
              <a:rPr lang="vi-VN" sz="2800">
                <a:latin typeface="+mj-lt"/>
              </a:rPr>
              <a:t> Hoạt động nào sau đây lặp với số lần lặp chưa biết trước?</a:t>
            </a:r>
          </a:p>
          <a:p>
            <a:endParaRPr lang="vi-VN" sz="2800">
              <a:latin typeface="+mj-lt"/>
            </a:endParaRPr>
          </a:p>
          <a:p>
            <a:r>
              <a:rPr lang="vi-VN" sz="2800">
                <a:latin typeface="+mj-lt"/>
              </a:rPr>
              <a:t>A. Ngày tắm hai lần.</a:t>
            </a:r>
          </a:p>
          <a:p>
            <a:endParaRPr lang="vi-VN" sz="2800">
              <a:latin typeface="+mj-lt"/>
            </a:endParaRPr>
          </a:p>
          <a:p>
            <a:r>
              <a:rPr lang="vi-VN" sz="2800">
                <a:latin typeface="+mj-lt"/>
              </a:rPr>
              <a:t>B. Học bài cho tới khi thuộc bài.</a:t>
            </a:r>
          </a:p>
          <a:p>
            <a:endParaRPr lang="vi-VN" sz="2800">
              <a:latin typeface="+mj-lt"/>
            </a:endParaRPr>
          </a:p>
          <a:p>
            <a:r>
              <a:rPr lang="vi-VN" sz="2800">
                <a:latin typeface="+mj-lt"/>
              </a:rPr>
              <a:t>C. Mỗi tuần đi nhà sách một lần.</a:t>
            </a:r>
          </a:p>
          <a:p>
            <a:endParaRPr lang="vi-VN" sz="2800">
              <a:latin typeface="+mj-lt"/>
            </a:endParaRPr>
          </a:p>
          <a:p>
            <a:r>
              <a:rPr lang="vi-VN" sz="2800">
                <a:latin typeface="+mj-lt"/>
              </a:rPr>
              <a:t>D. Ngày đánh răng hai lần.</a:t>
            </a:r>
            <a:endParaRPr lang="en-US" sz="2800">
              <a:latin typeface="+mj-lt"/>
            </a:endParaRPr>
          </a:p>
        </p:txBody>
      </p:sp>
      <p:sp>
        <p:nvSpPr>
          <p:cNvPr id="27" name="Oval 26"/>
          <p:cNvSpPr/>
          <p:nvPr/>
        </p:nvSpPr>
        <p:spPr>
          <a:xfrm>
            <a:off x="621574" y="2942897"/>
            <a:ext cx="617220" cy="426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58157734"/>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out)">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4" name="图片 5" descr="未标题-2.png"/>
          <p:cNvPicPr>
            <a:picLocks noChangeAspect="1"/>
          </p:cNvPicPr>
          <p:nvPr/>
        </p:nvPicPr>
        <p:blipFill>
          <a:blip r:embed="rId6" cstate="print"/>
          <a:stretch>
            <a:fillRect/>
          </a:stretch>
        </p:blipFill>
        <p:spPr>
          <a:xfrm>
            <a:off x="7349857" y="0"/>
            <a:ext cx="2047530" cy="2729078"/>
          </a:xfrm>
          <a:prstGeom prst="rect">
            <a:avLst/>
          </a:prstGeom>
        </p:spPr>
      </p:pic>
      <p:sp>
        <p:nvSpPr>
          <p:cNvPr id="28" name="Arrow: Right 9">
            <a:hlinkClick r:id="rId7" action="ppaction://hlinksldjump"/>
            <a:extLst>
              <a:ext uri="{FF2B5EF4-FFF2-40B4-BE49-F238E27FC236}">
                <a16:creationId xmlns:a16="http://schemas.microsoft.com/office/drawing/2014/main" id="{2D783783-28D4-A3A8-D362-F5688A1F9AD9}"/>
              </a:ext>
            </a:extLst>
          </p:cNvPr>
          <p:cNvSpPr/>
          <p:nvPr/>
        </p:nvSpPr>
        <p:spPr>
          <a:xfrm>
            <a:off x="7764022" y="403796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3" name="Rectangle 2"/>
          <p:cNvSpPr/>
          <p:nvPr/>
        </p:nvSpPr>
        <p:spPr>
          <a:xfrm>
            <a:off x="2168257" y="2120689"/>
            <a:ext cx="5181600" cy="1815882"/>
          </a:xfrm>
          <a:prstGeom prst="rect">
            <a:avLst/>
          </a:prstGeom>
        </p:spPr>
        <p:txBody>
          <a:bodyPr wrap="square">
            <a:spAutoFit/>
          </a:bodyPr>
          <a:lstStyle/>
          <a:p>
            <a:endParaRPr lang="vi-VN" sz="2800">
              <a:latin typeface="+mj-lt"/>
            </a:endParaRPr>
          </a:p>
          <a:p>
            <a:r>
              <a:rPr lang="vi-VN" sz="2800">
                <a:latin typeface="+mj-lt"/>
              </a:rPr>
              <a:t>   A. </a:t>
            </a:r>
            <a:r>
              <a:rPr lang="en-US" sz="2800">
                <a:latin typeface="+mj-lt"/>
              </a:rPr>
              <a:t>mới thực hiện lặp</a:t>
            </a:r>
            <a:endParaRPr lang="vi-VN" sz="2800">
              <a:latin typeface="+mj-lt"/>
            </a:endParaRPr>
          </a:p>
          <a:p>
            <a:endParaRPr lang="vi-VN" sz="2800">
              <a:latin typeface="+mj-lt"/>
            </a:endParaRPr>
          </a:p>
          <a:p>
            <a:r>
              <a:rPr lang="vi-VN" sz="2800">
                <a:latin typeface="+mj-lt"/>
              </a:rPr>
              <a:t>   B. </a:t>
            </a:r>
            <a:r>
              <a:rPr lang="en-US" sz="2800">
                <a:latin typeface="+mj-lt"/>
              </a:rPr>
              <a:t>dừng lặp</a:t>
            </a:r>
            <a:endParaRPr lang="vi-VN" sz="2800">
              <a:latin typeface="+mj-lt"/>
            </a:endParaRPr>
          </a:p>
        </p:txBody>
      </p:sp>
      <p:sp>
        <p:nvSpPr>
          <p:cNvPr id="4" name="Rectangle 3"/>
          <p:cNvSpPr/>
          <p:nvPr/>
        </p:nvSpPr>
        <p:spPr>
          <a:xfrm>
            <a:off x="881744" y="821818"/>
            <a:ext cx="7130142"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Với lệnh lặp có điều kiện trong scratch,  khi điều kiện lặp có giá trị đúng thì…</a:t>
            </a:r>
          </a:p>
        </p:txBody>
      </p:sp>
      <p:sp>
        <p:nvSpPr>
          <p:cNvPr id="29" name="Oval 28"/>
          <p:cNvSpPr/>
          <p:nvPr/>
        </p:nvSpPr>
        <p:spPr>
          <a:xfrm>
            <a:off x="2265317" y="3439886"/>
            <a:ext cx="662940" cy="4966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09150111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57375" y="2277578"/>
            <a:ext cx="2204372" cy="684767"/>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0"/>
            <a:ext cx="9144000" cy="5143500"/>
          </a:xfrm>
          <a:prstGeom prst="rect">
            <a:avLst/>
          </a:prstGeom>
          <a:noFill/>
          <a:ln w="9525">
            <a:noFill/>
          </a:ln>
        </p:spPr>
      </p:pic>
      <p:sp>
        <p:nvSpPr>
          <p:cNvPr id="2" name="矩形 1"/>
          <p:cNvSpPr/>
          <p:nvPr/>
        </p:nvSpPr>
        <p:spPr>
          <a:xfrm>
            <a:off x="2004758" y="863662"/>
            <a:ext cx="5134484" cy="2635563"/>
          </a:xfrm>
          <a:prstGeom prst="rect">
            <a:avLst/>
          </a:prstGeom>
        </p:spPr>
        <p:txBody>
          <a:bodyPr wrap="square" lIns="49755" tIns="24877" rIns="49755" bIns="24877">
            <a:spAutoFit/>
          </a:bodyPr>
          <a:lstStyle/>
          <a:p>
            <a:pPr>
              <a:lnSpc>
                <a:spcPct val="150000"/>
              </a:lnSpc>
            </a:pPr>
            <a:r>
              <a:rPr lang="vi-VN" sz="2800">
                <a:ln w="0"/>
                <a:solidFill>
                  <a:srgbClr val="FF33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hãy tạo chương trình điều khiển một nhân vật di chuyển tự do trên vùng Sân khấu và dừng lại khi nháy chuột máy tính.</a:t>
            </a:r>
            <a:endParaRPr lang="en-US" sz="2800" dirty="0">
              <a:ln w="0"/>
              <a:solidFill>
                <a:srgbClr val="FF33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91445" y="326710"/>
            <a:ext cx="802934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Mở phần mềm Scratch</a:t>
            </a:r>
          </a:p>
          <a:p>
            <a:pPr marR="0" lvl="0" algn="just"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Chọn nhân vật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Viết khối lệnh sau</a:t>
            </a:r>
          </a:p>
          <a:p>
            <a:pPr marL="457200" marR="0" lvl="0" indent="-457200" algn="just" defTabSz="914400" rtl="0" eaLnBrk="0" fontAlgn="base" latinLnBrk="0" hangingPunct="0">
              <a:lnSpc>
                <a:spcPct val="100000"/>
              </a:lnSpc>
              <a:spcBef>
                <a:spcPct val="0"/>
              </a:spcBef>
              <a:spcAft>
                <a:spcPct val="0"/>
              </a:spcAft>
              <a:buClrTx/>
              <a:buSzTx/>
              <a:buFontTx/>
              <a:buChar char="-"/>
              <a:tabLst/>
            </a:pPr>
            <a:endParaRPr lang="en-US" altLang="en-US" sz="2800">
              <a:solidFill>
                <a:srgbClr val="000000"/>
              </a:solidFill>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endParaRPr lang="en-US" altLang="en-US" sz="2800">
              <a:solidFill>
                <a:srgbClr val="000000"/>
              </a:solidFill>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 Kiểm tra và chạy thử chương trình</a:t>
            </a:r>
          </a:p>
        </p:txBody>
      </p:sp>
      <p:pic>
        <p:nvPicPr>
          <p:cNvPr id="1026" name="Picture 2" descr="Tin học lớp 5 Cánh diều Bài 7: Cấu trúc lập có điều ki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765" y="1018463"/>
            <a:ext cx="634664" cy="567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in học lớp 5 Cánh diều Bài 7: Cấu trúc lập có điều k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19" y="2655670"/>
            <a:ext cx="3238500" cy="1914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5417" y="0"/>
            <a:ext cx="27318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HƯỚNG DẪN</a:t>
            </a:r>
          </a:p>
        </p:txBody>
      </p:sp>
    </p:spTree>
    <p:extLst>
      <p:ext uri="{BB962C8B-B14F-4D97-AF65-F5344CB8AC3E}">
        <p14:creationId xmlns:p14="http://schemas.microsoft.com/office/powerpoint/2010/main" val="37277416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0" y="510491"/>
            <a:ext cx="9066882" cy="2308288"/>
          </a:xfrm>
          <a:prstGeom prst="rect">
            <a:avLst/>
          </a:prstGeom>
          <a:noFill/>
        </p:spPr>
        <p:txBody>
          <a:bodyPr wrap="square" lIns="91401" tIns="45702" rIns="91401" bIns="45702" rtlCol="0">
            <a:spAutoFit/>
          </a:bodyPr>
          <a:lstStyle/>
          <a:p>
            <a:pPr marL="571500" indent="-571500">
              <a:lnSpc>
                <a:spcPct val="150000"/>
              </a:lnSpc>
              <a:buFont typeface="Wingdings" panose="05000000000000000000" pitchFamily="2" charset="2"/>
              <a:buChar char="Ø"/>
            </a:pP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Các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em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về</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nhà</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xem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lại</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bài</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học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hôm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nay.</a:t>
            </a:r>
          </a:p>
          <a:p>
            <a:pPr marL="571500" indent="-571500">
              <a:lnSpc>
                <a:spcPct val="150000"/>
              </a:lnSpc>
              <a:buFont typeface="Wingdings" panose="05000000000000000000" pitchFamily="2" charset="2"/>
              <a:buChar char="Ø"/>
            </a:pP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bị</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err="1">
                <a:solidFill>
                  <a:srgbClr val="FF0000"/>
                </a:solidFill>
                <a:latin typeface="Times New Roman" pitchFamily="18" charset="0"/>
                <a:ea typeface="微软雅黑" panose="020B0503020204020204" pitchFamily="34" charset="-122"/>
                <a:cs typeface="Times New Roman" pitchFamily="18" charset="0"/>
              </a:rPr>
              <a:t>bài</a:t>
            </a:r>
            <a:r>
              <a:rPr lang="en-US" altLang="zh-CN" sz="3200" b="1" i="1">
                <a:solidFill>
                  <a:srgbClr val="FF0000"/>
                </a:solidFill>
                <a:latin typeface="Times New Roman" pitchFamily="18" charset="0"/>
                <a:ea typeface="微软雅黑" panose="020B0503020204020204" pitchFamily="34" charset="-122"/>
                <a:cs typeface="Times New Roman" pitchFamily="18" charset="0"/>
              </a:rPr>
              <a:t> “Cấu trúc lặp liên tục” cho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tiết</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học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err="1">
                <a:solidFill>
                  <a:srgbClr val="FF0000"/>
                </a:solidFill>
                <a:latin typeface="Times New Roman" pitchFamily="18" charset="0"/>
                <a:ea typeface="微软雅黑" panose="020B0503020204020204" pitchFamily="34" charset="-122"/>
                <a:cs typeface="Times New Roman" pitchFamily="18" charset="0"/>
              </a:rPr>
              <a:t>sau</a:t>
            </a:r>
            <a:r>
              <a:rPr lang="en-US" altLang="zh-CN" sz="3200" b="1" i="1">
                <a:solidFill>
                  <a:srgbClr val="FF0000"/>
                </a:solidFill>
                <a:latin typeface="Times New Roman" pitchFamily="18" charset="0"/>
                <a:ea typeface="微软雅黑" panose="020B0503020204020204" pitchFamily="34" charset="-122"/>
                <a:cs typeface="Times New Roman" pitchFamily="18" charset="0"/>
              </a:rPr>
              <a:t> nhé</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a:t>
            </a:r>
          </a:p>
        </p:txBody>
      </p:sp>
    </p:spTree>
    <p:custDataLst>
      <p:tags r:id="rId1"/>
    </p:custDataLst>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853141"/>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cô</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giáo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chiếu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hỏi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khi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cô</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giáo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xong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hỏi</a:t>
            </a:r>
            <a:r>
              <a:rPr lang="en-US" altLang="zh-CN" sz="2000" b="1" kern="0" dirty="0">
                <a:solidFill>
                  <a:schemeClr val="accent5">
                    <a:lumMod val="75000"/>
                  </a:schemeClr>
                </a:solidFill>
                <a:latin typeface="Times New Roman" pitchFamily="18" charset="0"/>
                <a:cs typeface="Times New Roman" pitchFamily="18" charset="0"/>
              </a:rPr>
              <a:t> 2 </a:t>
            </a:r>
            <a:r>
              <a:rPr lang="en-US" altLang="zh-CN" sz="2000" b="1" kern="0" dirty="0" err="1">
                <a:solidFill>
                  <a:schemeClr val="accent5">
                    <a:lumMod val="75000"/>
                  </a:schemeClr>
                </a:solidFill>
                <a:latin typeface="Times New Roman" pitchFamily="18" charset="0"/>
                <a:cs typeface="Times New Roman" pitchFamily="18" charset="0"/>
              </a:rPr>
              <a:t>lượt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7" cstate="print"/>
          <a:stretch>
            <a:fillRect/>
          </a:stretch>
        </p:blipFill>
        <p:spPr>
          <a:xfrm>
            <a:off x="5573348" y="1016383"/>
            <a:ext cx="2428892" cy="3237381"/>
          </a:xfrm>
          <a:prstGeom prst="rect">
            <a:avLst/>
          </a:prstGeom>
        </p:spPr>
      </p:pic>
    </p:spTree>
    <p:custDataLst>
      <p:tags r:id="rId2"/>
    </p:custDataLst>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371124" y="256414"/>
            <a:ext cx="8026389" cy="4887085"/>
          </a:xfrm>
          <a:prstGeom prst="rect">
            <a:avLst/>
          </a:prstGeom>
        </p:spPr>
      </p:pic>
      <p:sp>
        <p:nvSpPr>
          <p:cNvPr id="11" name="Text Box 18"/>
          <p:cNvSpPr txBox="1">
            <a:spLocks noChangeArrowheads="1"/>
          </p:cNvSpPr>
          <p:nvPr/>
        </p:nvSpPr>
        <p:spPr bwMode="auto">
          <a:xfrm>
            <a:off x="957144" y="1987495"/>
            <a:ext cx="5369851" cy="2092869"/>
          </a:xfrm>
          <a:prstGeom prst="rect">
            <a:avLst/>
          </a:prstGeom>
          <a:noFill/>
          <a:ln w="9525">
            <a:noFill/>
            <a:miter lim="800000"/>
            <a:headEnd/>
            <a:tailEnd/>
          </a:ln>
        </p:spPr>
        <p:txBody>
          <a:bodyPr wrap="square" lIns="91427" tIns="45714" rIns="91427" bIns="45714">
            <a:spAutoFit/>
          </a:bodyPr>
          <a:lstStyle/>
          <a:p>
            <a:r>
              <a:rPr lang="vi-VN" sz="2600">
                <a:latin typeface="Times New Roman" panose="02020603050405020304" pitchFamily="18" charset="0"/>
                <a:cs typeface="Times New Roman" panose="02020603050405020304" pitchFamily="18" charset="0"/>
              </a:rPr>
              <a:t>Hãy tạo chương trình điều khiển một nhân vật di chuyển theo chuột máy tính cho tới khi phím “s” được nhấn.</a:t>
            </a:r>
          </a:p>
          <a:p>
            <a:r>
              <a:rPr lang="en-US" sz="260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Em sử dụng được cấu trúc lặp đã học để thực hiện yêu cầu trên không?</a:t>
            </a:r>
            <a:endParaRPr lang="en-US" sz="26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6397064" y="1016382"/>
            <a:ext cx="2428892" cy="3237381"/>
          </a:xfrm>
          <a:prstGeom prst="rect">
            <a:avLst/>
          </a:prstGeom>
        </p:spPr>
      </p:pic>
    </p:spTree>
    <p:custDataLst>
      <p:tags r:id="rId1"/>
    </p:custDataLst>
    <p:extLst>
      <p:ext uri="{BB962C8B-B14F-4D97-AF65-F5344CB8AC3E}">
        <p14:creationId xmlns:p14="http://schemas.microsoft.com/office/powerpoint/2010/main" val="157135565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971345" y="1886377"/>
            <a:ext cx="7050704" cy="1569648"/>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vi-VN" sz="3200" b="1">
                <a:solidFill>
                  <a:srgbClr val="FF0000"/>
                </a:solidFill>
                <a:latin typeface="Times New Roman" pitchFamily="18" charset="0"/>
                <a:cs typeface="Times New Roman" pitchFamily="18" charset="0"/>
              </a:rPr>
              <a:t>Em không sử dụng được cấu trúc lặp đã học để thực hiện yêu cầu trên, em cần sử dụng cấu trúc lặp có điều kiện</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281645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371123" y="256414"/>
            <a:ext cx="7401352" cy="4887085"/>
          </a:xfrm>
          <a:prstGeom prst="rect">
            <a:avLst/>
          </a:prstGeom>
        </p:spPr>
      </p:pic>
      <p:sp>
        <p:nvSpPr>
          <p:cNvPr id="11" name="Text Box 18"/>
          <p:cNvSpPr txBox="1">
            <a:spLocks noChangeArrowheads="1"/>
          </p:cNvSpPr>
          <p:nvPr/>
        </p:nvSpPr>
        <p:spPr bwMode="auto">
          <a:xfrm>
            <a:off x="766452" y="1904368"/>
            <a:ext cx="5126201" cy="2492978"/>
          </a:xfrm>
          <a:prstGeom prst="rect">
            <a:avLst/>
          </a:prstGeom>
          <a:noFill/>
          <a:ln w="9525">
            <a:noFill/>
            <a:miter lim="800000"/>
            <a:headEnd/>
            <a:tailEnd/>
          </a:ln>
        </p:spPr>
        <p:txBody>
          <a:bodyPr wrap="square" lIns="91427" tIns="45714" rIns="91427" bIns="45714">
            <a:spAutoFit/>
          </a:bodyPr>
          <a:lstStyle/>
          <a:p>
            <a:r>
              <a:rPr lang="en-US" sz="2600">
                <a:latin typeface="Times New Roman" panose="02020603050405020304" pitchFamily="18" charset="0"/>
                <a:cs typeface="Times New Roman" panose="02020603050405020304" pitchFamily="18" charset="0"/>
              </a:rPr>
              <a:t>Trong cuộc sống hằng ngày, có những hành động lặp đi lặp lại nhưng không biết trước được số lần là bao nhiêu. Việc lặp lại đó kết thúc theo một điều kiện nào đó. Em hãy nêu ví dụ về những công việc đó</a:t>
            </a:r>
          </a:p>
        </p:txBody>
      </p:sp>
      <p:pic>
        <p:nvPicPr>
          <p:cNvPr id="12" name="图片 5" descr="未标题-2.png"/>
          <p:cNvPicPr>
            <a:picLocks noChangeAspect="1"/>
          </p:cNvPicPr>
          <p:nvPr/>
        </p:nvPicPr>
        <p:blipFill>
          <a:blip r:embed="rId7" cstate="print"/>
          <a:stretch>
            <a:fillRect/>
          </a:stretch>
        </p:blipFill>
        <p:spPr>
          <a:xfrm>
            <a:off x="6397064" y="1016382"/>
            <a:ext cx="2428892" cy="3237381"/>
          </a:xfrm>
          <a:prstGeom prst="rect">
            <a:avLst/>
          </a:prstGeom>
        </p:spPr>
      </p:pic>
    </p:spTree>
    <p:custDataLst>
      <p:tags r:id="rId2"/>
    </p:custDataLst>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536549" y="1230879"/>
            <a:ext cx="8146472" cy="3046976"/>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N</a:t>
            </a:r>
            <a:r>
              <a:rPr lang="vi-VN" sz="3200" b="1">
                <a:solidFill>
                  <a:srgbClr val="FF0000"/>
                </a:solidFill>
                <a:latin typeface="Times New Roman" pitchFamily="18" charset="0"/>
                <a:cs typeface="Times New Roman" pitchFamily="18" charset="0"/>
              </a:rPr>
              <a:t>hững hành động lặp đi lặp lại nhưng không biết trước được số lần là bao nhiêu</a:t>
            </a:r>
            <a:r>
              <a:rPr lang="en-US" sz="3200" b="1">
                <a:solidFill>
                  <a:srgbClr val="FF0000"/>
                </a:solidFill>
                <a:latin typeface="Times New Roman" pitchFamily="18" charset="0"/>
                <a:cs typeface="Times New Roman" pitchFamily="18" charset="0"/>
              </a:rPr>
              <a:t>:</a:t>
            </a:r>
          </a:p>
          <a:p>
            <a:r>
              <a:rPr lang="en-US" sz="3200">
                <a:solidFill>
                  <a:srgbClr val="0000FF"/>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Lau nhà cho đến khi sạch</a:t>
            </a:r>
            <a:endParaRPr lang="en-US" sz="3200">
              <a:solidFill>
                <a:srgbClr val="0000FF"/>
              </a:solidFill>
              <a:latin typeface="Times New Roman" pitchFamily="18" charset="0"/>
              <a:cs typeface="Times New Roman" pitchFamily="18" charset="0"/>
            </a:endParaRPr>
          </a:p>
          <a:p>
            <a:r>
              <a:rPr lang="en-US" sz="3200">
                <a:solidFill>
                  <a:srgbClr val="0000FF"/>
                </a:solidFill>
                <a:latin typeface="Times New Roman" pitchFamily="18" charset="0"/>
                <a:cs typeface="Times New Roman" pitchFamily="18" charset="0"/>
              </a:rPr>
              <a:t>- H</a:t>
            </a:r>
            <a:r>
              <a:rPr lang="vi-VN" sz="3200">
                <a:solidFill>
                  <a:srgbClr val="0000FF"/>
                </a:solidFill>
                <a:latin typeface="Times New Roman" pitchFamily="18" charset="0"/>
                <a:cs typeface="Times New Roman" pitchFamily="18" charset="0"/>
              </a:rPr>
              <a:t>ọc bài cho đến khi thuộc</a:t>
            </a:r>
            <a:endParaRPr lang="en-US" sz="3200">
              <a:solidFill>
                <a:srgbClr val="0000FF"/>
              </a:solidFill>
              <a:latin typeface="Times New Roman" pitchFamily="18" charset="0"/>
              <a:cs typeface="Times New Roman" pitchFamily="18" charset="0"/>
            </a:endParaRPr>
          </a:p>
          <a:p>
            <a:r>
              <a:rPr lang="en-US" sz="3200">
                <a:solidFill>
                  <a:srgbClr val="0000FF"/>
                </a:solidFill>
                <a:latin typeface="Times New Roman" pitchFamily="18" charset="0"/>
                <a:cs typeface="Times New Roman" pitchFamily="18" charset="0"/>
              </a:rPr>
              <a:t>- G</a:t>
            </a:r>
            <a:r>
              <a:rPr lang="vi-VN" sz="3200">
                <a:solidFill>
                  <a:srgbClr val="0000FF"/>
                </a:solidFill>
                <a:latin typeface="Times New Roman" pitchFamily="18" charset="0"/>
                <a:cs typeface="Times New Roman" pitchFamily="18" charset="0"/>
              </a:rPr>
              <a:t>ọi điên thoại cho đến khi nào có người nhấc máy...</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636904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xEl>
                                              <p:pRg st="3" end="3"/>
                                            </p:txEl>
                                          </p:spTgt>
                                        </p:tgtEl>
                                        <p:attrNameLst>
                                          <p:attrName>style.visibility</p:attrName>
                                        </p:attrNameLst>
                                      </p:cBhvr>
                                      <p:to>
                                        <p:strVal val="visible"/>
                                      </p:to>
                                    </p:set>
                                    <p:animEffect transition="in" filter="fade">
                                      <p:cBhvr>
                                        <p:cTn id="33" dur="1000"/>
                                        <p:tgtEl>
                                          <p:spTgt spid="33">
                                            <p:txEl>
                                              <p:pRg st="3" end="3"/>
                                            </p:txEl>
                                          </p:spTgt>
                                        </p:tgtEl>
                                      </p:cBhvr>
                                    </p:animEffect>
                                    <p:anim calcmode="lin" valueType="num">
                                      <p:cBhvr>
                                        <p:cTn id="34"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33" name="矩形 1"/>
          <p:cNvSpPr/>
          <p:nvPr/>
        </p:nvSpPr>
        <p:spPr>
          <a:xfrm>
            <a:off x="1186720" y="1412248"/>
            <a:ext cx="6967577" cy="2554533"/>
          </a:xfrm>
          <a:prstGeom prst="rect">
            <a:avLst/>
          </a:prstGeom>
        </p:spPr>
        <p:txBody>
          <a:bodyPr wrap="square" lIns="91425" tIns="45714" rIns="91425" bIns="45714">
            <a:spAutoFit/>
          </a:bodyPr>
          <a:lstStyle/>
          <a:p>
            <a:pPr algn="ctr"/>
            <a:r>
              <a:rPr lang="en-US" sz="1900">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Vậy để giải quyết các vấn đề lặp lại với số lần chưa b</a:t>
            </a:r>
            <a:r>
              <a:rPr lang="en-US" sz="3200" b="1">
                <a:solidFill>
                  <a:srgbClr val="0000FF"/>
                </a:solidFill>
                <a:latin typeface="Times New Roman" pitchFamily="18" charset="0"/>
                <a:cs typeface="Times New Roman" pitchFamily="18" charset="0"/>
              </a:rPr>
              <a:t>iế</a:t>
            </a:r>
            <a:r>
              <a:rPr lang="vi-VN" sz="3200" b="1">
                <a:solidFill>
                  <a:srgbClr val="0000FF"/>
                </a:solidFill>
                <a:latin typeface="Times New Roman" pitchFamily="18" charset="0"/>
                <a:cs typeface="Times New Roman" pitchFamily="18" charset="0"/>
              </a:rPr>
              <a:t>t trước thì máy tính sẽ thực hiện như thế nào thì hôm nay, chúng ta sẽ cùng tìm hiểu bài mới “Cấu trúc lặp có điều kiện”</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467622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TITLE" val="CĐ A_A1_BÀI 1_THÁI THU THỦY"/>
  <p:tag name="ISPRING_FIRST_PUBLISH" val="1"/>
  <p:tag name="FLASHSPRING_ZOOM_TAG" val="55"/>
  <p:tag name="ISPRING_PRESENTATION_INFO_2" val="&lt;?xml version=&quot;1.0&quot; encoding=&quot;UTF-8&quot; standalone=&quot;no&quot; ?&gt;&#10;&lt;presentation2&gt;&#10;&#10;  &lt;slides&gt;&#10;    &lt;slide id=&quot;{8BE9C58B-6F13-46BF-9A1A-B528D2BA81FC}&quot; pptId=&quot;400&quot;/&gt;&#10;    &lt;slide id=&quot;{DB8B1923-EA3A-4C60-BA99-71A4D10924FA}&quot; pptId=&quot;293&quot;/&gt;&#10;    &lt;slide id=&quot;{01B95A64-EE90-42CB-8E3C-D4FAC2CDB047}&quot; pptId=&quot;283&quot;/&gt;&#10;    &lt;slide id=&quot;{77876C55-E6EC-4D5D-BD85-D9034462C85A}&quot; pptId=&quot;321&quot;/&gt;&#10;    &lt;slide id=&quot;{0D2CE689-8EC6-4431-A181-3971C7D2BA35}&quot; pptId=&quot;335&quot;/&gt;&#10;    &lt;slide id=&quot;{AF770934-C7DF-4E12-9EAF-D27D27ED33E9}&quot; pptId=&quot;407&quot;/&gt;&#10;    &lt;slide id=&quot;{8BDCA3CA-6AC1-4410-B235-D8AD140B0BF3}&quot; pptId=&quot;287&quot;/&gt;&#10;    &lt;slide id=&quot;{318567D0-2DA4-443D-883E-EA2DB53A5FC5}&quot; pptId=&quot;260&quot;/&gt;&#10;    &lt;slide id=&quot;{C1952DFF-2E13-4FEE-B676-599519657B37}&quot; pptId=&quot;294&quot;/&gt;&#10;    &lt;slide id=&quot;{33AD5AD1-3F56-44CC-9988-EE65A64F41BE}&quot; pptId=&quot;336&quot;/&gt;&#10;    &lt;slide id=&quot;{A2646A2D-32EE-41C6-9DFD-5605A857CE0F}&quot; pptId=&quot;337&quot;/&gt;&#10;    &lt;slide id=&quot;{30381976-EC26-4B76-B038-D80BE450BD11}&quot; pptId=&quot;286&quot;/&gt;&#10;    &lt;slide id=&quot;{0061E8C4-B983-43C3-8A2C-956C4BE94403}&quot; pptId=&quot;401&quot;/&gt;&#10;    &lt;slide id=&quot;{71FA2FEA-723E-41DC-9522-D82B261F50E9}&quot; pptId=&quot;315&quot;/&gt;&#10;    &lt;slide id=&quot;{4E3C6374-917F-4F90-AC60-66BAA52250F6}&quot; pptId=&quot;406&quot;/&gt;&#10;    &lt;slide id=&quot;{B14A1F31-D570-4536-8263-836F27698D07}&quot; pptId=&quot;295&quot;/&gt;&#10;    &lt;slide id=&quot;{0E27B0A2-63D8-4230-B01B-1842FCF355F1}&quot; pptId=&quot;297&quot;/&gt;&#10;    &lt;slide id=&quot;{1EC4456B-37C2-430F-8A18-1072678E2C99}&quot; pptId=&quot;316&quot;/&gt;&#10;    &lt;slide id=&quot;{86E1542E-C645-432E-A9D9-D7575433D2D3}&quot; pptId=&quot;338&quot;/&gt;&#10;    &lt;slide id=&quot;{7E01B4F5-FEA5-4E85-907D-471755F06716}&quot; pptId=&quot;306&quot;/&gt;&#10;    &lt;slide id=&quot;{AE2598D4-7077-49BC-A5D5-784C2D9C7F69}&quot; pptId=&quot;267&quot;/&gt;&#10;    &lt;slide id=&quot;{5B9082AB-DB83-413F-8AEB-C91E9EA10F34}&quot; pptId=&quot;324&quot;/&gt;&#10;    &lt;slide id=&quot;{E3D71967-0DBA-4D11-B446-4E15133DCE4D}&quot; pptId=&quot;326&quot;/&gt;&#10;    &lt;slide id=&quot;{67C4CA67-B4CF-4A97-A007-D558AEB6A8FD}&quot; pptId=&quot;331&quot;/&gt;&#10;    &lt;slide id=&quot;{ADB0DA88-33E2-440E-8127-62B94395908C}&quot; pptId=&quot;300&quot;/&gt;&#10;    &lt;slide id=&quot;{14C5EBC5-850A-4EEF-88FA-89FAB9F2F4A2}&quot; pptId=&quot;302&quot;/&gt;&#10;    &lt;slide id=&quot;{D868E2A9-30C8-46DB-A059-0F34E191C416}&quot; pptId=&quot;303&quot;/&gt;&#10;    &lt;slide id=&quot;{DB651D46-0425-46D9-915A-370095DFAFC0}&quot; pptId=&quot;304&quot;/&gt;&#10;    &lt;slide id=&quot;{834CDD17-06ED-4D7F-9ADE-D1E7810093A2}&quot; pptId=&quot;317&quot;/&gt;&#10;    &lt;slide id=&quot;{8370B541-70C2-486C-8AA0-EB7FEF0D2CB8}&quot; pptId=&quot;323&quot;/&gt;&#10;    &lt;slide id=&quot;{483979CF-63C1-4EE4-97E2-3494D603222F}&quot; pptId=&quot;325&quot;/&gt;&#10;    &lt;slide id=&quot;{C51CE1ED-162A-4CF7-8BDD-D550C3447238}&quot; pptId=&quot;329&quot;/&gt;&#10;    &lt;slide id=&quot;{E9F857F2-8135-437C-9EBB-327ED0B9F04C}&quot; pptId=&quot;310&quot;/&gt;&#10;    &lt;slide id=&quot;{151F8790-5F01-4B0C-BB7E-63BE9A599819}&quot; pptId=&quot;280&quot;/&gt;&#10;  &lt;/slides&gt;&#10;&#10;  &lt;narration&gt;&#10;    &lt;audioTracks/&gt;&#10;    &lt;videoTracks/&gt;&#10;  &lt;/narration&gt;&#10;&#10;&lt;/presentation2&gt;&#10;"/>
  <p:tag name="ISPRING_LMS_API_VERSION" val="SCORM 2004 (2nd edition)"/>
  <p:tag name="ISPRING_ULTRA_SCORM_COURSE_ID" val="3BB2C117-EB2B-4649-9F5E-CEA18BE2150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a\uFFFD3\uFFFD{4D74E7D7-22AE-4A89-AAF4-08F2367BF303}&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UUID" val="{088239BA-5DAC-4193-8C01-73655710B9C9}"/>
  <p:tag name="ISPRING_RESOURCE_FOLDER" val="C:\Users\Admin\Desktop\CĐ A_A1_BÀI 1_PHẦN CỨNG MÁY TÍNH\"/>
  <p:tag name="ISPRING_PRESENTATION_PATH" val="C:\Users\Admin\Desktop\CĐ A_A1_BÀI 1_PHẦN CỨNG MÁY TÍNH.pptx"/>
  <p:tag name="ISPRING_SCREEN_RECS_UPDATED" val="C:\Users\Admin\Desktop\CĐ A_A1_BÀI 1_PHẦN CỨNG MÁY TÍNH\"/>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TIMING" val="|0.001|0.5"/>
  <p:tag name="ISPRING_CUSTOM_TIMING_USED" val="1"/>
  <p:tag name="ISPRING_SLIDE_ID_2" val="{8BDCA3CA-6AC1-4410-B235-D8AD140B0BF3}"/>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TIMING" val="|1|1|0.5"/>
  <p:tag name="ISPRING_CUSTOM_TIMING_USED" val="1"/>
  <p:tag name="ISPRING_SLIDE_ID_2" val="{318567D0-2DA4-443D-883E-EA2DB53A5FC5}"/>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1952DFF-2E13-4FEE-B676-599519657B37}"/>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000"/>
  <p:tag name="TIMING" val="|0.001|1"/>
  <p:tag name="ISPRING_CUSTOM_TIMING_USED" val="1"/>
  <p:tag name="ISPRING_SLIDE_ID_2" val="{33AD5AD1-3F56-44CC-9988-EE65A64F41BE}"/>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000"/>
  <p:tag name="TIMING" val="|0.001|1"/>
  <p:tag name="ISPRING_CUSTOM_TIMING_USED" val="1"/>
  <p:tag name="ISPRING_SLIDE_ID_2" val="{33AD5AD1-3F56-44CC-9988-EE65A64F41BE}"/>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1952DFF-2E13-4FEE-B676-599519657B37}"/>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00"/>
  <p:tag name="TIMING" val="|1|1|0.5"/>
  <p:tag name="ISPRING_CUSTOM_TIMING_USED" val="1"/>
  <p:tag name="ISPRING_SLIDE_ID_2" val="{318567D0-2DA4-443D-883E-EA2DB53A5FC5}"/>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70672EF-7D3D-4D85-A561-822FA339F344}:264"/>
  <p:tag name="GENSWF_ADVANCE_TIME" val="160.106"/>
  <p:tag name="ISPRING_SLIDE_ID_2" val="{8EF9429F-06B0-4057-842C-E467866CE3BC}"/>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TIMING" val="|0.001"/>
  <p:tag name="ISPRING_CUSTOM_TIMING_USED" val="1"/>
  <p:tag name="ISPRING_SLIDE_ID_2" val="{7E01B4F5-FEA5-4E85-907D-471755F06716}"/>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TIMING" val="|0.001|0.5|2.24"/>
  <p:tag name="ISPRING_CUSTOM_TIMING_USED" val="1"/>
  <p:tag name="ISPRING_SLIDE_ID_2" val="{E3D71967-0DBA-4D11-B446-4E15133DCE4D}"/>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5.212"/>
  <p:tag name="ISPRING_CUSTOM_TIMING_USED" val="1"/>
  <p:tag name="ISPRING_SLIDE_ID_2" val="{5B9082AB-DB83-413F-8AEB-C91E9EA10F34}"/>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TIMING" val="|0.001|0.5|2.24"/>
  <p:tag name="ISPRING_CUSTOM_TIMING_USED" val="1"/>
  <p:tag name="ISPRING_SLIDE_ID_2" val="{E3D71967-0DBA-4D11-B446-4E15133DCE4D}"/>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15.784"/>
  <p:tag name="TIMING" val="|2|2.384|1|1.68|2.368|1.852|2"/>
  <p:tag name="ISPRING_CUSTOM_TIMING_USED" val="1"/>
  <p:tag name="ISPRING_SLIDE_ID_2" val="{67C4CA67-B4CF-4A97-A007-D558AEB6A8FD}"/>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15.960"/>
  <p:tag name="TIMING" val="|2|2.36|2.712|2.536|1.852|2"/>
  <p:tag name="ISPRING_CUSTOM_TIMING_USED" val="1"/>
  <p:tag name="ISPRING_SLIDE_ID_2" val="{ADB0DA88-33E2-440E-8127-62B94395908C}"/>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15.484"/>
  <p:tag name="TIMING" val="|2|2.488|2.608|2.536|1.852|2"/>
  <p:tag name="ISPRING_CUSTOM_TIMING_USED" val="1"/>
  <p:tag name="ISPRING_SLIDE_ID_2" val="{14C5EBC5-850A-4EEF-88FA-89FAB9F2F4A2}"/>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14.660"/>
  <p:tag name="TIMING" val="|2|2.424|2.384|1.852|2|2"/>
  <p:tag name="ISPRING_CUSTOM_TIMING_USED" val="1"/>
  <p:tag name="ISPRING_SLIDE_ID_2" val="{D868E2A9-30C8-46DB-A059-0F34E191C416}"/>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14.152"/>
  <p:tag name="TIMING" val="|2|2.488|2.68|2.632|1.852|2"/>
  <p:tag name="ISPRING_CUSTOM_TIMING_USED" val="1"/>
  <p:tag name="ISPRING_SLIDE_ID_2" val="{DB651D46-0425-46D9-915A-370095DFAFC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644"/>
  <p:tag name="TIMING" val="|7.156"/>
  <p:tag name="ISPRING_SLIDE_ID_2" val="{DB8B1923-EA3A-4C60-BA99-71A4D10924FA}"/>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5.000"/>
  <p:tag name="TIMING" val="|0.001"/>
  <p:tag name="ISPRING_CUSTOM_TIMING_USED" val="1"/>
  <p:tag name="ISPRING_SLIDE_ID_2" val="{7E01B4F5-FEA5-4E85-907D-471755F06716}"/>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5.000"/>
  <p:tag name="TIMING" val="|0.001|1|1"/>
  <p:tag name="ISPRING_CUSTOM_TIMING_USED" val="1"/>
  <p:tag name="ISPRING_SLIDE_ID_2" val="{E9F857F2-8135-437C-9EBB-327ED0B9F04C}"/>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151F8790-5F01-4B0C-BB7E-63BE9A599819}"/>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TIMING" val="|0.001|0.5|0.264"/>
  <p:tag name="ISPRING_CUSTOM_TIMING_USED" val="1"/>
  <p:tag name="ISPRING_SLIDE_ID_2" val="{01B95A64-EE90-42CB-8E3C-D4FAC2CDB047}"/>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77876C55-E6EC-4D5D-BD85-D9034462C85A}"/>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D2CE689-8EC6-4431-A181-3971C7D2BA35}"/>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D2CE689-8EC6-4431-A181-3971C7D2BA35}"/>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8022</TotalTime>
  <Words>1197</Words>
  <Application>Microsoft Office PowerPoint</Application>
  <PresentationFormat>On-screen Show (16:9)</PresentationFormat>
  <Paragraphs>144</Paragraphs>
  <Slides>37</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Arial</vt:lpstr>
      <vt:lpstr>Calibri</vt:lpstr>
      <vt:lpstr>Calibri Light</vt:lpstr>
      <vt:lpstr>Comic Sans MS</vt:lpstr>
      <vt:lpstr>Segoe Print</vt:lpstr>
      <vt:lpstr>Times New Roman</vt:lpstr>
      <vt:lpstr>Wingdings</vt:lpstr>
      <vt:lpstr>Office 主题​​</vt:lpstr>
      <vt:lpstr>1_Office 主题​​</vt:lpstr>
      <vt:lpstr>Custom Design</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CĐ A_A1_BÀI 1_THÁI THU THỦY</dc:title>
  <dc:creator>administrator</dc:creator>
  <cp:lastModifiedBy>Administrator</cp:lastModifiedBy>
  <cp:revision>318</cp:revision>
  <dcterms:created xsi:type="dcterms:W3CDTF">2017-06-11T12:45:34Z</dcterms:created>
  <dcterms:modified xsi:type="dcterms:W3CDTF">2026-03-18T09:13:36Z</dcterms:modified>
</cp:coreProperties>
</file>