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62" r:id="rId2"/>
    <p:sldId id="256" r:id="rId3"/>
    <p:sldId id="258" r:id="rId4"/>
    <p:sldId id="259" r:id="rId5"/>
    <p:sldId id="260" r:id="rId6"/>
    <p:sldId id="263" r:id="rId7"/>
    <p:sldId id="264" r:id="rId8"/>
    <p:sldId id="261" r:id="rId9"/>
    <p:sldId id="265" r:id="rId10"/>
    <p:sldId id="25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62" autoAdjust="0"/>
  </p:normalViewPr>
  <p:slideViewPr>
    <p:cSldViewPr>
      <p:cViewPr varScale="1">
        <p:scale>
          <a:sx n="65" d="100"/>
          <a:sy n="65" d="100"/>
        </p:scale>
        <p:origin x="666"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492233E-E7A2-4020-ACDD-2BEC1107371F}"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0D6046-339F-4C8E-A8CD-A675D96E1068}" type="slidenum">
              <a:rPr lang="en-US" smtClean="0"/>
              <a:t>‹#›</a:t>
            </a:fld>
            <a:endParaRPr lang="en-US"/>
          </a:p>
        </p:txBody>
      </p:sp>
    </p:spTree>
    <p:extLst>
      <p:ext uri="{BB962C8B-B14F-4D97-AF65-F5344CB8AC3E}">
        <p14:creationId xmlns:p14="http://schemas.microsoft.com/office/powerpoint/2010/main" val="451388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92233E-E7A2-4020-ACDD-2BEC1107371F}"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0D6046-339F-4C8E-A8CD-A675D96E1068}" type="slidenum">
              <a:rPr lang="en-US" smtClean="0"/>
              <a:t>‹#›</a:t>
            </a:fld>
            <a:endParaRPr lang="en-US"/>
          </a:p>
        </p:txBody>
      </p:sp>
    </p:spTree>
    <p:extLst>
      <p:ext uri="{BB962C8B-B14F-4D97-AF65-F5344CB8AC3E}">
        <p14:creationId xmlns:p14="http://schemas.microsoft.com/office/powerpoint/2010/main" val="317331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92233E-E7A2-4020-ACDD-2BEC1107371F}"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0D6046-339F-4C8E-A8CD-A675D96E1068}" type="slidenum">
              <a:rPr lang="en-US" smtClean="0"/>
              <a:t>‹#›</a:t>
            </a:fld>
            <a:endParaRPr lang="en-US"/>
          </a:p>
        </p:txBody>
      </p:sp>
    </p:spTree>
    <p:extLst>
      <p:ext uri="{BB962C8B-B14F-4D97-AF65-F5344CB8AC3E}">
        <p14:creationId xmlns:p14="http://schemas.microsoft.com/office/powerpoint/2010/main" val="1752224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92233E-E7A2-4020-ACDD-2BEC1107371F}"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0D6046-339F-4C8E-A8CD-A675D96E1068}" type="slidenum">
              <a:rPr lang="en-US" smtClean="0"/>
              <a:t>‹#›</a:t>
            </a:fld>
            <a:endParaRPr lang="en-US"/>
          </a:p>
        </p:txBody>
      </p:sp>
    </p:spTree>
    <p:extLst>
      <p:ext uri="{BB962C8B-B14F-4D97-AF65-F5344CB8AC3E}">
        <p14:creationId xmlns:p14="http://schemas.microsoft.com/office/powerpoint/2010/main" val="2057468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92233E-E7A2-4020-ACDD-2BEC1107371F}"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0D6046-339F-4C8E-A8CD-A675D96E1068}" type="slidenum">
              <a:rPr lang="en-US" smtClean="0"/>
              <a:t>‹#›</a:t>
            </a:fld>
            <a:endParaRPr lang="en-US"/>
          </a:p>
        </p:txBody>
      </p:sp>
    </p:spTree>
    <p:extLst>
      <p:ext uri="{BB962C8B-B14F-4D97-AF65-F5344CB8AC3E}">
        <p14:creationId xmlns:p14="http://schemas.microsoft.com/office/powerpoint/2010/main" val="4273477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92233E-E7A2-4020-ACDD-2BEC1107371F}" type="datetimeFigureOut">
              <a:rPr lang="en-US" smtClean="0"/>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0D6046-339F-4C8E-A8CD-A675D96E1068}" type="slidenum">
              <a:rPr lang="en-US" smtClean="0"/>
              <a:t>‹#›</a:t>
            </a:fld>
            <a:endParaRPr lang="en-US"/>
          </a:p>
        </p:txBody>
      </p:sp>
    </p:spTree>
    <p:extLst>
      <p:ext uri="{BB962C8B-B14F-4D97-AF65-F5344CB8AC3E}">
        <p14:creationId xmlns:p14="http://schemas.microsoft.com/office/powerpoint/2010/main" val="4100012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92233E-E7A2-4020-ACDD-2BEC1107371F}" type="datetimeFigureOut">
              <a:rPr lang="en-US" smtClean="0"/>
              <a:t>3/18/2026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0D6046-339F-4C8E-A8CD-A675D96E1068}" type="slidenum">
              <a:rPr lang="en-US" smtClean="0"/>
              <a:t>‹#›</a:t>
            </a:fld>
            <a:endParaRPr lang="en-US"/>
          </a:p>
        </p:txBody>
      </p:sp>
    </p:spTree>
    <p:extLst>
      <p:ext uri="{BB962C8B-B14F-4D97-AF65-F5344CB8AC3E}">
        <p14:creationId xmlns:p14="http://schemas.microsoft.com/office/powerpoint/2010/main" val="2325041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92233E-E7A2-4020-ACDD-2BEC1107371F}" type="datetimeFigureOut">
              <a:rPr lang="en-US" smtClean="0"/>
              <a:t>3/18/2026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0D6046-339F-4C8E-A8CD-A675D96E1068}" type="slidenum">
              <a:rPr lang="en-US" smtClean="0"/>
              <a:t>‹#›</a:t>
            </a:fld>
            <a:endParaRPr lang="en-US"/>
          </a:p>
        </p:txBody>
      </p:sp>
    </p:spTree>
    <p:extLst>
      <p:ext uri="{BB962C8B-B14F-4D97-AF65-F5344CB8AC3E}">
        <p14:creationId xmlns:p14="http://schemas.microsoft.com/office/powerpoint/2010/main" val="842035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92233E-E7A2-4020-ACDD-2BEC1107371F}" type="datetimeFigureOut">
              <a:rPr lang="en-US" smtClean="0"/>
              <a:t>3/18/2026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0D6046-339F-4C8E-A8CD-A675D96E1068}" type="slidenum">
              <a:rPr lang="en-US" smtClean="0"/>
              <a:t>‹#›</a:t>
            </a:fld>
            <a:endParaRPr lang="en-US"/>
          </a:p>
        </p:txBody>
      </p:sp>
    </p:spTree>
    <p:extLst>
      <p:ext uri="{BB962C8B-B14F-4D97-AF65-F5344CB8AC3E}">
        <p14:creationId xmlns:p14="http://schemas.microsoft.com/office/powerpoint/2010/main" val="4086725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92233E-E7A2-4020-ACDD-2BEC1107371F}" type="datetimeFigureOut">
              <a:rPr lang="en-US" smtClean="0"/>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0D6046-339F-4C8E-A8CD-A675D96E1068}" type="slidenum">
              <a:rPr lang="en-US" smtClean="0"/>
              <a:t>‹#›</a:t>
            </a:fld>
            <a:endParaRPr lang="en-US"/>
          </a:p>
        </p:txBody>
      </p:sp>
    </p:spTree>
    <p:extLst>
      <p:ext uri="{BB962C8B-B14F-4D97-AF65-F5344CB8AC3E}">
        <p14:creationId xmlns:p14="http://schemas.microsoft.com/office/powerpoint/2010/main" val="1011056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92233E-E7A2-4020-ACDD-2BEC1107371F}" type="datetimeFigureOut">
              <a:rPr lang="en-US" smtClean="0"/>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0D6046-339F-4C8E-A8CD-A675D96E1068}" type="slidenum">
              <a:rPr lang="en-US" smtClean="0"/>
              <a:t>‹#›</a:t>
            </a:fld>
            <a:endParaRPr lang="en-US"/>
          </a:p>
        </p:txBody>
      </p:sp>
    </p:spTree>
    <p:extLst>
      <p:ext uri="{BB962C8B-B14F-4D97-AF65-F5344CB8AC3E}">
        <p14:creationId xmlns:p14="http://schemas.microsoft.com/office/powerpoint/2010/main" val="151185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92233E-E7A2-4020-ACDD-2BEC1107371F}" type="datetimeFigureOut">
              <a:rPr lang="en-US" smtClean="0"/>
              <a:t>3/18/2026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0D6046-339F-4C8E-A8CD-A675D96E1068}" type="slidenum">
              <a:rPr lang="en-US" smtClean="0"/>
              <a:t>‹#›</a:t>
            </a:fld>
            <a:endParaRPr lang="en-US"/>
          </a:p>
        </p:txBody>
      </p:sp>
    </p:spTree>
    <p:extLst>
      <p:ext uri="{BB962C8B-B14F-4D97-AF65-F5344CB8AC3E}">
        <p14:creationId xmlns:p14="http://schemas.microsoft.com/office/powerpoint/2010/main" val="12026282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BÀI 6 CẤU TRÚC LẶP VỚI SÔ LẦN BIẾT TRƯỚC</a:t>
            </a:r>
          </a:p>
        </p:txBody>
      </p:sp>
    </p:spTree>
    <p:extLst>
      <p:ext uri="{BB962C8B-B14F-4D97-AF65-F5344CB8AC3E}">
        <p14:creationId xmlns:p14="http://schemas.microsoft.com/office/powerpoint/2010/main" val="32301633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 y="457200"/>
            <a:ext cx="8915400" cy="6001643"/>
          </a:xfrm>
          <a:prstGeom prst="rect">
            <a:avLst/>
          </a:prstGeom>
        </p:spPr>
        <p:txBody>
          <a:bodyPr wrap="square">
            <a:spAutoFit/>
          </a:bodyPr>
          <a:lstStyle/>
          <a:p>
            <a:r>
              <a:rPr lang="vi-VN" sz="2400" dirty="0"/>
              <a:t>Khởi động trang 61 SGK Tin học lớp 5: Các bạn đang trao đổi với nhau về cách tạo chương trình vẽ 10 ngôi sao giống nhau trên vùng Sân khấu ở các vị trí ngẫu nhiên trong đó sử dụng lệnh Tin học lớp 5 Cánh diều Bài 6: Cấu trúc lặp với số lần biết trước.</a:t>
            </a:r>
          </a:p>
          <a:p>
            <a:endParaRPr lang="vi-VN" sz="2400" dirty="0"/>
          </a:p>
          <a:p>
            <a:r>
              <a:rPr lang="vi-VN" sz="2400" dirty="0"/>
              <a:t>- Bạn Ngọc nói: Tớ ghép vào chương trình đủ số lệnh trên đây.</a:t>
            </a:r>
          </a:p>
          <a:p>
            <a:endParaRPr lang="vi-VN" sz="2400" dirty="0"/>
          </a:p>
          <a:p>
            <a:r>
              <a:rPr lang="vi-VN" sz="2400" dirty="0"/>
              <a:t>- Bạn Nam nói: Câu lạc bộ Tin học của chúng tớ có thể tạo được chương trình cho lệnh đó thực hiện 10 lần, mặc dù trong chương trình lệnh đó xuất hiện chỉ một lần.</a:t>
            </a:r>
          </a:p>
          <a:p>
            <a:endParaRPr lang="vi-VN" sz="2400" dirty="0"/>
          </a:p>
          <a:p>
            <a:r>
              <a:rPr lang="vi-VN" sz="2400" dirty="0"/>
              <a:t>a) Em có biết số lượng lệnh mà bạn Ngọc nói không?</a:t>
            </a:r>
          </a:p>
          <a:p>
            <a:endParaRPr lang="vi-VN" sz="2400" dirty="0"/>
          </a:p>
          <a:p>
            <a:r>
              <a:rPr lang="vi-VN" sz="2400" dirty="0"/>
              <a:t>b) Em có biết Câu lạc bộ Tin học của bạn Nam thực hiện cách nào không?</a:t>
            </a:r>
            <a:endParaRPr lang="en-US" sz="2400" dirty="0"/>
          </a:p>
        </p:txBody>
      </p:sp>
    </p:spTree>
    <p:extLst>
      <p:ext uri="{BB962C8B-B14F-4D97-AF65-F5344CB8AC3E}">
        <p14:creationId xmlns:p14="http://schemas.microsoft.com/office/powerpoint/2010/main" val="1787724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1905000"/>
            <a:ext cx="7772400" cy="1470025"/>
          </a:xfrm>
        </p:spPr>
        <p:txBody>
          <a:bodyPr>
            <a:normAutofit fontScale="90000"/>
          </a:bodyPr>
          <a:lstStyle/>
          <a:p>
            <a:pPr algn="just"/>
            <a:r>
              <a:rPr lang="vi-VN" b="0" i="0" dirty="0">
                <a:solidFill>
                  <a:srgbClr val="000000"/>
                </a:solidFill>
                <a:effectLst/>
                <a:latin typeface="Open Sans"/>
              </a:rPr>
              <a:t>a) Theo em, số lượng lệnh mà bạn Ngọc là 10?</a:t>
            </a:r>
            <a:br>
              <a:rPr lang="vi-VN" b="0" i="0" dirty="0">
                <a:solidFill>
                  <a:srgbClr val="000000"/>
                </a:solidFill>
                <a:effectLst/>
                <a:latin typeface="Open Sans"/>
              </a:rPr>
            </a:br>
            <a:r>
              <a:rPr lang="vi-VN" b="0" i="0" dirty="0">
                <a:solidFill>
                  <a:srgbClr val="000000"/>
                </a:solidFill>
                <a:effectLst/>
                <a:latin typeface="Open Sans"/>
              </a:rPr>
              <a:t>b) Theo em, câu lạc bộ Tin học của bạn Nam sử dụng cấu trúc lặp với số lần biết trước</a:t>
            </a:r>
            <a:br>
              <a:rPr lang="vi-VN" b="0" i="0" dirty="0">
                <a:solidFill>
                  <a:srgbClr val="000000"/>
                </a:solidFill>
                <a:effectLst/>
                <a:latin typeface="Open Sans"/>
              </a:rPr>
            </a:br>
            <a:endParaRPr lang="en-US" dirty="0"/>
          </a:p>
        </p:txBody>
      </p:sp>
    </p:spTree>
    <p:extLst>
      <p:ext uri="{BB962C8B-B14F-4D97-AF65-F5344CB8AC3E}">
        <p14:creationId xmlns:p14="http://schemas.microsoft.com/office/powerpoint/2010/main" val="1555966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66843"/>
            <a:ext cx="9144000" cy="4524315"/>
          </a:xfrm>
          <a:prstGeom prst="rect">
            <a:avLst/>
          </a:prstGeom>
        </p:spPr>
        <p:txBody>
          <a:bodyPr wrap="square">
            <a:spAutoFit/>
          </a:bodyPr>
          <a:lstStyle/>
          <a:p>
            <a:r>
              <a:rPr lang="vi-VN" sz="2400" dirty="0">
                <a:solidFill>
                  <a:srgbClr val="FF0000"/>
                </a:solidFill>
              </a:rPr>
              <a:t>1. Cấu trúc lặp với số lần biết trước</a:t>
            </a:r>
          </a:p>
          <a:p>
            <a:endParaRPr lang="vi-VN" sz="2400" dirty="0">
              <a:solidFill>
                <a:srgbClr val="FF0000"/>
              </a:solidFill>
            </a:endParaRPr>
          </a:p>
          <a:p>
            <a:r>
              <a:rPr lang="vi-VN" sz="2400" dirty="0">
                <a:solidFill>
                  <a:srgbClr val="FF0000"/>
                </a:solidFill>
              </a:rPr>
              <a:t>Tin học lớp 5 trang 61 Hoạt động 1</a:t>
            </a:r>
          </a:p>
          <a:p>
            <a:endParaRPr lang="vi-VN" sz="2400" dirty="0">
              <a:solidFill>
                <a:srgbClr val="FF0000"/>
              </a:solidFill>
            </a:endParaRPr>
          </a:p>
          <a:p>
            <a:r>
              <a:rPr lang="vi-VN" sz="2400" dirty="0">
                <a:solidFill>
                  <a:srgbClr val="FF0000"/>
                </a:solidFill>
              </a:rPr>
              <a:t>Hoạt động 1 trang 61 SGK Tin học lớp 5: Hình 1 là một bản hướng dẫn Luyện tập động tác bắt bóng. Em hãy cho biết:</a:t>
            </a:r>
          </a:p>
          <a:p>
            <a:endParaRPr lang="vi-VN" sz="2400" dirty="0">
              <a:solidFill>
                <a:srgbClr val="FF0000"/>
              </a:solidFill>
            </a:endParaRPr>
          </a:p>
          <a:p>
            <a:r>
              <a:rPr lang="vi-VN" sz="2400" dirty="0">
                <a:solidFill>
                  <a:srgbClr val="FF0000"/>
                </a:solidFill>
              </a:rPr>
              <a:t>1. Những thao tác nào của động tác bắt bóng được thực hiện lặp lại và lặp lại bao nhiêu lần?</a:t>
            </a:r>
          </a:p>
          <a:p>
            <a:endParaRPr lang="vi-VN" sz="2400" dirty="0">
              <a:solidFill>
                <a:srgbClr val="FF0000"/>
              </a:solidFill>
            </a:endParaRPr>
          </a:p>
          <a:p>
            <a:r>
              <a:rPr lang="vi-VN" sz="2400" dirty="0">
                <a:solidFill>
                  <a:srgbClr val="FF0000"/>
                </a:solidFill>
              </a:rPr>
              <a:t>2. Với hướng dẫn theo cấu trúc “lặp 10 lần 3 thao tác” như ở Hình 1, em có hiểu để thực hiện đủ được các tư thế cần thiết không?</a:t>
            </a:r>
            <a:endParaRPr lang="en-US" sz="2400" dirty="0">
              <a:solidFill>
                <a:srgbClr val="FF0000"/>
              </a:solidFill>
            </a:endParaRPr>
          </a:p>
        </p:txBody>
      </p:sp>
    </p:spTree>
    <p:extLst>
      <p:ext uri="{BB962C8B-B14F-4D97-AF65-F5344CB8AC3E}">
        <p14:creationId xmlns:p14="http://schemas.microsoft.com/office/powerpoint/2010/main" val="1084615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990600"/>
            <a:ext cx="9144000" cy="3970318"/>
          </a:xfrm>
          <a:prstGeom prst="rect">
            <a:avLst/>
          </a:prstGeom>
        </p:spPr>
        <p:txBody>
          <a:bodyPr wrap="square">
            <a:spAutoFit/>
          </a:bodyPr>
          <a:lstStyle/>
          <a:p>
            <a:r>
              <a:rPr lang="vi-VN" sz="2800" dirty="0">
                <a:solidFill>
                  <a:srgbClr val="0070C0"/>
                </a:solidFill>
              </a:rPr>
              <a:t>Trả lời:</a:t>
            </a:r>
          </a:p>
          <a:p>
            <a:endParaRPr lang="vi-VN" sz="2800" dirty="0">
              <a:solidFill>
                <a:srgbClr val="0070C0"/>
              </a:solidFill>
            </a:endParaRPr>
          </a:p>
          <a:p>
            <a:r>
              <a:rPr lang="vi-VN" sz="2800" dirty="0">
                <a:solidFill>
                  <a:srgbClr val="0070C0"/>
                </a:solidFill>
              </a:rPr>
              <a:t>1. Những thao tác chuẩn bị, sẵn sàng, bắt bóng của động tác bắt bóng được thực hiện lặp lại và lặp lại 10 lần.</a:t>
            </a:r>
          </a:p>
          <a:p>
            <a:endParaRPr lang="vi-VN" sz="2800" dirty="0">
              <a:solidFill>
                <a:srgbClr val="0070C0"/>
              </a:solidFill>
            </a:endParaRPr>
          </a:p>
          <a:p>
            <a:r>
              <a:rPr lang="vi-VN" sz="2800" dirty="0">
                <a:solidFill>
                  <a:srgbClr val="0070C0"/>
                </a:solidFill>
              </a:rPr>
              <a:t>2. Với hướng dẫn theo cấu trúc “lặp 10 lần 3 thao tác” như ở Hình 1, em có thể hiểu để thực hiện đủ được các tư thế cần thiết</a:t>
            </a:r>
            <a:endParaRPr lang="en-US" sz="2800" dirty="0">
              <a:solidFill>
                <a:srgbClr val="0070C0"/>
              </a:solidFill>
            </a:endParaRPr>
          </a:p>
        </p:txBody>
      </p:sp>
    </p:spTree>
    <p:extLst>
      <p:ext uri="{BB962C8B-B14F-4D97-AF65-F5344CB8AC3E}">
        <p14:creationId xmlns:p14="http://schemas.microsoft.com/office/powerpoint/2010/main" val="2721049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52400" y="21109"/>
            <a:ext cx="8991600"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a:ln>
                  <a:noFill/>
                </a:ln>
                <a:solidFill>
                  <a:srgbClr val="4472C4"/>
                </a:solidFill>
                <a:effectLst/>
                <a:latin typeface="Open Sans"/>
                <a:cs typeface="Arial" pitchFamily="34" charset="0"/>
              </a:rPr>
              <a:t>2. </a:t>
            </a:r>
            <a:r>
              <a:rPr kumimoji="0" lang="en-US" sz="2800" b="1" i="0" u="none" strike="noStrike" cap="none" normalizeH="0" baseline="0" dirty="0" err="1">
                <a:ln>
                  <a:noFill/>
                </a:ln>
                <a:solidFill>
                  <a:srgbClr val="4472C4"/>
                </a:solidFill>
                <a:effectLst/>
                <a:latin typeface="Open Sans"/>
                <a:cs typeface="Arial" pitchFamily="34" charset="0"/>
              </a:rPr>
              <a:t>Lệnh</a:t>
            </a:r>
            <a:r>
              <a:rPr kumimoji="0" lang="en-US" sz="2800" b="1" i="0" u="none" strike="noStrike" cap="none" normalizeH="0" baseline="0" dirty="0">
                <a:ln>
                  <a:noFill/>
                </a:ln>
                <a:solidFill>
                  <a:srgbClr val="4472C4"/>
                </a:solidFill>
                <a:effectLst/>
                <a:latin typeface="Open Sans"/>
                <a:cs typeface="Arial" pitchFamily="34" charset="0"/>
              </a:rPr>
              <a:t> </a:t>
            </a:r>
            <a:r>
              <a:rPr kumimoji="0" lang="en-US" sz="2800" b="1" i="0" u="none" strike="noStrike" cap="none" normalizeH="0" baseline="0" dirty="0" err="1">
                <a:ln>
                  <a:noFill/>
                </a:ln>
                <a:solidFill>
                  <a:srgbClr val="4472C4"/>
                </a:solidFill>
                <a:effectLst/>
                <a:latin typeface="Open Sans"/>
                <a:cs typeface="Arial" pitchFamily="34" charset="0"/>
              </a:rPr>
              <a:t>lặp</a:t>
            </a:r>
            <a:r>
              <a:rPr kumimoji="0" lang="en-US" sz="2800" b="1" i="0" u="none" strike="noStrike" cap="none" normalizeH="0" baseline="0" dirty="0">
                <a:ln>
                  <a:noFill/>
                </a:ln>
                <a:solidFill>
                  <a:srgbClr val="4472C4"/>
                </a:solidFill>
                <a:effectLst/>
                <a:latin typeface="Open Sans"/>
                <a:cs typeface="Arial" pitchFamily="34" charset="0"/>
              </a:rPr>
              <a:t> </a:t>
            </a:r>
            <a:r>
              <a:rPr kumimoji="0" lang="en-US" sz="2800" b="1" i="0" u="none" strike="noStrike" cap="none" normalizeH="0" baseline="0" dirty="0" err="1">
                <a:ln>
                  <a:noFill/>
                </a:ln>
                <a:solidFill>
                  <a:srgbClr val="4472C4"/>
                </a:solidFill>
                <a:effectLst/>
                <a:latin typeface="Open Sans"/>
                <a:cs typeface="Arial" pitchFamily="34" charset="0"/>
              </a:rPr>
              <a:t>với</a:t>
            </a:r>
            <a:r>
              <a:rPr kumimoji="0" lang="en-US" sz="2800" b="1" i="0" u="none" strike="noStrike" cap="none" normalizeH="0" baseline="0" dirty="0">
                <a:ln>
                  <a:noFill/>
                </a:ln>
                <a:solidFill>
                  <a:srgbClr val="4472C4"/>
                </a:solidFill>
                <a:effectLst/>
                <a:latin typeface="Open Sans"/>
                <a:cs typeface="Arial" pitchFamily="34" charset="0"/>
              </a:rPr>
              <a:t> </a:t>
            </a:r>
            <a:r>
              <a:rPr kumimoji="0" lang="en-US" sz="2800" b="1" i="0" u="none" strike="noStrike" cap="none" normalizeH="0" baseline="0" dirty="0" err="1">
                <a:ln>
                  <a:noFill/>
                </a:ln>
                <a:solidFill>
                  <a:srgbClr val="4472C4"/>
                </a:solidFill>
                <a:effectLst/>
                <a:latin typeface="Open Sans"/>
                <a:cs typeface="Arial" pitchFamily="34" charset="0"/>
              </a:rPr>
              <a:t>số</a:t>
            </a:r>
            <a:r>
              <a:rPr kumimoji="0" lang="en-US" sz="2800" b="1" i="0" u="none" strike="noStrike" cap="none" normalizeH="0" baseline="0" dirty="0">
                <a:ln>
                  <a:noFill/>
                </a:ln>
                <a:solidFill>
                  <a:srgbClr val="4472C4"/>
                </a:solidFill>
                <a:effectLst/>
                <a:latin typeface="Open Sans"/>
                <a:cs typeface="Arial" pitchFamily="34" charset="0"/>
              </a:rPr>
              <a:t> </a:t>
            </a:r>
            <a:r>
              <a:rPr kumimoji="0" lang="en-US" sz="2800" b="1" i="0" u="none" strike="noStrike" cap="none" normalizeH="0" baseline="0" dirty="0" err="1">
                <a:ln>
                  <a:noFill/>
                </a:ln>
                <a:solidFill>
                  <a:srgbClr val="4472C4"/>
                </a:solidFill>
                <a:effectLst/>
                <a:latin typeface="Open Sans"/>
                <a:cs typeface="Arial" pitchFamily="34" charset="0"/>
              </a:rPr>
              <a:t>lần</a:t>
            </a:r>
            <a:r>
              <a:rPr kumimoji="0" lang="en-US" sz="2800" b="1" i="0" u="none" strike="noStrike" cap="none" normalizeH="0" baseline="0" dirty="0">
                <a:ln>
                  <a:noFill/>
                </a:ln>
                <a:solidFill>
                  <a:srgbClr val="4472C4"/>
                </a:solidFill>
                <a:effectLst/>
                <a:latin typeface="Open Sans"/>
                <a:cs typeface="Arial" pitchFamily="34" charset="0"/>
              </a:rPr>
              <a:t> </a:t>
            </a:r>
            <a:r>
              <a:rPr kumimoji="0" lang="en-US" sz="2800" b="1" i="0" u="none" strike="noStrike" cap="none" normalizeH="0" baseline="0" dirty="0" err="1">
                <a:ln>
                  <a:noFill/>
                </a:ln>
                <a:solidFill>
                  <a:srgbClr val="4472C4"/>
                </a:solidFill>
                <a:effectLst/>
                <a:latin typeface="Open Sans"/>
                <a:cs typeface="Arial" pitchFamily="34" charset="0"/>
              </a:rPr>
              <a:t>biết</a:t>
            </a:r>
            <a:r>
              <a:rPr kumimoji="0" lang="en-US" sz="2800" b="1" i="0" u="none" strike="noStrike" cap="none" normalizeH="0" baseline="0" dirty="0">
                <a:ln>
                  <a:noFill/>
                </a:ln>
                <a:solidFill>
                  <a:srgbClr val="4472C4"/>
                </a:solidFill>
                <a:effectLst/>
                <a:latin typeface="Open Sans"/>
                <a:cs typeface="Arial" pitchFamily="34" charset="0"/>
              </a:rPr>
              <a:t> </a:t>
            </a:r>
            <a:r>
              <a:rPr kumimoji="0" lang="en-US" sz="2800" b="1" i="0" u="none" strike="noStrike" cap="none" normalizeH="0" baseline="0" dirty="0" err="1">
                <a:ln>
                  <a:noFill/>
                </a:ln>
                <a:solidFill>
                  <a:srgbClr val="4472C4"/>
                </a:solidFill>
                <a:effectLst/>
                <a:latin typeface="Open Sans"/>
                <a:cs typeface="Arial" pitchFamily="34" charset="0"/>
              </a:rPr>
              <a:t>trước</a:t>
            </a:r>
            <a:endParaRPr kumimoji="0" lang="en-US" sz="1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a:ln>
                  <a:noFill/>
                </a:ln>
                <a:solidFill>
                  <a:srgbClr val="008000"/>
                </a:solidFill>
                <a:effectLst/>
                <a:latin typeface="Open Sans"/>
                <a:cs typeface="Arial" pitchFamily="34" charset="0"/>
              </a:rPr>
              <a:t>Tin </a:t>
            </a:r>
            <a:r>
              <a:rPr kumimoji="0" lang="en-US" sz="2800" b="1" i="0" u="none" strike="noStrike" cap="none" normalizeH="0" baseline="0" dirty="0" err="1">
                <a:ln>
                  <a:noFill/>
                </a:ln>
                <a:solidFill>
                  <a:srgbClr val="008000"/>
                </a:solidFill>
                <a:effectLst/>
                <a:latin typeface="Open Sans"/>
                <a:cs typeface="Arial" pitchFamily="34" charset="0"/>
              </a:rPr>
              <a:t>học</a:t>
            </a:r>
            <a:r>
              <a:rPr kumimoji="0" lang="en-US" sz="2800" b="1" i="0" u="none" strike="noStrike" cap="none" normalizeH="0" baseline="0" dirty="0">
                <a:ln>
                  <a:noFill/>
                </a:ln>
                <a:solidFill>
                  <a:srgbClr val="008000"/>
                </a:solidFill>
                <a:effectLst/>
                <a:latin typeface="Open Sans"/>
                <a:cs typeface="Arial" pitchFamily="34" charset="0"/>
              </a:rPr>
              <a:t> </a:t>
            </a:r>
            <a:r>
              <a:rPr kumimoji="0" lang="en-US" sz="2800" b="1" i="0" u="none" strike="noStrike" cap="none" normalizeH="0" baseline="0" dirty="0" err="1">
                <a:ln>
                  <a:noFill/>
                </a:ln>
                <a:solidFill>
                  <a:srgbClr val="008000"/>
                </a:solidFill>
                <a:effectLst/>
                <a:latin typeface="Open Sans"/>
                <a:cs typeface="Arial" pitchFamily="34" charset="0"/>
              </a:rPr>
              <a:t>lớp</a:t>
            </a:r>
            <a:r>
              <a:rPr kumimoji="0" lang="en-US" sz="2800" b="1" i="0" u="none" strike="noStrike" cap="none" normalizeH="0" baseline="0" dirty="0">
                <a:ln>
                  <a:noFill/>
                </a:ln>
                <a:solidFill>
                  <a:srgbClr val="008000"/>
                </a:solidFill>
                <a:effectLst/>
                <a:latin typeface="Open Sans"/>
                <a:cs typeface="Arial" pitchFamily="34" charset="0"/>
              </a:rPr>
              <a:t> 5 </a:t>
            </a:r>
            <a:r>
              <a:rPr kumimoji="0" lang="en-US" sz="2800" b="1" i="0" u="none" strike="noStrike" cap="none" normalizeH="0" baseline="0" dirty="0" err="1">
                <a:ln>
                  <a:noFill/>
                </a:ln>
                <a:solidFill>
                  <a:srgbClr val="008000"/>
                </a:solidFill>
                <a:effectLst/>
                <a:latin typeface="Open Sans"/>
                <a:cs typeface="Arial" pitchFamily="34" charset="0"/>
              </a:rPr>
              <a:t>trang</a:t>
            </a:r>
            <a:r>
              <a:rPr kumimoji="0" lang="en-US" sz="2800" b="1" i="0" u="none" strike="noStrike" cap="none" normalizeH="0" baseline="0" dirty="0">
                <a:ln>
                  <a:noFill/>
                </a:ln>
                <a:solidFill>
                  <a:srgbClr val="008000"/>
                </a:solidFill>
                <a:effectLst/>
                <a:latin typeface="Open Sans"/>
                <a:cs typeface="Arial" pitchFamily="34" charset="0"/>
              </a:rPr>
              <a:t> 62 </a:t>
            </a:r>
            <a:r>
              <a:rPr kumimoji="0" lang="en-US" sz="2800" b="1" i="0" u="none" strike="noStrike" cap="none" normalizeH="0" baseline="0" dirty="0" err="1">
                <a:ln>
                  <a:noFill/>
                </a:ln>
                <a:solidFill>
                  <a:srgbClr val="008000"/>
                </a:solidFill>
                <a:effectLst/>
                <a:latin typeface="Open Sans"/>
                <a:cs typeface="Arial" pitchFamily="34" charset="0"/>
              </a:rPr>
              <a:t>Hoạt</a:t>
            </a:r>
            <a:r>
              <a:rPr kumimoji="0" lang="en-US" sz="2800" b="1" i="0" u="none" strike="noStrike" cap="none" normalizeH="0" baseline="0" dirty="0">
                <a:ln>
                  <a:noFill/>
                </a:ln>
                <a:solidFill>
                  <a:srgbClr val="008000"/>
                </a:solidFill>
                <a:effectLst/>
                <a:latin typeface="Open Sans"/>
                <a:cs typeface="Arial" pitchFamily="34" charset="0"/>
              </a:rPr>
              <a:t> </a:t>
            </a:r>
            <a:r>
              <a:rPr kumimoji="0" lang="en-US" sz="2800" b="1" i="0" u="none" strike="noStrike" cap="none" normalizeH="0" baseline="0" dirty="0" err="1">
                <a:ln>
                  <a:noFill/>
                </a:ln>
                <a:solidFill>
                  <a:srgbClr val="008000"/>
                </a:solidFill>
                <a:effectLst/>
                <a:latin typeface="Open Sans"/>
                <a:cs typeface="Arial" pitchFamily="34" charset="0"/>
              </a:rPr>
              <a:t>động</a:t>
            </a:r>
            <a:r>
              <a:rPr kumimoji="0" lang="en-US" sz="2800" b="1" i="0" u="none" strike="noStrike" cap="none" normalizeH="0" baseline="0" dirty="0">
                <a:ln>
                  <a:noFill/>
                </a:ln>
                <a:solidFill>
                  <a:srgbClr val="008000"/>
                </a:solidFill>
                <a:effectLst/>
                <a:latin typeface="Open Sans"/>
                <a:cs typeface="Arial" pitchFamily="34" charset="0"/>
              </a:rPr>
              <a:t> 2</a:t>
            </a:r>
            <a:endParaRPr kumimoji="0" lang="en-US" sz="1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err="1">
                <a:ln>
                  <a:noFill/>
                </a:ln>
                <a:solidFill>
                  <a:srgbClr val="000000"/>
                </a:solidFill>
                <a:effectLst/>
                <a:latin typeface="Open Sans"/>
                <a:cs typeface="Arial" pitchFamily="34" charset="0"/>
              </a:rPr>
              <a:t>Hoạt</a:t>
            </a:r>
            <a:r>
              <a:rPr kumimoji="0" lang="en-US" sz="2800" b="1" i="0" u="none" strike="noStrike" cap="none" normalizeH="0" baseline="0" dirty="0">
                <a:ln>
                  <a:noFill/>
                </a:ln>
                <a:solidFill>
                  <a:srgbClr val="000000"/>
                </a:solidFill>
                <a:effectLst/>
                <a:latin typeface="Open Sans"/>
                <a:cs typeface="Arial" pitchFamily="34" charset="0"/>
              </a:rPr>
              <a:t> </a:t>
            </a:r>
            <a:r>
              <a:rPr kumimoji="0" lang="en-US" sz="2800" b="1" i="0" u="none" strike="noStrike" cap="none" normalizeH="0" baseline="0" dirty="0" err="1">
                <a:ln>
                  <a:noFill/>
                </a:ln>
                <a:solidFill>
                  <a:srgbClr val="000000"/>
                </a:solidFill>
                <a:effectLst/>
                <a:latin typeface="Open Sans"/>
                <a:cs typeface="Arial" pitchFamily="34" charset="0"/>
              </a:rPr>
              <a:t>động</a:t>
            </a:r>
            <a:r>
              <a:rPr kumimoji="0" lang="en-US" sz="2800" b="1" i="0" u="none" strike="noStrike" cap="none" normalizeH="0" baseline="0" dirty="0">
                <a:ln>
                  <a:noFill/>
                </a:ln>
                <a:solidFill>
                  <a:srgbClr val="000000"/>
                </a:solidFill>
                <a:effectLst/>
                <a:latin typeface="Open Sans"/>
                <a:cs typeface="Arial" pitchFamily="34" charset="0"/>
              </a:rPr>
              <a:t> 2 </a:t>
            </a:r>
            <a:r>
              <a:rPr kumimoji="0" lang="en-US" sz="2800" b="1" i="0" u="none" strike="noStrike" cap="none" normalizeH="0" baseline="0" dirty="0" err="1">
                <a:ln>
                  <a:noFill/>
                </a:ln>
                <a:solidFill>
                  <a:srgbClr val="000000"/>
                </a:solidFill>
                <a:effectLst/>
                <a:latin typeface="Open Sans"/>
                <a:cs typeface="Arial" pitchFamily="34" charset="0"/>
              </a:rPr>
              <a:t>trang</a:t>
            </a:r>
            <a:r>
              <a:rPr kumimoji="0" lang="en-US" sz="2800" b="1" i="0" u="none" strike="noStrike" cap="none" normalizeH="0" baseline="0" dirty="0">
                <a:ln>
                  <a:noFill/>
                </a:ln>
                <a:solidFill>
                  <a:srgbClr val="000000"/>
                </a:solidFill>
                <a:effectLst/>
                <a:latin typeface="Open Sans"/>
                <a:cs typeface="Arial" pitchFamily="34" charset="0"/>
              </a:rPr>
              <a:t> 62 SGK Tin </a:t>
            </a:r>
            <a:r>
              <a:rPr kumimoji="0" lang="en-US" sz="2800" b="1" i="0" u="none" strike="noStrike" cap="none" normalizeH="0" baseline="0" dirty="0" err="1">
                <a:ln>
                  <a:noFill/>
                </a:ln>
                <a:solidFill>
                  <a:srgbClr val="000000"/>
                </a:solidFill>
                <a:effectLst/>
                <a:latin typeface="Open Sans"/>
                <a:cs typeface="Arial" pitchFamily="34" charset="0"/>
              </a:rPr>
              <a:t>học</a:t>
            </a:r>
            <a:r>
              <a:rPr kumimoji="0" lang="en-US" sz="2800" b="1" i="0" u="none" strike="noStrike" cap="none" normalizeH="0" baseline="0" dirty="0">
                <a:ln>
                  <a:noFill/>
                </a:ln>
                <a:solidFill>
                  <a:srgbClr val="000000"/>
                </a:solidFill>
                <a:effectLst/>
                <a:latin typeface="Open Sans"/>
                <a:cs typeface="Arial" pitchFamily="34" charset="0"/>
              </a:rPr>
              <a:t> </a:t>
            </a:r>
            <a:r>
              <a:rPr kumimoji="0" lang="en-US" sz="2800" b="1" i="0" u="none" strike="noStrike" cap="none" normalizeH="0" baseline="0" dirty="0" err="1">
                <a:ln>
                  <a:noFill/>
                </a:ln>
                <a:solidFill>
                  <a:srgbClr val="000000"/>
                </a:solidFill>
                <a:effectLst/>
                <a:latin typeface="Open Sans"/>
                <a:cs typeface="Arial" pitchFamily="34" charset="0"/>
              </a:rPr>
              <a:t>lớp</a:t>
            </a:r>
            <a:r>
              <a:rPr kumimoji="0" lang="en-US" sz="2800" b="1" i="0" u="none" strike="noStrike" cap="none" normalizeH="0" baseline="0" dirty="0">
                <a:ln>
                  <a:noFill/>
                </a:ln>
                <a:solidFill>
                  <a:srgbClr val="000000"/>
                </a:solidFill>
                <a:effectLst/>
                <a:latin typeface="Open Sans"/>
                <a:cs typeface="Arial" pitchFamily="34" charset="0"/>
              </a:rPr>
              <a:t> 5: </a:t>
            </a:r>
            <a:r>
              <a:rPr kumimoji="0" lang="en-US" sz="2800" b="0" i="0" u="none" strike="noStrike" cap="none" normalizeH="0" baseline="0" dirty="0" err="1">
                <a:ln>
                  <a:noFill/>
                </a:ln>
                <a:solidFill>
                  <a:srgbClr val="000000"/>
                </a:solidFill>
                <a:effectLst/>
                <a:latin typeface="Open Sans"/>
                <a:cs typeface="Arial" pitchFamily="34" charset="0"/>
              </a:rPr>
              <a:t>Em</a:t>
            </a:r>
            <a:r>
              <a:rPr kumimoji="0" lang="en-US" sz="2800" b="0" i="0" u="none" strike="noStrike" cap="none" normalizeH="0" baseline="0" dirty="0">
                <a:ln>
                  <a:noFill/>
                </a:ln>
                <a:solidFill>
                  <a:srgbClr val="000000"/>
                </a:solidFill>
                <a:effectLst/>
                <a:latin typeface="Open Sans"/>
                <a:cs typeface="Arial" pitchFamily="34" charset="0"/>
              </a:rPr>
              <a:t> </a:t>
            </a:r>
            <a:r>
              <a:rPr kumimoji="0" lang="en-US" sz="2800" b="0" i="0" u="none" strike="noStrike" cap="none" normalizeH="0" baseline="0" dirty="0" err="1">
                <a:ln>
                  <a:noFill/>
                </a:ln>
                <a:solidFill>
                  <a:srgbClr val="000000"/>
                </a:solidFill>
                <a:effectLst/>
                <a:latin typeface="Open Sans"/>
                <a:cs typeface="Arial" pitchFamily="34" charset="0"/>
              </a:rPr>
              <a:t>hãy</a:t>
            </a:r>
            <a:r>
              <a:rPr kumimoji="0" lang="en-US" sz="2800" b="0" i="0" u="none" strike="noStrike" cap="none" normalizeH="0" baseline="0" dirty="0">
                <a:ln>
                  <a:noFill/>
                </a:ln>
                <a:solidFill>
                  <a:srgbClr val="000000"/>
                </a:solidFill>
                <a:effectLst/>
                <a:latin typeface="Open Sans"/>
                <a:cs typeface="Arial" pitchFamily="34" charset="0"/>
              </a:rPr>
              <a:t> </a:t>
            </a:r>
            <a:r>
              <a:rPr kumimoji="0" lang="en-US" sz="2800" b="0" i="0" u="none" strike="noStrike" cap="none" normalizeH="0" baseline="0" dirty="0" err="1">
                <a:ln>
                  <a:noFill/>
                </a:ln>
                <a:solidFill>
                  <a:srgbClr val="000000"/>
                </a:solidFill>
                <a:effectLst/>
                <a:latin typeface="Open Sans"/>
                <a:cs typeface="Arial" pitchFamily="34" charset="0"/>
              </a:rPr>
              <a:t>tìm</a:t>
            </a:r>
            <a:r>
              <a:rPr kumimoji="0" lang="en-US" sz="2800" b="0" i="0" u="none" strike="noStrike" cap="none" normalizeH="0" baseline="0" dirty="0">
                <a:ln>
                  <a:noFill/>
                </a:ln>
                <a:solidFill>
                  <a:srgbClr val="000000"/>
                </a:solidFill>
                <a:effectLst/>
                <a:latin typeface="Open Sans"/>
                <a:cs typeface="Arial" pitchFamily="34" charset="0"/>
              </a:rPr>
              <a:t> </a:t>
            </a:r>
            <a:r>
              <a:rPr kumimoji="0" lang="en-US" sz="2800" b="0" i="0" u="none" strike="noStrike" cap="none" normalizeH="0" baseline="0" dirty="0" err="1">
                <a:ln>
                  <a:noFill/>
                </a:ln>
                <a:solidFill>
                  <a:srgbClr val="000000"/>
                </a:solidFill>
                <a:effectLst/>
                <a:latin typeface="Open Sans"/>
                <a:cs typeface="Arial" pitchFamily="34" charset="0"/>
              </a:rPr>
              <a:t>hiểu</a:t>
            </a:r>
            <a:r>
              <a:rPr kumimoji="0" lang="en-US" sz="2800" b="0" i="0" u="none" strike="noStrike" cap="none" normalizeH="0" baseline="0" dirty="0">
                <a:ln>
                  <a:noFill/>
                </a:ln>
                <a:solidFill>
                  <a:srgbClr val="000000"/>
                </a:solidFill>
                <a:effectLst/>
                <a:latin typeface="Open Sans"/>
                <a:cs typeface="Arial" pitchFamily="34" charset="0"/>
              </a:rPr>
              <a:t> </a:t>
            </a:r>
            <a:r>
              <a:rPr kumimoji="0" lang="en-US" sz="2800" b="0" i="0" u="none" strike="noStrike" cap="none" normalizeH="0" baseline="0" dirty="0" err="1">
                <a:ln>
                  <a:noFill/>
                </a:ln>
                <a:solidFill>
                  <a:srgbClr val="000000"/>
                </a:solidFill>
                <a:effectLst/>
                <a:latin typeface="Open Sans"/>
                <a:cs typeface="Arial" pitchFamily="34" charset="0"/>
              </a:rPr>
              <a:t>lệnh</a:t>
            </a:r>
            <a:r>
              <a:rPr kumimoji="0" lang="en-US" sz="2800" b="0" i="0" u="none" strike="noStrike" cap="none" normalizeH="0" baseline="0" dirty="0">
                <a:ln>
                  <a:noFill/>
                </a:ln>
                <a:solidFill>
                  <a:srgbClr val="000000"/>
                </a:solidFill>
                <a:effectLst/>
                <a:latin typeface="Open Sans"/>
                <a:cs typeface="Arial" pitchFamily="34" charset="0"/>
              </a:rPr>
              <a:t> </a:t>
            </a:r>
            <a:r>
              <a:rPr kumimoji="0" lang="en-US" sz="2800" b="0" i="0" u="none" strike="noStrike" cap="none" normalizeH="0" baseline="0" dirty="0" err="1">
                <a:ln>
                  <a:noFill/>
                </a:ln>
                <a:solidFill>
                  <a:srgbClr val="000000"/>
                </a:solidFill>
                <a:effectLst/>
                <a:latin typeface="Open Sans"/>
                <a:cs typeface="Arial" pitchFamily="34" charset="0"/>
              </a:rPr>
              <a:t>lặp</a:t>
            </a:r>
            <a:r>
              <a:rPr kumimoji="0" lang="en-US" sz="2800" b="0" i="0" u="none" strike="noStrike" cap="none" normalizeH="0" baseline="0" dirty="0">
                <a:ln>
                  <a:noFill/>
                </a:ln>
                <a:solidFill>
                  <a:srgbClr val="000000"/>
                </a:solidFill>
                <a:effectLst/>
                <a:latin typeface="Open Sans"/>
                <a:cs typeface="Arial" pitchFamily="34" charset="0"/>
              </a:rPr>
              <a:t> </a:t>
            </a:r>
            <a:r>
              <a:rPr kumimoji="0" lang="en-US" sz="2800" b="0" i="0" u="none" strike="noStrike" cap="none" normalizeH="0" baseline="0" dirty="0" err="1">
                <a:ln>
                  <a:noFill/>
                </a:ln>
                <a:solidFill>
                  <a:srgbClr val="000000"/>
                </a:solidFill>
                <a:effectLst/>
                <a:latin typeface="Open Sans"/>
                <a:cs typeface="Arial" pitchFamily="34" charset="0"/>
              </a:rPr>
              <a:t>lại</a:t>
            </a:r>
            <a:r>
              <a:rPr kumimoji="0" lang="en-US" sz="2800" b="0" i="0" u="none" strike="noStrike" cap="none" normalizeH="0" baseline="0" dirty="0">
                <a:ln>
                  <a:noFill/>
                </a:ln>
                <a:solidFill>
                  <a:srgbClr val="000000"/>
                </a:solidFill>
                <a:effectLst/>
                <a:latin typeface="Open Sans"/>
                <a:cs typeface="Arial" pitchFamily="34" charset="0"/>
              </a:rPr>
              <a:t> ở </a:t>
            </a:r>
            <a:r>
              <a:rPr kumimoji="0" lang="en-US" sz="2800" b="0" i="0" u="none" strike="noStrike" cap="none" normalizeH="0" baseline="0" dirty="0" err="1">
                <a:ln>
                  <a:noFill/>
                </a:ln>
                <a:solidFill>
                  <a:srgbClr val="000000"/>
                </a:solidFill>
                <a:effectLst/>
                <a:latin typeface="Open Sans"/>
                <a:cs typeface="Arial" pitchFamily="34" charset="0"/>
              </a:rPr>
              <a:t>Bảng</a:t>
            </a:r>
            <a:r>
              <a:rPr kumimoji="0" lang="en-US" sz="2800" b="0" i="0" u="none" strike="noStrike" cap="none" normalizeH="0" baseline="0" dirty="0">
                <a:ln>
                  <a:noFill/>
                </a:ln>
                <a:solidFill>
                  <a:srgbClr val="000000"/>
                </a:solidFill>
                <a:effectLst/>
                <a:latin typeface="Open Sans"/>
                <a:cs typeface="Arial" pitchFamily="34" charset="0"/>
              </a:rPr>
              <a:t> 1 </a:t>
            </a:r>
            <a:r>
              <a:rPr kumimoji="0" lang="en-US" sz="2800" b="0" i="0" u="none" strike="noStrike" cap="none" normalizeH="0" baseline="0" dirty="0" err="1">
                <a:ln>
                  <a:noFill/>
                </a:ln>
                <a:solidFill>
                  <a:srgbClr val="000000"/>
                </a:solidFill>
                <a:effectLst/>
                <a:latin typeface="Open Sans"/>
                <a:cs typeface="Arial" pitchFamily="34" charset="0"/>
              </a:rPr>
              <a:t>và</a:t>
            </a:r>
            <a:r>
              <a:rPr kumimoji="0" lang="en-US" sz="2800" b="0" i="0" u="none" strike="noStrike" cap="none" normalizeH="0" baseline="0" dirty="0">
                <a:ln>
                  <a:noFill/>
                </a:ln>
                <a:solidFill>
                  <a:srgbClr val="000000"/>
                </a:solidFill>
                <a:effectLst/>
                <a:latin typeface="Open Sans"/>
                <a:cs typeface="Arial" pitchFamily="34" charset="0"/>
              </a:rPr>
              <a:t> </a:t>
            </a:r>
            <a:r>
              <a:rPr kumimoji="0" lang="en-US" sz="2800" b="0" i="0" u="none" strike="noStrike" cap="none" normalizeH="0" baseline="0" dirty="0" err="1">
                <a:ln>
                  <a:noFill/>
                </a:ln>
                <a:solidFill>
                  <a:srgbClr val="000000"/>
                </a:solidFill>
                <a:effectLst/>
                <a:latin typeface="Open Sans"/>
                <a:cs typeface="Arial" pitchFamily="34" charset="0"/>
              </a:rPr>
              <a:t>trả</a:t>
            </a:r>
            <a:r>
              <a:rPr kumimoji="0" lang="en-US" sz="2800" b="0" i="0" u="none" strike="noStrike" cap="none" normalizeH="0" baseline="0" dirty="0">
                <a:ln>
                  <a:noFill/>
                </a:ln>
                <a:solidFill>
                  <a:srgbClr val="000000"/>
                </a:solidFill>
                <a:effectLst/>
                <a:latin typeface="Open Sans"/>
                <a:cs typeface="Arial" pitchFamily="34" charset="0"/>
              </a:rPr>
              <a:t> </a:t>
            </a:r>
            <a:r>
              <a:rPr kumimoji="0" lang="en-US" sz="2800" b="0" i="0" u="none" strike="noStrike" cap="none" normalizeH="0" baseline="0" dirty="0" err="1">
                <a:ln>
                  <a:noFill/>
                </a:ln>
                <a:solidFill>
                  <a:srgbClr val="000000"/>
                </a:solidFill>
                <a:effectLst/>
                <a:latin typeface="Open Sans"/>
                <a:cs typeface="Arial" pitchFamily="34" charset="0"/>
              </a:rPr>
              <a:t>lời</a:t>
            </a:r>
            <a:r>
              <a:rPr kumimoji="0" lang="en-US" sz="2800" b="0" i="0" u="none" strike="noStrike" cap="none" normalizeH="0" baseline="0" dirty="0">
                <a:ln>
                  <a:noFill/>
                </a:ln>
                <a:solidFill>
                  <a:srgbClr val="000000"/>
                </a:solidFill>
                <a:effectLst/>
                <a:latin typeface="Open Sans"/>
                <a:cs typeface="Arial" pitchFamily="34" charset="0"/>
              </a:rPr>
              <a:t> </a:t>
            </a:r>
            <a:r>
              <a:rPr kumimoji="0" lang="en-US" sz="2800" b="0" i="0" u="none" strike="noStrike" cap="none" normalizeH="0" baseline="0" dirty="0" err="1">
                <a:ln>
                  <a:noFill/>
                </a:ln>
                <a:solidFill>
                  <a:srgbClr val="000000"/>
                </a:solidFill>
                <a:effectLst/>
                <a:latin typeface="Open Sans"/>
                <a:cs typeface="Arial" pitchFamily="34" charset="0"/>
              </a:rPr>
              <a:t>câu</a:t>
            </a:r>
            <a:r>
              <a:rPr kumimoji="0" lang="en-US" sz="2800" b="0" i="0" u="none" strike="noStrike" cap="none" normalizeH="0" baseline="0" dirty="0">
                <a:ln>
                  <a:noFill/>
                </a:ln>
                <a:solidFill>
                  <a:srgbClr val="000000"/>
                </a:solidFill>
                <a:effectLst/>
                <a:latin typeface="Open Sans"/>
                <a:cs typeface="Arial" pitchFamily="34" charset="0"/>
              </a:rPr>
              <a:t> </a:t>
            </a:r>
            <a:r>
              <a:rPr kumimoji="0" lang="en-US" sz="2800" b="0" i="0" u="none" strike="noStrike" cap="none" normalizeH="0" baseline="0" dirty="0" err="1">
                <a:ln>
                  <a:noFill/>
                </a:ln>
                <a:solidFill>
                  <a:srgbClr val="000000"/>
                </a:solidFill>
                <a:effectLst/>
                <a:latin typeface="Open Sans"/>
                <a:cs typeface="Arial" pitchFamily="34" charset="0"/>
              </a:rPr>
              <a:t>hỏi</a:t>
            </a:r>
            <a:r>
              <a:rPr kumimoji="0" lang="en-US" sz="2800" b="0" i="0" u="none" strike="noStrike" cap="none" normalizeH="0" baseline="0" dirty="0">
                <a:ln>
                  <a:noFill/>
                </a:ln>
                <a:solidFill>
                  <a:srgbClr val="000000"/>
                </a:solidFill>
                <a:effectLst/>
                <a:latin typeface="Open Sans"/>
                <a:cs typeface="Arial" pitchFamily="34" charset="0"/>
              </a:rPr>
              <a:t>: </a:t>
            </a:r>
            <a:r>
              <a:rPr kumimoji="0" lang="en-US" sz="2800" b="0" i="0" u="none" strike="noStrike" cap="none" normalizeH="0" baseline="0" dirty="0" err="1">
                <a:ln>
                  <a:noFill/>
                </a:ln>
                <a:solidFill>
                  <a:srgbClr val="000000"/>
                </a:solidFill>
                <a:effectLst/>
                <a:latin typeface="Open Sans"/>
                <a:cs typeface="Arial" pitchFamily="34" charset="0"/>
              </a:rPr>
              <a:t>Khối</a:t>
            </a:r>
            <a:r>
              <a:rPr kumimoji="0" lang="en-US" sz="2800" b="0" i="0" u="none" strike="noStrike" cap="none" normalizeH="0" baseline="0" dirty="0">
                <a:ln>
                  <a:noFill/>
                </a:ln>
                <a:solidFill>
                  <a:srgbClr val="000000"/>
                </a:solidFill>
                <a:effectLst/>
                <a:latin typeface="Open Sans"/>
                <a:cs typeface="Arial" pitchFamily="34" charset="0"/>
              </a:rPr>
              <a:t> </a:t>
            </a:r>
            <a:r>
              <a:rPr kumimoji="0" lang="en-US" sz="2800" b="0" i="0" u="none" strike="noStrike" cap="none" normalizeH="0" baseline="0" dirty="0" err="1">
                <a:ln>
                  <a:noFill/>
                </a:ln>
                <a:solidFill>
                  <a:srgbClr val="000000"/>
                </a:solidFill>
                <a:effectLst/>
                <a:latin typeface="Open Sans"/>
                <a:cs typeface="Arial" pitchFamily="34" charset="0"/>
              </a:rPr>
              <a:t>lệnh</a:t>
            </a:r>
            <a:r>
              <a:rPr kumimoji="0" lang="en-US" sz="2800" b="0" i="0" u="none" strike="noStrike" cap="none" normalizeH="0" baseline="0" dirty="0">
                <a:ln>
                  <a:noFill/>
                </a:ln>
                <a:solidFill>
                  <a:srgbClr val="000000"/>
                </a:solidFill>
                <a:effectLst/>
                <a:latin typeface="Open Sans"/>
                <a:cs typeface="Arial" pitchFamily="34" charset="0"/>
              </a:rPr>
              <a:t> </a:t>
            </a:r>
            <a:r>
              <a:rPr kumimoji="0" lang="en-US" sz="2800" b="0" i="0" u="none" strike="noStrike" cap="none" normalizeH="0" baseline="0" dirty="0" err="1">
                <a:ln>
                  <a:noFill/>
                </a:ln>
                <a:solidFill>
                  <a:srgbClr val="000000"/>
                </a:solidFill>
                <a:effectLst/>
                <a:latin typeface="Open Sans"/>
                <a:cs typeface="Arial" pitchFamily="34" charset="0"/>
              </a:rPr>
              <a:t>được</a:t>
            </a:r>
            <a:r>
              <a:rPr kumimoji="0" lang="en-US" sz="2800" b="0" i="0" u="none" strike="noStrike" cap="none" normalizeH="0" baseline="0" dirty="0">
                <a:ln>
                  <a:noFill/>
                </a:ln>
                <a:solidFill>
                  <a:srgbClr val="000000"/>
                </a:solidFill>
                <a:effectLst/>
                <a:latin typeface="Open Sans"/>
                <a:cs typeface="Arial" pitchFamily="34" charset="0"/>
              </a:rPr>
              <a:t> </a:t>
            </a:r>
            <a:r>
              <a:rPr kumimoji="0" lang="en-US" sz="2800" b="0" i="0" u="none" strike="noStrike" cap="none" normalizeH="0" baseline="0" dirty="0" err="1">
                <a:ln>
                  <a:noFill/>
                </a:ln>
                <a:solidFill>
                  <a:srgbClr val="000000"/>
                </a:solidFill>
                <a:effectLst/>
                <a:latin typeface="Open Sans"/>
                <a:cs typeface="Arial" pitchFamily="34" charset="0"/>
              </a:rPr>
              <a:t>lặp</a:t>
            </a:r>
            <a:r>
              <a:rPr kumimoji="0" lang="en-US" sz="2800" b="0" i="0" u="none" strike="noStrike" cap="none" normalizeH="0" baseline="0" dirty="0">
                <a:ln>
                  <a:noFill/>
                </a:ln>
                <a:solidFill>
                  <a:srgbClr val="000000"/>
                </a:solidFill>
                <a:effectLst/>
                <a:latin typeface="Open Sans"/>
                <a:cs typeface="Arial" pitchFamily="34" charset="0"/>
              </a:rPr>
              <a:t> </a:t>
            </a:r>
            <a:r>
              <a:rPr kumimoji="0" lang="en-US" sz="2800" b="0" i="0" u="none" strike="noStrike" cap="none" normalizeH="0" baseline="0" dirty="0" err="1">
                <a:ln>
                  <a:noFill/>
                </a:ln>
                <a:solidFill>
                  <a:srgbClr val="000000"/>
                </a:solidFill>
                <a:effectLst/>
                <a:latin typeface="Open Sans"/>
                <a:cs typeface="Arial" pitchFamily="34" charset="0"/>
              </a:rPr>
              <a:t>trong</a:t>
            </a:r>
            <a:r>
              <a:rPr kumimoji="0" lang="en-US" sz="2800" b="0" i="0" u="none" strike="noStrike" cap="none" normalizeH="0" baseline="0" dirty="0">
                <a:ln>
                  <a:noFill/>
                </a:ln>
                <a:solidFill>
                  <a:srgbClr val="000000"/>
                </a:solidFill>
                <a:effectLst/>
                <a:latin typeface="Open Sans"/>
                <a:cs typeface="Arial" pitchFamily="34" charset="0"/>
              </a:rPr>
              <a:t> </a:t>
            </a:r>
            <a:r>
              <a:rPr kumimoji="0" lang="en-US" sz="2800" b="0" i="0" u="none" strike="noStrike" cap="none" normalizeH="0" baseline="0" dirty="0" err="1">
                <a:ln>
                  <a:noFill/>
                </a:ln>
                <a:solidFill>
                  <a:srgbClr val="000000"/>
                </a:solidFill>
                <a:effectLst/>
                <a:latin typeface="Open Sans"/>
                <a:cs typeface="Arial" pitchFamily="34" charset="0"/>
              </a:rPr>
              <a:t>chương</a:t>
            </a:r>
            <a:r>
              <a:rPr kumimoji="0" lang="en-US" sz="2800" b="0" i="0" u="none" strike="noStrike" cap="none" normalizeH="0" baseline="0" dirty="0">
                <a:ln>
                  <a:noFill/>
                </a:ln>
                <a:solidFill>
                  <a:srgbClr val="000000"/>
                </a:solidFill>
                <a:effectLst/>
                <a:latin typeface="Open Sans"/>
                <a:cs typeface="Arial" pitchFamily="34" charset="0"/>
              </a:rPr>
              <a:t> </a:t>
            </a:r>
            <a:r>
              <a:rPr kumimoji="0" lang="en-US" sz="2800" b="0" i="0" u="none" strike="noStrike" cap="none" normalizeH="0" baseline="0" dirty="0" err="1">
                <a:ln>
                  <a:noFill/>
                </a:ln>
                <a:solidFill>
                  <a:srgbClr val="000000"/>
                </a:solidFill>
                <a:effectLst/>
                <a:latin typeface="Open Sans"/>
                <a:cs typeface="Arial" pitchFamily="34" charset="0"/>
              </a:rPr>
              <a:t>trình</a:t>
            </a:r>
            <a:r>
              <a:rPr kumimoji="0" lang="en-US" sz="2800" b="0" i="0" u="none" strike="noStrike" cap="none" normalizeH="0" baseline="0" dirty="0">
                <a:ln>
                  <a:noFill/>
                </a:ln>
                <a:solidFill>
                  <a:srgbClr val="000000"/>
                </a:solidFill>
                <a:effectLst/>
                <a:latin typeface="Open Sans"/>
                <a:cs typeface="Arial" pitchFamily="34" charset="0"/>
              </a:rPr>
              <a:t> ở </a:t>
            </a:r>
            <a:r>
              <a:rPr kumimoji="0" lang="en-US" sz="2800" b="0" i="0" u="none" strike="noStrike" cap="none" normalizeH="0" baseline="0" dirty="0" err="1">
                <a:ln>
                  <a:noFill/>
                </a:ln>
                <a:solidFill>
                  <a:srgbClr val="000000"/>
                </a:solidFill>
                <a:effectLst/>
                <a:latin typeface="Open Sans"/>
                <a:cs typeface="Arial" pitchFamily="34" charset="0"/>
              </a:rPr>
              <a:t>Hình</a:t>
            </a:r>
            <a:r>
              <a:rPr kumimoji="0" lang="en-US" sz="2800" b="0" i="0" u="none" strike="noStrike" cap="none" normalizeH="0" baseline="0" dirty="0">
                <a:ln>
                  <a:noFill/>
                </a:ln>
                <a:solidFill>
                  <a:srgbClr val="000000"/>
                </a:solidFill>
                <a:effectLst/>
                <a:latin typeface="Open Sans"/>
                <a:cs typeface="Arial" pitchFamily="34" charset="0"/>
              </a:rPr>
              <a:t> 2 </a:t>
            </a:r>
            <a:r>
              <a:rPr kumimoji="0" lang="en-US" sz="2800" b="0" i="0" u="none" strike="noStrike" cap="none" normalizeH="0" baseline="0" dirty="0" err="1">
                <a:ln>
                  <a:noFill/>
                </a:ln>
                <a:solidFill>
                  <a:srgbClr val="000000"/>
                </a:solidFill>
                <a:effectLst/>
                <a:latin typeface="Open Sans"/>
                <a:cs typeface="Arial" pitchFamily="34" charset="0"/>
              </a:rPr>
              <a:t>thực</a:t>
            </a:r>
            <a:r>
              <a:rPr kumimoji="0" lang="en-US" sz="2800" b="0" i="0" u="none" strike="noStrike" cap="none" normalizeH="0" baseline="0" dirty="0">
                <a:ln>
                  <a:noFill/>
                </a:ln>
                <a:solidFill>
                  <a:srgbClr val="000000"/>
                </a:solidFill>
                <a:effectLst/>
                <a:latin typeface="Open Sans"/>
                <a:cs typeface="Arial" pitchFamily="34" charset="0"/>
              </a:rPr>
              <a:t> </a:t>
            </a:r>
            <a:r>
              <a:rPr kumimoji="0" lang="en-US" sz="2800" b="0" i="0" u="none" strike="noStrike" cap="none" normalizeH="0" baseline="0" dirty="0" err="1">
                <a:ln>
                  <a:noFill/>
                </a:ln>
                <a:solidFill>
                  <a:srgbClr val="000000"/>
                </a:solidFill>
                <a:effectLst/>
                <a:latin typeface="Open Sans"/>
                <a:cs typeface="Arial" pitchFamily="34" charset="0"/>
              </a:rPr>
              <a:t>hiện</a:t>
            </a:r>
            <a:r>
              <a:rPr kumimoji="0" lang="en-US" sz="2800" b="0" i="0" u="none" strike="noStrike" cap="none" normalizeH="0" baseline="0" dirty="0">
                <a:ln>
                  <a:noFill/>
                </a:ln>
                <a:solidFill>
                  <a:srgbClr val="000000"/>
                </a:solidFill>
                <a:effectLst/>
                <a:latin typeface="Open Sans"/>
                <a:cs typeface="Arial" pitchFamily="34" charset="0"/>
              </a:rPr>
              <a:t> </a:t>
            </a:r>
            <a:r>
              <a:rPr kumimoji="0" lang="en-US" sz="2800" b="0" i="0" u="none" strike="noStrike" cap="none" normalizeH="0" baseline="0" dirty="0" err="1">
                <a:ln>
                  <a:noFill/>
                </a:ln>
                <a:solidFill>
                  <a:srgbClr val="000000"/>
                </a:solidFill>
                <a:effectLst/>
                <a:latin typeface="Open Sans"/>
                <a:cs typeface="Arial" pitchFamily="34" charset="0"/>
              </a:rPr>
              <a:t>mấy</a:t>
            </a:r>
            <a:r>
              <a:rPr kumimoji="0" lang="en-US" sz="2800" b="0" i="0" u="none" strike="noStrike" cap="none" normalizeH="0" baseline="0" dirty="0">
                <a:ln>
                  <a:noFill/>
                </a:ln>
                <a:solidFill>
                  <a:srgbClr val="000000"/>
                </a:solidFill>
                <a:effectLst/>
                <a:latin typeface="Open Sans"/>
                <a:cs typeface="Arial" pitchFamily="34" charset="0"/>
              </a:rPr>
              <a:t> </a:t>
            </a:r>
            <a:r>
              <a:rPr kumimoji="0" lang="en-US" sz="2800" b="0" i="0" u="none" strike="noStrike" cap="none" normalizeH="0" baseline="0" dirty="0" err="1">
                <a:ln>
                  <a:noFill/>
                </a:ln>
                <a:solidFill>
                  <a:srgbClr val="000000"/>
                </a:solidFill>
                <a:effectLst/>
                <a:latin typeface="Open Sans"/>
                <a:cs typeface="Arial" pitchFamily="34" charset="0"/>
              </a:rPr>
              <a:t>lần</a:t>
            </a:r>
            <a:r>
              <a:rPr kumimoji="0" lang="en-US" sz="2800" b="0" i="0" u="none" strike="noStrike" cap="none" normalizeH="0" baseline="0" dirty="0">
                <a:ln>
                  <a:noFill/>
                </a:ln>
                <a:solidFill>
                  <a:srgbClr val="000000"/>
                </a:solidFill>
                <a:effectLst/>
                <a:latin typeface="Open Sans"/>
                <a:cs typeface="Arial" pitchFamily="34" charset="0"/>
              </a:rPr>
              <a:t>?</a:t>
            </a:r>
            <a:endParaRPr kumimoji="0" lang="en-US" sz="1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a:ln>
                  <a:noFill/>
                </a:ln>
                <a:solidFill>
                  <a:srgbClr val="000000"/>
                </a:solidFill>
                <a:effectLst/>
                <a:latin typeface="Open Sans"/>
                <a:cs typeface="Arial" pitchFamily="34" charset="0"/>
              </a:rPr>
              <a:t>  </a:t>
            </a:r>
            <a:endParaRPr kumimoji="0" lang="en-US" sz="42600" b="0" i="0" u="none" strike="noStrike" cap="none" normalizeH="0" baseline="0" dirty="0">
              <a:ln>
                <a:noFill/>
              </a:ln>
              <a:solidFill>
                <a:srgbClr val="000000"/>
              </a:solidFill>
              <a:effectLst/>
              <a:latin typeface="Open Sans"/>
              <a:cs typeface="Arial" pitchFamily="34" charset="0"/>
            </a:endParaRPr>
          </a:p>
        </p:txBody>
      </p:sp>
      <p:pic>
        <p:nvPicPr>
          <p:cNvPr id="2050" name="Picture 2" descr="Tin học lớp 5 Cánh diều Bài 6: Cấu trúc lặp với số lần biết trướ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 y="2895600"/>
            <a:ext cx="858012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8021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0" y="0"/>
            <a:ext cx="4572000" cy="6555641"/>
          </a:xfrm>
          <a:prstGeom prst="rect">
            <a:avLst/>
          </a:prstGeom>
        </p:spPr>
        <p:txBody>
          <a:bodyPr wrap="square">
            <a:spAutoFit/>
          </a:bodyPr>
          <a:lstStyle/>
          <a:p>
            <a:r>
              <a:rPr lang="vi-VN" sz="2800" dirty="0">
                <a:solidFill>
                  <a:srgbClr val="0070C0"/>
                </a:solidFill>
              </a:rPr>
              <a:t>Luyện tập trang 63 SGK Tin học lớp 5: Em hãy quan sát Hình 3 và trả lời các câu hỏi:</a:t>
            </a:r>
          </a:p>
          <a:p>
            <a:endParaRPr lang="vi-VN" sz="2800" dirty="0">
              <a:solidFill>
                <a:srgbClr val="0070C0"/>
              </a:solidFill>
            </a:endParaRPr>
          </a:p>
          <a:p>
            <a:r>
              <a:rPr lang="vi-VN" sz="2800" dirty="0">
                <a:solidFill>
                  <a:srgbClr val="0070C0"/>
                </a:solidFill>
              </a:rPr>
              <a:t>a) Khi chạy chương trình, lệnh Tin học lớp 5 Cánh diều Bài 6: Cấu trúc lặp với số lần biết trước được thực hiện bao nhiêu lần?</a:t>
            </a:r>
          </a:p>
          <a:p>
            <a:endParaRPr lang="vi-VN" sz="2800" dirty="0">
              <a:solidFill>
                <a:srgbClr val="0070C0"/>
              </a:solidFill>
            </a:endParaRPr>
          </a:p>
          <a:p>
            <a:r>
              <a:rPr lang="vi-VN" sz="2800" dirty="0">
                <a:solidFill>
                  <a:srgbClr val="0070C0"/>
                </a:solidFill>
              </a:rPr>
              <a:t>b) Chương trình chạy được bao nhiêu giây thì nhân vật hiển thị bóng nói “xong rồi!”?</a:t>
            </a:r>
            <a:endParaRPr lang="en-US" sz="2800" dirty="0">
              <a:solidFill>
                <a:srgbClr val="0070C0"/>
              </a:solidFill>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257" y="577482"/>
            <a:ext cx="4267200" cy="540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68833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884" y="505123"/>
            <a:ext cx="9144000" cy="3539430"/>
          </a:xfrm>
          <a:prstGeom prst="rect">
            <a:avLst/>
          </a:prstGeom>
        </p:spPr>
        <p:txBody>
          <a:bodyPr wrap="square">
            <a:spAutoFit/>
          </a:bodyPr>
          <a:lstStyle/>
          <a:p>
            <a:r>
              <a:rPr lang="vi-VN" sz="2800" dirty="0">
                <a:solidFill>
                  <a:srgbClr val="0070C0"/>
                </a:solidFill>
              </a:rPr>
              <a:t>Trả lời:</a:t>
            </a:r>
          </a:p>
          <a:p>
            <a:endParaRPr lang="vi-VN" sz="2800" dirty="0">
              <a:solidFill>
                <a:srgbClr val="0070C0"/>
              </a:solidFill>
            </a:endParaRPr>
          </a:p>
          <a:p>
            <a:r>
              <a:rPr lang="vi-VN" sz="2800" dirty="0">
                <a:solidFill>
                  <a:srgbClr val="0070C0"/>
                </a:solidFill>
              </a:rPr>
              <a:t>a) Khi chạy chương trình, lệnh Tin học lớp 5 Cánh diều Bài 6: Cấu trúc lặp với số lần biết trước được thực hiện 20 lần.</a:t>
            </a:r>
          </a:p>
          <a:p>
            <a:endParaRPr lang="vi-VN" sz="2800" dirty="0">
              <a:solidFill>
                <a:srgbClr val="0070C0"/>
              </a:solidFill>
            </a:endParaRPr>
          </a:p>
          <a:p>
            <a:r>
              <a:rPr lang="vi-VN" sz="2800" dirty="0">
                <a:solidFill>
                  <a:srgbClr val="0070C0"/>
                </a:solidFill>
              </a:rPr>
              <a:t>b) Chương trình chạy được 20 giây thì nhân vật hiển thị bóng nói “xong rồi!”</a:t>
            </a:r>
            <a:endParaRPr lang="en-US" sz="2800" dirty="0">
              <a:solidFill>
                <a:srgbClr val="0070C0"/>
              </a:solidFill>
            </a:endParaRPr>
          </a:p>
        </p:txBody>
      </p:sp>
    </p:spTree>
    <p:extLst>
      <p:ext uri="{BB962C8B-B14F-4D97-AF65-F5344CB8AC3E}">
        <p14:creationId xmlns:p14="http://schemas.microsoft.com/office/powerpoint/2010/main" val="1607383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8229600" cy="1143000"/>
          </a:xfrm>
        </p:spPr>
        <p:txBody>
          <a:bodyPr>
            <a:normAutofit fontScale="90000"/>
          </a:bodyPr>
          <a:lstStyle/>
          <a:p>
            <a:pPr algn="l"/>
            <a:r>
              <a:rPr lang="vi-VN" b="1" i="0" dirty="0">
                <a:solidFill>
                  <a:srgbClr val="000000"/>
                </a:solidFill>
                <a:effectLst/>
                <a:latin typeface="Open Sans"/>
              </a:rPr>
              <a:t>Trả lời:</a:t>
            </a:r>
            <a:br>
              <a:rPr lang="vi-VN" b="0" i="0" dirty="0">
                <a:solidFill>
                  <a:srgbClr val="000000"/>
                </a:solidFill>
                <a:effectLst/>
                <a:latin typeface="Open Sans"/>
              </a:rPr>
            </a:br>
            <a:r>
              <a:rPr lang="vi-VN" b="0" i="0" dirty="0">
                <a:solidFill>
                  <a:srgbClr val="000000"/>
                </a:solidFill>
                <a:effectLst/>
                <a:latin typeface="Open Sans"/>
              </a:rPr>
              <a:t>Khối lệnh được lặp trong chương trình ở Hình 2 thực hiện 4 lần</a:t>
            </a:r>
            <a:br>
              <a:rPr lang="vi-VN" b="0" i="0" dirty="0">
                <a:solidFill>
                  <a:srgbClr val="000000"/>
                </a:solidFill>
                <a:effectLst/>
                <a:latin typeface="Open Sans"/>
              </a:rPr>
            </a:br>
            <a:endParaRPr lang="en-US" dirty="0"/>
          </a:p>
        </p:txBody>
      </p:sp>
    </p:spTree>
    <p:extLst>
      <p:ext uri="{BB962C8B-B14F-4D97-AF65-F5344CB8AC3E}">
        <p14:creationId xmlns:p14="http://schemas.microsoft.com/office/powerpoint/2010/main" val="1243046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57600" y="191068"/>
            <a:ext cx="5494361" cy="5509200"/>
          </a:xfrm>
          <a:prstGeom prst="rect">
            <a:avLst/>
          </a:prstGeom>
        </p:spPr>
        <p:txBody>
          <a:bodyPr wrap="square">
            <a:spAutoFit/>
          </a:bodyPr>
          <a:lstStyle/>
          <a:p>
            <a:r>
              <a:rPr lang="vi-VN" sz="3200" dirty="0"/>
              <a:t>Vận dụng trang 63 SGK Tin học lớp 5: Em hãy tạo chương trình Vẽ 10 ngôi sao ở các vị trí ngẫu nhiên trên vùng Sân khấu.</a:t>
            </a:r>
          </a:p>
          <a:p>
            <a:endParaRPr lang="vi-VN" sz="3200" dirty="0"/>
          </a:p>
          <a:p>
            <a:r>
              <a:rPr lang="vi-VN" sz="3200" dirty="0"/>
              <a:t>Trả lời:</a:t>
            </a:r>
          </a:p>
          <a:p>
            <a:endParaRPr lang="vi-VN" sz="3200" dirty="0"/>
          </a:p>
          <a:p>
            <a:r>
              <a:rPr lang="vi-VN" sz="3200" dirty="0"/>
              <a:t>- Mở phần mềm Scratch</a:t>
            </a:r>
          </a:p>
          <a:p>
            <a:endParaRPr lang="vi-VN" sz="3200" dirty="0"/>
          </a:p>
          <a:p>
            <a:r>
              <a:rPr lang="vi-VN" sz="3200" dirty="0"/>
              <a:t>- Chọn nhân vật</a:t>
            </a:r>
            <a:endParaRPr lang="en-US" sz="3200"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3081" y="1237397"/>
            <a:ext cx="2819399" cy="4462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0900" y="5157060"/>
            <a:ext cx="1143000" cy="104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120349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624</Words>
  <Application>Microsoft Office PowerPoint</Application>
  <PresentationFormat>On-screen Show (4:3)</PresentationFormat>
  <Paragraphs>47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Open Sans</vt:lpstr>
      <vt:lpstr>Office Theme</vt:lpstr>
      <vt:lpstr>BÀI 6 CẤU TRÚC LẶP VỚI SÔ LẦN BIẾT TRƯỚC</vt:lpstr>
      <vt:lpstr>a) Theo em, số lượng lệnh mà bạn Ngọc là 10? b) Theo em, câu lạc bộ Tin học của bạn Nam sử dụng cấu trúc lặp với số lần biết trước </vt:lpstr>
      <vt:lpstr>PowerPoint Presentation</vt:lpstr>
      <vt:lpstr>PowerPoint Presentation</vt:lpstr>
      <vt:lpstr>PowerPoint Presentation</vt:lpstr>
      <vt:lpstr>PowerPoint Presentation</vt:lpstr>
      <vt:lpstr>PowerPoint Presentation</vt:lpstr>
      <vt:lpstr>Trả lời: Khối lệnh được lặp trong chương trình ở Hình 2 thực hiện 4 lần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Theo em, số lượng lệnh mà bạn Ngọc là 10? b) Theo em, câu lạc bộ Tin học của bạn Nam sử dụng cấu trúc lặp với số lần biết trước</dc:title>
  <dc:creator>Admin</dc:creator>
  <cp:lastModifiedBy>Administrator</cp:lastModifiedBy>
  <cp:revision>3</cp:revision>
  <dcterms:created xsi:type="dcterms:W3CDTF">2025-03-10T02:26:53Z</dcterms:created>
  <dcterms:modified xsi:type="dcterms:W3CDTF">2026-03-18T09:12:17Z</dcterms:modified>
</cp:coreProperties>
</file>