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77" r:id="rId5"/>
    <p:sldId id="259" r:id="rId6"/>
    <p:sldId id="260" r:id="rId7"/>
    <p:sldId id="261" r:id="rId8"/>
    <p:sldId id="262" r:id="rId9"/>
    <p:sldId id="263" r:id="rId10"/>
    <p:sldId id="279" r:id="rId11"/>
    <p:sldId id="264" r:id="rId12"/>
    <p:sldId id="280" r:id="rId13"/>
    <p:sldId id="281" r:id="rId14"/>
    <p:sldId id="265" r:id="rId15"/>
    <p:sldId id="266" r:id="rId16"/>
    <p:sldId id="267" r:id="rId17"/>
    <p:sldId id="268" r:id="rId18"/>
    <p:sldId id="282" r:id="rId19"/>
    <p:sldId id="270" r:id="rId20"/>
    <p:sldId id="283" r:id="rId21"/>
    <p:sldId id="273" r:id="rId22"/>
    <p:sldId id="275" r:id="rId23"/>
    <p:sldId id="276" r:id="rId24"/>
  </p:sldIdLst>
  <p:sldSz cx="9144000" cy="5143500" type="screen16x9"/>
  <p:notesSz cx="9144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j6eNNa7hUcsfG1nzvqIZfBZXhV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7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9" d="100"/>
          <a:sy n="99" d="100"/>
        </p:scale>
        <p:origin x="-570" y="-1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79484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150"/>
              </a:spcBef>
              <a:spcAft>
                <a:spcPts val="0"/>
              </a:spcAft>
              <a:buSzPts val="1400"/>
              <a:buNone/>
              <a:def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150"/>
              </a:spcBef>
              <a:spcAft>
                <a:spcPts val="0"/>
              </a:spcAft>
              <a:buSzPts val="1400"/>
              <a:buNone/>
              <a:def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150"/>
              </a:spcBef>
              <a:spcAft>
                <a:spcPts val="0"/>
              </a:spcAft>
              <a:buSzPts val="1400"/>
              <a:buNone/>
              <a:def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50"/>
              </a:spcBef>
              <a:spcAft>
                <a:spcPts val="0"/>
              </a:spcAft>
              <a:buSzPts val="1400"/>
              <a:buNone/>
              <a:def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50"/>
              </a:spcBef>
              <a:spcAft>
                <a:spcPts val="0"/>
              </a:spcAft>
              <a:buSzPts val="1400"/>
              <a:buNone/>
              <a:def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96381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7827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8130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1856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97057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90610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72299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74112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58965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1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3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8276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1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3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06296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5479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975627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63296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8" name="Google Shape;248;p1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8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86018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6987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0697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3482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745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6885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6975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4316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6101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4530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仅标题">
  <p:cSld name="1_仅标题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dt" idx="10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ftr" idx="11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sldNum" idx="12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2"/>
          <p:cNvSpPr txBox="1"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32"/>
          <p:cNvSpPr txBox="1">
            <a:spLocks noGrp="1"/>
          </p:cNvSpPr>
          <p:nvPr>
            <p:ph type="body" idx="1"/>
          </p:nvPr>
        </p:nvSpPr>
        <p:spPr>
          <a:xfrm>
            <a:off x="1792288" y="4025507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dt" idx="10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ftr" idx="11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sldNum" idx="12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dt" idx="10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ftr" idx="11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sldNum" idx="12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4"/>
          <p:cNvSpPr txBox="1">
            <a:spLocks noGrp="1"/>
          </p:cNvSpPr>
          <p:nvPr>
            <p:ph type="title"/>
          </p:nvPr>
        </p:nvSpPr>
        <p:spPr>
          <a:xfrm rot="5400000">
            <a:off x="5463778" y="1371604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6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dt" idx="10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4"/>
          <p:cNvSpPr txBox="1">
            <a:spLocks noGrp="1"/>
          </p:cNvSpPr>
          <p:nvPr>
            <p:ph type="ftr" idx="11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4"/>
          <p:cNvSpPr txBox="1">
            <a:spLocks noGrp="1"/>
          </p:cNvSpPr>
          <p:nvPr>
            <p:ph type="sldNum" idx="12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4"/>
          <p:cNvSpPr txBox="1">
            <a:spLocks noGrp="1"/>
          </p:cNvSpPr>
          <p:nvPr>
            <p:ph type="dt" idx="10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ftr" idx="11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sldNum" idx="12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dt" idx="10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ftr" idx="11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sldNum" idx="12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6"/>
          <p:cNvSpPr txBox="1">
            <a:spLocks noGrp="1"/>
          </p:cNvSpPr>
          <p:nvPr>
            <p:ph type="dt" idx="10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ftr" idx="11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sldNum" idx="12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7"/>
          <p:cNvSpPr txBox="1"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dt" idx="10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ftr" idx="11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sldNum" idx="12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8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dt" idx="10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ftr" idx="11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sldNum" idx="12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0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body" idx="3"/>
          </p:nvPr>
        </p:nvSpPr>
        <p:spPr>
          <a:xfrm>
            <a:off x="4645033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body" idx="4"/>
          </p:nvPr>
        </p:nvSpPr>
        <p:spPr>
          <a:xfrm>
            <a:off x="4645033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dt" idx="10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ftr" idx="11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sldNum" idx="12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1"/>
          <p:cNvSpPr txBox="1">
            <a:spLocks noGrp="1"/>
          </p:cNvSpPr>
          <p:nvPr>
            <p:ph type="title"/>
          </p:nvPr>
        </p:nvSpPr>
        <p:spPr>
          <a:xfrm>
            <a:off x="457210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body" idx="1"/>
          </p:nvPr>
        </p:nvSpPr>
        <p:spPr>
          <a:xfrm>
            <a:off x="3575050" y="204792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body" idx="2"/>
          </p:nvPr>
        </p:nvSpPr>
        <p:spPr>
          <a:xfrm>
            <a:off x="457210" y="1076328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dt" idx="10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 txBox="1">
            <a:spLocks noGrp="1"/>
          </p:cNvSpPr>
          <p:nvPr>
            <p:ph type="ftr" idx="11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sldNum" idx="12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paint.lnk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openxmlformats.org/officeDocument/2006/relationships/image" Target="../media/image24.gif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27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0.gif"/><Relationship Id="rId14" Type="http://schemas.openxmlformats.org/officeDocument/2006/relationships/image" Target="../media/image2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08486" y="3090227"/>
            <a:ext cx="3840162" cy="2096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11066" y="1183762"/>
            <a:ext cx="2870979" cy="1438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350" y="4743550"/>
            <a:ext cx="399950" cy="3999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/>
          <p:nvPr/>
        </p:nvSpPr>
        <p:spPr>
          <a:xfrm>
            <a:off x="457202" y="-19049"/>
            <a:ext cx="7677733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 i="0" u="none" strike="noStrike" cap="none">
                <a:solidFill>
                  <a:srgbClr val="FC7876"/>
                </a:solidFill>
                <a:latin typeface="Arial"/>
                <a:ea typeface="Arial"/>
                <a:cs typeface="Arial"/>
                <a:sym typeface="Arial"/>
              </a:rPr>
              <a:t>CHÀO MỪNG QUÝ THẦY CÔ 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 i="0" u="none" strike="noStrike" cap="none">
                <a:solidFill>
                  <a:srgbClr val="FC7876"/>
                </a:solidFill>
                <a:latin typeface="Arial"/>
                <a:ea typeface="Arial"/>
                <a:cs typeface="Arial"/>
                <a:sym typeface="Arial"/>
              </a:rPr>
              <a:t>VỀ DỰ GIỜ THĂM LỚP</a:t>
            </a:r>
            <a:endParaRPr sz="3800" b="1" i="0" u="none" strike="noStrike" cap="none">
              <a:solidFill>
                <a:srgbClr val="FC787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2747046" y="1723132"/>
            <a:ext cx="3078086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MÔN: TIN HỌC</a:t>
            </a:r>
            <a:endParaRPr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LỚP </a:t>
            </a:r>
            <a:r>
              <a:rPr lang="en-US" sz="3200" b="1" dirty="0">
                <a:solidFill>
                  <a:srgbClr val="A04400"/>
                </a:solidFill>
              </a:rPr>
              <a:t>4</a:t>
            </a:r>
            <a:endParaRPr sz="3200" b="1" i="0" u="none" strike="noStrike" cap="none" dirty="0">
              <a:solidFill>
                <a:srgbClr val="A044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"/>
          <p:cNvSpPr txBox="1"/>
          <p:nvPr/>
        </p:nvSpPr>
        <p:spPr>
          <a:xfrm>
            <a:off x="685800" y="1885951"/>
            <a:ext cx="8305800" cy="2995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227937" lvl="0" indent="-227937" algn="just">
              <a:lnSpc>
                <a:spcPct val="150000"/>
              </a:lnSpc>
            </a:pP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200" dirty="0" err="1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iao</a:t>
            </a:r>
            <a:r>
              <a:rPr lang="en-US" sz="3200" dirty="0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con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200" dirty="0">
              <a:solidFill>
                <a:srgbClr val="2027AE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53" name="Google Shape;153;p8"/>
          <p:cNvSpPr txBox="1"/>
          <p:nvPr/>
        </p:nvSpPr>
        <p:spPr>
          <a:xfrm>
            <a:off x="457200" y="800100"/>
            <a:ext cx="7924800" cy="1764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1: LÀM QUEN VỚI PHẦN MỀM TRÌNH CHIẾU</a:t>
            </a:r>
            <a:endParaRPr/>
          </a:p>
          <a:p>
            <a:pPr marL="0" marR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32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5" name="Google Shape;15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4900" y="4833938"/>
            <a:ext cx="419100" cy="3286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453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1896" y="133351"/>
            <a:ext cx="6498228" cy="4679654"/>
          </a:xfrm>
          <a:prstGeom prst="rect">
            <a:avLst/>
          </a:prstGeom>
        </p:spPr>
      </p:pic>
      <p:sp>
        <p:nvSpPr>
          <p:cNvPr id="161" name="Google Shape;161;p9"/>
          <p:cNvSpPr/>
          <p:nvPr/>
        </p:nvSpPr>
        <p:spPr>
          <a:xfrm>
            <a:off x="152400" y="133351"/>
            <a:ext cx="2133600" cy="1066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20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0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dãi</a:t>
            </a:r>
            <a:r>
              <a:rPr lang="en-US" sz="20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lệnh</a:t>
            </a:r>
            <a:endParaRPr sz="20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9"/>
          <p:cNvSpPr/>
          <p:nvPr/>
        </p:nvSpPr>
        <p:spPr>
          <a:xfrm>
            <a:off x="152400" y="1504951"/>
            <a:ext cx="2209800" cy="1295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sz="20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0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lệnh</a:t>
            </a:r>
            <a:r>
              <a:rPr lang="en-US" sz="20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0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dãi</a:t>
            </a:r>
            <a:r>
              <a:rPr lang="en-US" sz="20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lệnh</a:t>
            </a:r>
            <a:r>
              <a:rPr lang="en-US" sz="20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Home</a:t>
            </a:r>
            <a:endParaRPr sz="20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3" name="Google Shape;163;p9"/>
          <p:cNvSpPr/>
          <p:nvPr/>
        </p:nvSpPr>
        <p:spPr>
          <a:xfrm>
            <a:off x="228600" y="3028950"/>
            <a:ext cx="2133600" cy="1066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3.Vùng soạn thảo</a:t>
            </a:r>
            <a:endParaRPr sz="2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64" name="Google Shape;164;p9"/>
          <p:cNvCxnSpPr/>
          <p:nvPr/>
        </p:nvCxnSpPr>
        <p:spPr>
          <a:xfrm flipV="1">
            <a:off x="1900719" y="285762"/>
            <a:ext cx="821253" cy="224959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65" name="Google Shape;165;p9"/>
          <p:cNvCxnSpPr/>
          <p:nvPr/>
        </p:nvCxnSpPr>
        <p:spPr>
          <a:xfrm flipV="1">
            <a:off x="2255265" y="891720"/>
            <a:ext cx="672870" cy="110853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66" name="Google Shape;166;p9"/>
          <p:cNvCxnSpPr/>
          <p:nvPr/>
        </p:nvCxnSpPr>
        <p:spPr>
          <a:xfrm rot="10800000" flipH="1">
            <a:off x="2209800" y="1771650"/>
            <a:ext cx="2667000" cy="194310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67" name="Google Shape;167;p9"/>
          <p:cNvSpPr/>
          <p:nvPr/>
        </p:nvSpPr>
        <p:spPr>
          <a:xfrm>
            <a:off x="2631896" y="514350"/>
            <a:ext cx="5659349" cy="441145"/>
          </a:xfrm>
          <a:prstGeom prst="rect">
            <a:avLst/>
          </a:prstGeom>
          <a:noFill/>
          <a:ln w="444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67;p9"/>
          <p:cNvSpPr/>
          <p:nvPr/>
        </p:nvSpPr>
        <p:spPr>
          <a:xfrm>
            <a:off x="2721973" y="256854"/>
            <a:ext cx="3781570" cy="215768"/>
          </a:xfrm>
          <a:prstGeom prst="rect">
            <a:avLst/>
          </a:prstGeom>
          <a:noFill/>
          <a:ln w="444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"/>
          <p:cNvSpPr txBox="1"/>
          <p:nvPr/>
        </p:nvSpPr>
        <p:spPr>
          <a:xfrm>
            <a:off x="381000" y="1733550"/>
            <a:ext cx="8229600" cy="4093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225425" marR="0" lvl="0" indent="-22542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Tạo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tệp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mới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nhập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văn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algn="just">
              <a:spcBef>
                <a:spcPts val="1600"/>
              </a:spcBef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luận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nhóm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PHT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dirty="0"/>
          </a:p>
          <a:p>
            <a:r>
              <a:rPr lang="en-US" sz="3200" dirty="0">
                <a:solidFill>
                  <a:srgbClr val="2027AE"/>
                </a:solidFill>
              </a:rPr>
              <a:t>+ </a:t>
            </a:r>
            <a:r>
              <a:rPr lang="en-US" sz="3200" dirty="0" err="1">
                <a:solidFill>
                  <a:srgbClr val="2027AE"/>
                </a:solidFill>
              </a:rPr>
              <a:t>Đưa</a:t>
            </a:r>
            <a:r>
              <a:rPr lang="en-US" sz="3200" dirty="0">
                <a:solidFill>
                  <a:srgbClr val="2027AE"/>
                </a:solidFill>
              </a:rPr>
              <a:t> con </a:t>
            </a:r>
            <a:r>
              <a:rPr lang="en-US" sz="3200" dirty="0" err="1">
                <a:solidFill>
                  <a:srgbClr val="2027AE"/>
                </a:solidFill>
              </a:rPr>
              <a:t>trỏ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đến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gần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vị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trí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cần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gõ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em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dùng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cách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nào</a:t>
            </a:r>
            <a:r>
              <a:rPr lang="en-US" sz="3200" dirty="0">
                <a:solidFill>
                  <a:srgbClr val="2027AE"/>
                </a:solidFill>
              </a:rPr>
              <a:t>?</a:t>
            </a:r>
          </a:p>
          <a:p>
            <a:r>
              <a:rPr lang="en-US" sz="3200" dirty="0">
                <a:solidFill>
                  <a:srgbClr val="2027AE"/>
                </a:solidFill>
              </a:rPr>
              <a:t>+ </a:t>
            </a:r>
            <a:r>
              <a:rPr lang="en-US" sz="3200" dirty="0" err="1">
                <a:solidFill>
                  <a:srgbClr val="2027AE"/>
                </a:solidFill>
              </a:rPr>
              <a:t>Để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xuống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dòng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mới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em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nhấn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phím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 smtClean="0">
                <a:solidFill>
                  <a:srgbClr val="2027AE"/>
                </a:solidFill>
              </a:rPr>
              <a:t>nào</a:t>
            </a:r>
            <a:r>
              <a:rPr lang="en-US" sz="3200" dirty="0">
                <a:solidFill>
                  <a:srgbClr val="2027AE"/>
                </a:solidFill>
              </a:rPr>
              <a:t>?</a:t>
            </a:r>
          </a:p>
          <a:p>
            <a:pPr marL="225425" marR="0" lvl="0" indent="-22542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2800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" name="Google Shape;137;p6"/>
          <p:cNvSpPr txBox="1"/>
          <p:nvPr/>
        </p:nvSpPr>
        <p:spPr>
          <a:xfrm>
            <a:off x="838203" y="42862"/>
            <a:ext cx="709200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     ngày    tháng   năm </a:t>
            </a:r>
            <a:r>
              <a:rPr lang="en-US" sz="4000" b="1" smtClean="0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</a:t>
            </a:r>
            <a:endParaRPr sz="4000" b="1">
              <a:solidFill>
                <a:srgbClr val="0B03B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p6"/>
          <p:cNvSpPr txBox="1"/>
          <p:nvPr/>
        </p:nvSpPr>
        <p:spPr>
          <a:xfrm>
            <a:off x="304800" y="742950"/>
            <a:ext cx="8534400" cy="111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 : EM LÀM QUEN VỚI PHẦN MỀM </a:t>
            </a:r>
            <a:endParaRPr dirty="0"/>
          </a:p>
          <a:p>
            <a:pPr marL="0" marR="0" lvl="0" indent="0" algn="ctr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SOẠN THẢO VĂN BẢN</a:t>
            </a:r>
            <a:endParaRPr sz="2800" b="1" u="sng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643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"/>
          <p:cNvSpPr txBox="1"/>
          <p:nvPr/>
        </p:nvSpPr>
        <p:spPr>
          <a:xfrm>
            <a:off x="381000" y="1733550"/>
            <a:ext cx="8229600" cy="3487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225425" marR="0" lvl="0" indent="-22542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Tạo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tệp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mới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nhập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văn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r>
              <a:rPr lang="en-US" sz="3200" dirty="0" smtClean="0">
                <a:solidFill>
                  <a:srgbClr val="2027AE"/>
                </a:solidFill>
              </a:rPr>
              <a:t>+ </a:t>
            </a:r>
            <a:r>
              <a:rPr lang="en-US" sz="3200" dirty="0" err="1">
                <a:solidFill>
                  <a:srgbClr val="2027AE"/>
                </a:solidFill>
              </a:rPr>
              <a:t>Đưa</a:t>
            </a:r>
            <a:r>
              <a:rPr lang="en-US" sz="3200" dirty="0">
                <a:solidFill>
                  <a:srgbClr val="2027AE"/>
                </a:solidFill>
              </a:rPr>
              <a:t> con </a:t>
            </a:r>
            <a:r>
              <a:rPr lang="en-US" sz="3200" dirty="0" err="1">
                <a:solidFill>
                  <a:srgbClr val="2027AE"/>
                </a:solidFill>
              </a:rPr>
              <a:t>trỏ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đến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gần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vị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trí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cần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gõ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em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dùng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cách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nào</a:t>
            </a:r>
            <a:r>
              <a:rPr lang="en-US" sz="3200" dirty="0" smtClean="0">
                <a:solidFill>
                  <a:srgbClr val="2027AE"/>
                </a:solidFill>
              </a:rPr>
              <a:t>?</a:t>
            </a:r>
          </a:p>
          <a:p>
            <a:r>
              <a:rPr lang="en-US" sz="3200" i="1" dirty="0" smtClean="0">
                <a:solidFill>
                  <a:srgbClr val="2027AE"/>
                </a:solidFill>
              </a:rPr>
              <a:t>=&gt; </a:t>
            </a:r>
            <a:r>
              <a:rPr lang="en-US" sz="3200" i="1" dirty="0" err="1" smtClean="0">
                <a:solidFill>
                  <a:srgbClr val="2027AE"/>
                </a:solidFill>
              </a:rPr>
              <a:t>dùng</a:t>
            </a:r>
            <a:r>
              <a:rPr lang="en-US" sz="3200" i="1" dirty="0" smtClean="0">
                <a:solidFill>
                  <a:srgbClr val="2027AE"/>
                </a:solidFill>
              </a:rPr>
              <a:t> </a:t>
            </a:r>
            <a:r>
              <a:rPr lang="en-US" sz="3200" i="1" dirty="0" err="1">
                <a:solidFill>
                  <a:srgbClr val="2027AE"/>
                </a:solidFill>
              </a:rPr>
              <a:t>chuột</a:t>
            </a:r>
            <a:r>
              <a:rPr lang="en-US" sz="3200" i="1" dirty="0">
                <a:solidFill>
                  <a:srgbClr val="2027AE"/>
                </a:solidFill>
              </a:rPr>
              <a:t> </a:t>
            </a:r>
            <a:r>
              <a:rPr lang="en-US" sz="3200" i="1" dirty="0" err="1">
                <a:solidFill>
                  <a:srgbClr val="2027AE"/>
                </a:solidFill>
              </a:rPr>
              <a:t>hoặc</a:t>
            </a:r>
            <a:r>
              <a:rPr lang="en-US" sz="3200" i="1" dirty="0">
                <a:solidFill>
                  <a:srgbClr val="2027AE"/>
                </a:solidFill>
              </a:rPr>
              <a:t> </a:t>
            </a:r>
            <a:r>
              <a:rPr lang="en-US" sz="3200" i="1" dirty="0" err="1">
                <a:solidFill>
                  <a:srgbClr val="2027AE"/>
                </a:solidFill>
              </a:rPr>
              <a:t>các</a:t>
            </a:r>
            <a:r>
              <a:rPr lang="en-US" sz="3200" i="1" dirty="0">
                <a:solidFill>
                  <a:srgbClr val="2027AE"/>
                </a:solidFill>
              </a:rPr>
              <a:t> </a:t>
            </a:r>
            <a:r>
              <a:rPr lang="en-US" sz="3200" i="1" dirty="0" err="1">
                <a:solidFill>
                  <a:srgbClr val="2027AE"/>
                </a:solidFill>
              </a:rPr>
              <a:t>phím</a:t>
            </a:r>
            <a:r>
              <a:rPr lang="en-US" sz="3200" i="1" dirty="0">
                <a:solidFill>
                  <a:srgbClr val="2027AE"/>
                </a:solidFill>
              </a:rPr>
              <a:t> </a:t>
            </a:r>
            <a:r>
              <a:rPr lang="en-US" sz="3200" i="1" dirty="0" err="1">
                <a:solidFill>
                  <a:srgbClr val="2027AE"/>
                </a:solidFill>
              </a:rPr>
              <a:t>mũi</a:t>
            </a:r>
            <a:r>
              <a:rPr lang="en-US" sz="3200" i="1" dirty="0">
                <a:solidFill>
                  <a:srgbClr val="2027AE"/>
                </a:solidFill>
              </a:rPr>
              <a:t> </a:t>
            </a:r>
            <a:r>
              <a:rPr lang="en-US" sz="3200" i="1" dirty="0" err="1">
                <a:solidFill>
                  <a:srgbClr val="2027AE"/>
                </a:solidFill>
              </a:rPr>
              <a:t>tên</a:t>
            </a:r>
            <a:endParaRPr lang="en-US" sz="3200" dirty="0">
              <a:solidFill>
                <a:srgbClr val="2027AE"/>
              </a:solidFill>
            </a:endParaRPr>
          </a:p>
          <a:p>
            <a:r>
              <a:rPr lang="en-US" sz="3200" dirty="0">
                <a:solidFill>
                  <a:srgbClr val="2027AE"/>
                </a:solidFill>
              </a:rPr>
              <a:t>+ </a:t>
            </a:r>
            <a:r>
              <a:rPr lang="en-US" sz="3200" dirty="0" err="1">
                <a:solidFill>
                  <a:srgbClr val="2027AE"/>
                </a:solidFill>
              </a:rPr>
              <a:t>Để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xuống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dòng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mới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em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nhấn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phím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 smtClean="0">
                <a:solidFill>
                  <a:srgbClr val="2027AE"/>
                </a:solidFill>
              </a:rPr>
              <a:t>nào</a:t>
            </a:r>
            <a:r>
              <a:rPr lang="en-US" sz="3200" dirty="0">
                <a:solidFill>
                  <a:srgbClr val="2027AE"/>
                </a:solidFill>
              </a:rPr>
              <a:t>?</a:t>
            </a:r>
          </a:p>
          <a:p>
            <a:pPr marL="225425" lvl="0" indent="-225425" algn="just">
              <a:lnSpc>
                <a:spcPct val="150000"/>
              </a:lnSpc>
            </a:pPr>
            <a:r>
              <a:rPr lang="en-US" sz="2800" b="1" dirty="0">
                <a:solidFill>
                  <a:srgbClr val="2027A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800" i="1" dirty="0">
                <a:solidFill>
                  <a:srgbClr val="2027AE"/>
                </a:solidFill>
              </a:rPr>
              <a:t> </a:t>
            </a:r>
            <a:r>
              <a:rPr lang="en-US" sz="2800" i="1" dirty="0" smtClean="0">
                <a:solidFill>
                  <a:srgbClr val="2027AE"/>
                </a:solidFill>
              </a:rPr>
              <a:t>=&gt; </a:t>
            </a:r>
            <a:r>
              <a:rPr lang="en-US" sz="2800" i="1" dirty="0" err="1" smtClean="0">
                <a:solidFill>
                  <a:srgbClr val="2027AE"/>
                </a:solidFill>
              </a:rPr>
              <a:t>Phím</a:t>
            </a:r>
            <a:r>
              <a:rPr lang="en-US" sz="2800" i="1" dirty="0" smtClean="0">
                <a:solidFill>
                  <a:srgbClr val="2027AE"/>
                </a:solidFill>
              </a:rPr>
              <a:t> Enter</a:t>
            </a:r>
            <a:endParaRPr sz="2800" dirty="0">
              <a:solidFill>
                <a:srgbClr val="2027A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" name="Google Shape;137;p6"/>
          <p:cNvSpPr txBox="1"/>
          <p:nvPr/>
        </p:nvSpPr>
        <p:spPr>
          <a:xfrm>
            <a:off x="838203" y="42862"/>
            <a:ext cx="709200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     ngày    tháng   năm </a:t>
            </a:r>
            <a:r>
              <a:rPr lang="en-US" sz="4000" b="1" smtClean="0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</a:t>
            </a:r>
            <a:endParaRPr sz="4000" b="1">
              <a:solidFill>
                <a:srgbClr val="0B03B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p6"/>
          <p:cNvSpPr txBox="1"/>
          <p:nvPr/>
        </p:nvSpPr>
        <p:spPr>
          <a:xfrm>
            <a:off x="304800" y="742950"/>
            <a:ext cx="8534400" cy="111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 : EM LÀM QUEN VỚI PHẦN MỀM </a:t>
            </a:r>
            <a:endParaRPr dirty="0"/>
          </a:p>
          <a:p>
            <a:pPr marL="0" marR="0" lvl="0" indent="0" algn="ctr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SOẠN THẢO VĂN BẢN</a:t>
            </a:r>
            <a:endParaRPr sz="2800" b="1" u="sng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1429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"/>
          <p:cNvSpPr txBox="1"/>
          <p:nvPr/>
        </p:nvSpPr>
        <p:spPr>
          <a:xfrm>
            <a:off x="381000" y="1733550"/>
            <a:ext cx="8229600" cy="3313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225425" marR="0" lvl="0" indent="-22542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Lưu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tệp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văn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0" marR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luận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đôi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dirty="0"/>
          </a:p>
          <a:p>
            <a:pPr marL="0" marR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sát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GV </a:t>
            </a:r>
            <a:r>
              <a:rPr lang="en-US" sz="32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làm</a:t>
            </a:r>
            <a:r>
              <a:rPr lang="en-US" sz="32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mẫu</a:t>
            </a:r>
            <a:r>
              <a:rPr lang="en-US" sz="32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</a:t>
            </a:r>
            <a:r>
              <a:rPr lang="en-US" sz="32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lưu</a:t>
            </a:r>
            <a:r>
              <a:rPr lang="en-US" sz="32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văn</a:t>
            </a:r>
            <a:r>
              <a:rPr lang="en-US" sz="32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</a:t>
            </a:r>
            <a:r>
              <a:rPr lang="en-US" sz="32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200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5425" marR="0" lvl="0" indent="-22542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2800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3" name="Google Shape;173;p10"/>
          <p:cNvSpPr txBox="1"/>
          <p:nvPr/>
        </p:nvSpPr>
        <p:spPr>
          <a:xfrm>
            <a:off x="838203" y="42862"/>
            <a:ext cx="709200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     ngày    tháng   năm </a:t>
            </a:r>
            <a:r>
              <a:rPr lang="en-US" sz="4000" b="1" smtClean="0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</a:t>
            </a:r>
            <a:endParaRPr sz="4000" b="1">
              <a:solidFill>
                <a:srgbClr val="0B03B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4" name="Google Shape;174;p10"/>
          <p:cNvSpPr txBox="1"/>
          <p:nvPr/>
        </p:nvSpPr>
        <p:spPr>
          <a:xfrm>
            <a:off x="304800" y="742950"/>
            <a:ext cx="8534400" cy="111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 : EM LÀM QUEN VỚI PHẦN MỀM </a:t>
            </a:r>
            <a:endParaRPr dirty="0"/>
          </a:p>
          <a:p>
            <a:pPr marL="0" marR="0" lvl="0" indent="0" algn="ctr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SOẠN THẢO VĂN BẢN</a:t>
            </a:r>
            <a:endParaRPr sz="2800" b="1" u="sng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"/>
          <p:cNvSpPr/>
          <p:nvPr/>
        </p:nvSpPr>
        <p:spPr>
          <a:xfrm>
            <a:off x="5943600" y="742950"/>
            <a:ext cx="30480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Bước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1: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Trên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bảng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chọn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File     -&gt; </a:t>
            </a:r>
            <a:r>
              <a:rPr lang="en-US" sz="32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Save</a:t>
            </a:r>
            <a:endParaRPr dirty="0"/>
          </a:p>
        </p:txBody>
      </p:sp>
      <p:sp>
        <p:nvSpPr>
          <p:cNvPr id="10" name="Google Shape;181;p11"/>
          <p:cNvSpPr/>
          <p:nvPr/>
        </p:nvSpPr>
        <p:spPr>
          <a:xfrm>
            <a:off x="5835721" y="2449881"/>
            <a:ext cx="30480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Bước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2: </a:t>
            </a:r>
            <a:r>
              <a:rPr lang="en-US" sz="32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Chọn</a:t>
            </a:r>
            <a:r>
              <a:rPr lang="en-US" sz="32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lệnh</a:t>
            </a:r>
            <a:r>
              <a:rPr lang="en-US" sz="32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Browse.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-853" t="-379" r="44751" b="22695"/>
          <a:stretch/>
        </p:blipFill>
        <p:spPr>
          <a:xfrm>
            <a:off x="0" y="109331"/>
            <a:ext cx="5285433" cy="4114800"/>
          </a:xfrm>
          <a:prstGeom prst="rect">
            <a:avLst/>
          </a:prstGeom>
        </p:spPr>
      </p:pic>
      <p:cxnSp>
        <p:nvCxnSpPr>
          <p:cNvPr id="183" name="Google Shape;183;p11"/>
          <p:cNvCxnSpPr/>
          <p:nvPr/>
        </p:nvCxnSpPr>
        <p:spPr>
          <a:xfrm flipH="1">
            <a:off x="657546" y="1356189"/>
            <a:ext cx="5178175" cy="195209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" name="Google Shape;183;p11"/>
          <p:cNvCxnSpPr/>
          <p:nvPr/>
        </p:nvCxnSpPr>
        <p:spPr>
          <a:xfrm flipH="1">
            <a:off x="3945835" y="2790160"/>
            <a:ext cx="1997766" cy="107717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/>
          <p:nvPr/>
        </p:nvSpPr>
        <p:spPr>
          <a:xfrm>
            <a:off x="5097294" y="2072189"/>
            <a:ext cx="3684475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Bước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4: </a:t>
            </a:r>
            <a:r>
              <a:rPr lang="en-US" sz="32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Gõ</a:t>
            </a:r>
            <a:r>
              <a:rPr lang="en-US" sz="32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tên</a:t>
            </a:r>
            <a:r>
              <a:rPr lang="en-US" sz="32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tệp</a:t>
            </a:r>
            <a:r>
              <a:rPr lang="en-US" sz="32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văn</a:t>
            </a:r>
            <a:r>
              <a:rPr lang="en-US" sz="32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</a:t>
            </a:r>
            <a:endParaRPr sz="48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1" name="Google Shape;191;p12"/>
          <p:cNvSpPr/>
          <p:nvPr/>
        </p:nvSpPr>
        <p:spPr>
          <a:xfrm>
            <a:off x="5097294" y="209550"/>
            <a:ext cx="4191934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Bước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3: </a:t>
            </a:r>
            <a:r>
              <a:rPr lang="en-US" sz="32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Chọn</a:t>
            </a:r>
            <a:r>
              <a:rPr lang="en-US" sz="32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</a:t>
            </a:r>
            <a:r>
              <a:rPr lang="en-US" sz="32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mục</a:t>
            </a:r>
            <a:r>
              <a:rPr lang="en-US" sz="32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lưu</a:t>
            </a:r>
            <a:r>
              <a:rPr lang="en-US" sz="32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tệp</a:t>
            </a:r>
            <a:endParaRPr sz="48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189;p12"/>
          <p:cNvSpPr/>
          <p:nvPr/>
        </p:nvSpPr>
        <p:spPr>
          <a:xfrm>
            <a:off x="2628433" y="4146972"/>
            <a:ext cx="456482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</a:t>
            </a:r>
            <a:r>
              <a:rPr lang="en-US" sz="32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Bước</a:t>
            </a:r>
            <a:r>
              <a:rPr lang="en-US" sz="32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5: </a:t>
            </a:r>
            <a:r>
              <a:rPr lang="en-US" sz="32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Chọn</a:t>
            </a:r>
            <a:r>
              <a:rPr lang="en-US" sz="32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lệnh</a:t>
            </a:r>
            <a:r>
              <a:rPr lang="en-US" sz="32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Save</a:t>
            </a:r>
            <a:endParaRPr sz="48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47055" b="34014"/>
          <a:stretch/>
        </p:blipFill>
        <p:spPr>
          <a:xfrm>
            <a:off x="696" y="33954"/>
            <a:ext cx="4714520" cy="3303511"/>
          </a:xfrm>
          <a:prstGeom prst="rect">
            <a:avLst/>
          </a:prstGeom>
        </p:spPr>
      </p:pic>
      <p:cxnSp>
        <p:nvCxnSpPr>
          <p:cNvPr id="9" name="Google Shape;192;p12"/>
          <p:cNvCxnSpPr/>
          <p:nvPr/>
        </p:nvCxnSpPr>
        <p:spPr>
          <a:xfrm flipH="1" flipV="1">
            <a:off x="3632876" y="3207735"/>
            <a:ext cx="100457" cy="997605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90" name="Google Shape;190;p12"/>
          <p:cNvCxnSpPr/>
          <p:nvPr/>
        </p:nvCxnSpPr>
        <p:spPr>
          <a:xfrm flipH="1">
            <a:off x="856034" y="640214"/>
            <a:ext cx="4278347" cy="1286089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92" name="Google Shape;192;p12"/>
          <p:cNvCxnSpPr/>
          <p:nvPr/>
        </p:nvCxnSpPr>
        <p:spPr>
          <a:xfrm flipH="1" flipV="1">
            <a:off x="1643974" y="2284333"/>
            <a:ext cx="3719209" cy="14911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2;p14"/>
          <p:cNvSpPr/>
          <p:nvPr/>
        </p:nvSpPr>
        <p:spPr>
          <a:xfrm>
            <a:off x="357807" y="588243"/>
            <a:ext cx="8686801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</a:t>
            </a:r>
            <a:r>
              <a:rPr 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Google Shape;212;p14"/>
          <p:cNvSpPr/>
          <p:nvPr/>
        </p:nvSpPr>
        <p:spPr>
          <a:xfrm>
            <a:off x="357806" y="1840574"/>
            <a:ext cx="868680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=&gt;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Nháy</a:t>
            </a:r>
            <a:r>
              <a:rPr lang="en-US" sz="3200" b="1" dirty="0" smtClean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chuột</a:t>
            </a:r>
            <a:r>
              <a:rPr lang="en-US" sz="3200" b="1" dirty="0" smtClean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vào</a:t>
            </a:r>
            <a:r>
              <a:rPr lang="en-US" sz="3200" b="1" dirty="0" smtClean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nút</a:t>
            </a:r>
            <a:r>
              <a:rPr lang="en-US" sz="3200" b="1" dirty="0" smtClean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lệnh</a:t>
            </a:r>
            <a:r>
              <a:rPr lang="en-US" sz="3200" b="1" dirty="0" smtClean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sz="3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66521" y="1840574"/>
            <a:ext cx="566531" cy="5070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x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2;p14"/>
          <p:cNvSpPr/>
          <p:nvPr/>
        </p:nvSpPr>
        <p:spPr>
          <a:xfrm>
            <a:off x="357807" y="588243"/>
            <a:ext cx="8686801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</a:t>
            </a:r>
            <a:r>
              <a:rPr lang="en-US" sz="3200" b="1" dirty="0" err="1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</a:t>
            </a:r>
            <a:r>
              <a:rPr lang="en-US" sz="3200" b="1" dirty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ý: </a:t>
            </a:r>
            <a:r>
              <a:rPr lang="en-US" sz="3200" dirty="0" err="1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3200" dirty="0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dirty="0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200" dirty="0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200" dirty="0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</a:t>
            </a:r>
            <a:endParaRPr lang="en-US" sz="3200" dirty="0">
              <a:solidFill>
                <a:srgbClr val="2027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48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5"/>
          <p:cNvSpPr txBox="1"/>
          <p:nvPr/>
        </p:nvSpPr>
        <p:spPr>
          <a:xfrm>
            <a:off x="386861" y="1059488"/>
            <a:ext cx="8305800" cy="4749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227937" marR="0" lvl="0" indent="-227937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hành</a:t>
            </a: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phút</a:t>
            </a:r>
            <a:endParaRPr sz="3200" b="1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Kích hoạt phần mềm soạn thảo văn bản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 soạn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thảo 4 câu thơ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sau:</a:t>
            </a:r>
          </a:p>
          <a:p>
            <a:r>
              <a:rPr lang="pt-BR" sz="2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	</a:t>
            </a:r>
            <a:r>
              <a:rPr lang="pt-BR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	Đây là quả thị</a:t>
            </a:r>
          </a:p>
          <a:p>
            <a:r>
              <a:rPr lang="pt-BR" sz="2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	</a:t>
            </a:r>
            <a:r>
              <a:rPr lang="pt-BR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	Đây là quả na</a:t>
            </a:r>
          </a:p>
          <a:p>
            <a:r>
              <a:rPr lang="pt-BR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		Quả này phần mẹ</a:t>
            </a:r>
          </a:p>
          <a:p>
            <a:r>
              <a:rPr lang="pt-BR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		Quả này phần cha</a:t>
            </a: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ưu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tệp văn bản vừa gõ vào thư mục </a:t>
            </a:r>
            <a:r>
              <a:rPr lang="pt-B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Tap soan thảo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với tên </a:t>
            </a:r>
            <a:r>
              <a:rPr lang="pt-B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tap soan thao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sz="2800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18" name="Google Shape;218;p15"/>
          <p:cNvSpPr txBox="1"/>
          <p:nvPr/>
        </p:nvSpPr>
        <p:spPr>
          <a:xfrm>
            <a:off x="457200" y="150720"/>
            <a:ext cx="7924800" cy="1107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0" marR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1: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LÀM QUEN VỚI PHẦN MỀM SOẠN THẢO VĂN BẢN</a:t>
            </a:r>
            <a:endParaRPr sz="2800" dirty="0"/>
          </a:p>
        </p:txBody>
      </p:sp>
      <p:sp>
        <p:nvSpPr>
          <p:cNvPr id="219" name="Google Shape;219;p15"/>
          <p:cNvSpPr txBox="1"/>
          <p:nvPr/>
        </p:nvSpPr>
        <p:spPr>
          <a:xfrm>
            <a:off x="838203" y="-95250"/>
            <a:ext cx="709200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</a:t>
            </a:r>
            <a:r>
              <a:rPr lang="en-US" sz="2800" b="1" dirty="0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2800" b="1" dirty="0" err="1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ngày</a:t>
            </a:r>
            <a:r>
              <a:rPr lang="en-US" sz="2800" b="1" dirty="0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800" b="1" dirty="0" err="1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tháng</a:t>
            </a:r>
            <a:r>
              <a:rPr lang="en-US" sz="2800" b="1" dirty="0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800" b="1" dirty="0" err="1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năm</a:t>
            </a:r>
            <a:r>
              <a:rPr lang="en-US" sz="2800" b="1" dirty="0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2023</a:t>
            </a:r>
            <a:endParaRPr sz="2800" b="1" dirty="0">
              <a:solidFill>
                <a:srgbClr val="0B03B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/>
          <p:nvPr/>
        </p:nvSpPr>
        <p:spPr>
          <a:xfrm>
            <a:off x="2723582" y="285751"/>
            <a:ext cx="369684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8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KHỞI ĐỘNG </a:t>
            </a:r>
            <a:endParaRPr sz="4400" b="1" i="0" u="none" strike="noStrike" cap="none">
              <a:solidFill>
                <a:srgbClr val="FF895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5" name="Google Shape;105;p2" descr="Káº¿t quáº£ hÃ¬nh áº£nh cho HOC BAI PNG"/>
          <p:cNvPicPr preferRelativeResize="0"/>
          <p:nvPr/>
        </p:nvPicPr>
        <p:blipFill rotWithShape="1">
          <a:blip r:embed="rId3">
            <a:alphaModFix/>
          </a:blip>
          <a:srcRect t="18951" b="19534"/>
          <a:stretch/>
        </p:blipFill>
        <p:spPr>
          <a:xfrm>
            <a:off x="609603" y="1123950"/>
            <a:ext cx="8105775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5"/>
          <p:cNvSpPr txBox="1"/>
          <p:nvPr/>
        </p:nvSpPr>
        <p:spPr>
          <a:xfrm>
            <a:off x="386861" y="1059488"/>
            <a:ext cx="8305800" cy="293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227937" marR="0" lvl="0" indent="-227937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hành</a:t>
            </a: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phút</a:t>
            </a:r>
            <a:endParaRPr sz="3200" b="1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hãy soạn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thảo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tệp văn bản mới với dãy số:</a:t>
            </a:r>
          </a:p>
          <a:p>
            <a:r>
              <a:rPr lang="pt-BR" sz="2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	</a:t>
            </a:r>
            <a:r>
              <a:rPr lang="pt-BR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	85 497</a:t>
            </a: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ưu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tệp văn bản vừa gõ vào thư mục </a:t>
            </a:r>
            <a:r>
              <a:rPr lang="pt-B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Tap soan thảo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với tên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 so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sz="2800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18" name="Google Shape;218;p15"/>
          <p:cNvSpPr txBox="1"/>
          <p:nvPr/>
        </p:nvSpPr>
        <p:spPr>
          <a:xfrm>
            <a:off x="457200" y="150720"/>
            <a:ext cx="7924800" cy="1107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0" marR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1: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LÀM QUEN VỚI PHẦN MỀM SOẠN THẢO VĂN BẢN</a:t>
            </a:r>
            <a:endParaRPr sz="2800" dirty="0"/>
          </a:p>
        </p:txBody>
      </p:sp>
      <p:sp>
        <p:nvSpPr>
          <p:cNvPr id="219" name="Google Shape;219;p15"/>
          <p:cNvSpPr txBox="1"/>
          <p:nvPr/>
        </p:nvSpPr>
        <p:spPr>
          <a:xfrm>
            <a:off x="838203" y="-95250"/>
            <a:ext cx="709200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</a:t>
            </a:r>
            <a:r>
              <a:rPr lang="en-US" sz="2800" b="1" dirty="0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2800" b="1" dirty="0" err="1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ngày</a:t>
            </a:r>
            <a:r>
              <a:rPr lang="en-US" sz="2800" b="1" dirty="0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800" b="1" dirty="0" err="1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tháng</a:t>
            </a:r>
            <a:r>
              <a:rPr lang="en-US" sz="2800" b="1" dirty="0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800" b="1" err="1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năm</a:t>
            </a:r>
            <a:r>
              <a:rPr lang="en-US" sz="2800" b="1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smtClean="0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</a:t>
            </a:r>
            <a:endParaRPr sz="2800" b="1" dirty="0">
              <a:solidFill>
                <a:srgbClr val="0B03B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9924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8"/>
          <p:cNvSpPr/>
          <p:nvPr/>
        </p:nvSpPr>
        <p:spPr>
          <a:xfrm>
            <a:off x="6124770" y="3277023"/>
            <a:ext cx="771524" cy="608882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8"/>
          <p:cNvSpPr/>
          <p:nvPr/>
        </p:nvSpPr>
        <p:spPr>
          <a:xfrm>
            <a:off x="762000" y="3790950"/>
            <a:ext cx="533400" cy="4572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8"/>
          <p:cNvSpPr/>
          <p:nvPr/>
        </p:nvSpPr>
        <p:spPr>
          <a:xfrm>
            <a:off x="804869" y="198904"/>
            <a:ext cx="7776284" cy="627062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FFCC99"/>
          </a:solidFill>
          <a:ln w="9525" cap="flat" cmpd="sng">
            <a:solidFill>
              <a:srgbClr val="CC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8"/>
          <p:cNvSpPr/>
          <p:nvPr/>
        </p:nvSpPr>
        <p:spPr>
          <a:xfrm>
            <a:off x="2286000" y="1200153"/>
            <a:ext cx="539750" cy="3778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255" name="Google Shape;255;p18"/>
          <p:cNvSpPr/>
          <p:nvPr/>
        </p:nvSpPr>
        <p:spPr>
          <a:xfrm>
            <a:off x="3194050" y="1200150"/>
            <a:ext cx="539750" cy="388938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56" name="Google Shape;256;p18"/>
          <p:cNvSpPr/>
          <p:nvPr/>
        </p:nvSpPr>
        <p:spPr>
          <a:xfrm>
            <a:off x="4108450" y="1200153"/>
            <a:ext cx="539750" cy="3778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8"/>
          <p:cNvSpPr/>
          <p:nvPr/>
        </p:nvSpPr>
        <p:spPr>
          <a:xfrm>
            <a:off x="5943600" y="1200153"/>
            <a:ext cx="533400" cy="3778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8"/>
          <p:cNvSpPr/>
          <p:nvPr/>
        </p:nvSpPr>
        <p:spPr>
          <a:xfrm>
            <a:off x="5125389" y="1189711"/>
            <a:ext cx="533400" cy="3778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8"/>
          <p:cNvSpPr txBox="1"/>
          <p:nvPr/>
        </p:nvSpPr>
        <p:spPr>
          <a:xfrm>
            <a:off x="2992437" y="250825"/>
            <a:ext cx="500856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8"/>
          <p:cNvSpPr/>
          <p:nvPr/>
        </p:nvSpPr>
        <p:spPr>
          <a:xfrm>
            <a:off x="1981200" y="344373"/>
            <a:ext cx="533400" cy="285750"/>
          </a:xfrm>
          <a:prstGeom prst="smileyFace">
            <a:avLst>
              <a:gd name="adj" fmla="val 4653"/>
            </a:avLst>
          </a:prstGeom>
          <a:solidFill>
            <a:srgbClr val="E6F61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8"/>
          <p:cNvSpPr/>
          <p:nvPr/>
        </p:nvSpPr>
        <p:spPr>
          <a:xfrm>
            <a:off x="6862326" y="301937"/>
            <a:ext cx="533400" cy="285750"/>
          </a:xfrm>
          <a:prstGeom prst="smileyFace">
            <a:avLst>
              <a:gd name="adj" fmla="val 4653"/>
            </a:avLst>
          </a:prstGeom>
          <a:solidFill>
            <a:srgbClr val="E6F61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8"/>
          <p:cNvSpPr/>
          <p:nvPr/>
        </p:nvSpPr>
        <p:spPr>
          <a:xfrm>
            <a:off x="4800600" y="2571753"/>
            <a:ext cx="895350" cy="671513"/>
          </a:xfrm>
          <a:prstGeom prst="irregularSeal1">
            <a:avLst/>
          </a:prstGeom>
          <a:gradFill>
            <a:gsLst>
              <a:gs pos="0">
                <a:srgbClr val="FF0000"/>
              </a:gs>
              <a:gs pos="100000">
                <a:schemeClr val="l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8"/>
          <p:cNvSpPr/>
          <p:nvPr/>
        </p:nvSpPr>
        <p:spPr>
          <a:xfrm>
            <a:off x="533400" y="3028953"/>
            <a:ext cx="895350" cy="671513"/>
          </a:xfrm>
          <a:prstGeom prst="irregularSeal1">
            <a:avLst/>
          </a:prstGeom>
          <a:gradFill>
            <a:gsLst>
              <a:gs pos="0">
                <a:srgbClr val="FF0000"/>
              </a:gs>
              <a:gs pos="100000">
                <a:schemeClr val="l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8"/>
          <p:cNvSpPr/>
          <p:nvPr/>
        </p:nvSpPr>
        <p:spPr>
          <a:xfrm>
            <a:off x="999619" y="1503412"/>
            <a:ext cx="7162800" cy="1543050"/>
          </a:xfrm>
          <a:prstGeom prst="horizontalScroll">
            <a:avLst>
              <a:gd name="adj" fmla="val 12500"/>
            </a:avLst>
          </a:prstGeom>
          <a:solidFill>
            <a:srgbClr val="CCFFC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Lưu</a:t>
            </a:r>
            <a:r>
              <a:rPr lang="en-US" sz="32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tệp</a:t>
            </a:r>
            <a:r>
              <a:rPr lang="en-US" sz="32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văn</a:t>
            </a:r>
            <a:r>
              <a:rPr lang="en-US" sz="32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</a:t>
            </a:r>
            <a:r>
              <a:rPr lang="en-US" sz="32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bằng</a:t>
            </a:r>
            <a:r>
              <a:rPr lang="en-US" sz="32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lệnh</a:t>
            </a:r>
            <a:r>
              <a:rPr lang="en-US" sz="32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Save </a:t>
            </a:r>
            <a:r>
              <a:rPr lang="en-US" sz="32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gồm</a:t>
            </a:r>
            <a:r>
              <a:rPr lang="en-US" sz="32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32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mấy</a:t>
            </a:r>
            <a:r>
              <a:rPr lang="en-US" sz="32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bước</a:t>
            </a:r>
            <a:r>
              <a:rPr lang="en-US" sz="32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32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65" name="Google Shape;265;p18"/>
          <p:cNvGrpSpPr/>
          <p:nvPr/>
        </p:nvGrpSpPr>
        <p:grpSpPr>
          <a:xfrm>
            <a:off x="1066794" y="1581145"/>
            <a:ext cx="7010406" cy="2428232"/>
            <a:chOff x="903912" y="1123771"/>
            <a:chExt cx="7010590" cy="2429153"/>
          </a:xfrm>
        </p:grpSpPr>
        <p:grpSp>
          <p:nvGrpSpPr>
            <p:cNvPr id="266" name="Google Shape;266;p18"/>
            <p:cNvGrpSpPr/>
            <p:nvPr/>
          </p:nvGrpSpPr>
          <p:grpSpPr>
            <a:xfrm>
              <a:off x="903912" y="1123771"/>
              <a:ext cx="7010590" cy="2429153"/>
              <a:chOff x="-529350" y="1609903"/>
              <a:chExt cx="7012025" cy="3238519"/>
            </a:xfrm>
          </p:grpSpPr>
          <p:sp>
            <p:nvSpPr>
              <p:cNvPr id="267" name="Google Shape;267;p18"/>
              <p:cNvSpPr/>
              <p:nvPr/>
            </p:nvSpPr>
            <p:spPr>
              <a:xfrm>
                <a:off x="-529350" y="1609903"/>
                <a:ext cx="7012025" cy="1829300"/>
              </a:xfrm>
              <a:prstGeom prst="horizontalScroll">
                <a:avLst>
                  <a:gd name="adj" fmla="val 12500"/>
                </a:avLst>
              </a:prstGeom>
              <a:solidFill>
                <a:srgbClr val="DAEEF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 dirty="0" err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Biểu</a:t>
                </a:r>
                <a:r>
                  <a:rPr lang="en-US" sz="2800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800" b="1" dirty="0" err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tượng</a:t>
                </a:r>
                <a:r>
                  <a:rPr lang="en-US" sz="2800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800" b="1" dirty="0" err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nào</a:t>
                </a:r>
                <a:r>
                  <a:rPr lang="en-US" sz="2800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800" b="1" dirty="0" err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sau</a:t>
                </a:r>
                <a:r>
                  <a:rPr lang="en-US" sz="2800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800" b="1" dirty="0" err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đây</a:t>
                </a:r>
                <a:r>
                  <a:rPr lang="en-US" sz="2800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800" b="1" dirty="0" err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là</a:t>
                </a:r>
                <a:r>
                  <a:rPr lang="en-US" sz="2800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800" b="1" dirty="0" err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biểu</a:t>
                </a:r>
                <a:r>
                  <a:rPr lang="en-US" sz="2800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800" b="1" dirty="0" err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tượng</a:t>
                </a:r>
                <a:r>
                  <a:rPr lang="en-US" sz="2800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sz="2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 dirty="0" err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của</a:t>
                </a:r>
                <a:r>
                  <a:rPr lang="en-US" sz="2800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800" b="1" dirty="0" err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phần</a:t>
                </a:r>
                <a:r>
                  <a:rPr lang="en-US" sz="2800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800" b="1" dirty="0" err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mềm</a:t>
                </a:r>
                <a:r>
                  <a:rPr lang="en-US" sz="2800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800" b="1" dirty="0" err="1" smtClean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soạn</a:t>
                </a:r>
                <a:r>
                  <a:rPr lang="en-US" sz="2800" b="1" dirty="0" smtClean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800" b="1" dirty="0" err="1" smtClean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thảo</a:t>
                </a:r>
                <a:r>
                  <a:rPr lang="en-US" sz="2800" b="1" dirty="0" smtClean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800" b="1" dirty="0" err="1" smtClean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văn</a:t>
                </a:r>
                <a:r>
                  <a:rPr lang="en-US" sz="2800" b="1" dirty="0" smtClean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800" b="1" dirty="0" err="1" smtClean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bản</a:t>
                </a:r>
                <a:r>
                  <a:rPr lang="en-US" sz="2800" b="1" dirty="0" smtClean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?</a:t>
                </a:r>
                <a:endParaRPr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68" name="Google Shape;268;p18"/>
              <p:cNvGrpSpPr/>
              <p:nvPr/>
            </p:nvGrpSpPr>
            <p:grpSpPr>
              <a:xfrm>
                <a:off x="-453126" y="3946687"/>
                <a:ext cx="6402284" cy="901735"/>
                <a:chOff x="-453126" y="3946396"/>
                <a:chExt cx="6402284" cy="902150"/>
              </a:xfrm>
            </p:grpSpPr>
            <p:sp>
              <p:nvSpPr>
                <p:cNvPr id="269" name="Google Shape;269;p18"/>
                <p:cNvSpPr txBox="1"/>
                <p:nvPr/>
              </p:nvSpPr>
              <p:spPr>
                <a:xfrm>
                  <a:off x="2005868" y="4099571"/>
                  <a:ext cx="523021" cy="698139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B.</a:t>
                  </a:r>
                  <a:endParaRPr sz="2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270" name="Google Shape;270;p18">
                  <a:hlinkClick r:id="rId3"/>
                </p:cNvPr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225905" y="4087175"/>
                  <a:ext cx="920461" cy="67230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71" name="Google Shape;271;p18" descr="Kết quả hình ảnh cho biểu tượng word 2007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>
                  <a:off x="5291970" y="3946396"/>
                  <a:ext cx="657188" cy="66236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72" name="Google Shape;272;p18"/>
                <p:cNvSpPr txBox="1"/>
                <p:nvPr/>
              </p:nvSpPr>
              <p:spPr>
                <a:xfrm>
                  <a:off x="-453126" y="4150407"/>
                  <a:ext cx="523021" cy="698139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A.</a:t>
                  </a:r>
                  <a:endParaRPr sz="2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273;p18"/>
                <p:cNvSpPr txBox="1"/>
                <p:nvPr/>
              </p:nvSpPr>
              <p:spPr>
                <a:xfrm>
                  <a:off x="4653038" y="3947046"/>
                  <a:ext cx="543865" cy="698139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C.</a:t>
                  </a:r>
                  <a:endParaRPr sz="2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pic>
          <p:nvPicPr>
            <p:cNvPr id="274" name="Google Shape;274;p18"/>
            <p:cNvPicPr preferRelativeResize="0"/>
            <p:nvPr/>
          </p:nvPicPr>
          <p:blipFill rotWithShape="1">
            <a:blip r:embed="rId6">
              <a:alphaModFix/>
            </a:blip>
            <a:srcRect l="16743" t="41509" r="78896" b="52771"/>
            <a:stretch/>
          </p:blipFill>
          <p:spPr>
            <a:xfrm>
              <a:off x="4220681" y="2876550"/>
              <a:ext cx="645741" cy="5665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5" name="Google Shape;275;p18"/>
          <p:cNvSpPr/>
          <p:nvPr/>
        </p:nvSpPr>
        <p:spPr>
          <a:xfrm>
            <a:off x="2441454" y="3512163"/>
            <a:ext cx="3505200" cy="990600"/>
          </a:xfrm>
          <a:prstGeom prst="roundRect">
            <a:avLst>
              <a:gd name="adj" fmla="val 16667"/>
            </a:avLst>
          </a:prstGeom>
          <a:solidFill>
            <a:srgbClr val="E5B8B7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Ô may mắn</a:t>
            </a:r>
            <a:endParaRPr sz="40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8"/>
          <p:cNvSpPr/>
          <p:nvPr/>
        </p:nvSpPr>
        <p:spPr>
          <a:xfrm>
            <a:off x="2272284" y="3510255"/>
            <a:ext cx="3505200" cy="914400"/>
          </a:xfrm>
          <a:prstGeom prst="roundRect">
            <a:avLst>
              <a:gd name="adj" fmla="val 16667"/>
            </a:avLst>
          </a:prstGeom>
          <a:solidFill>
            <a:srgbClr val="D6E3BC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Ô may mắn</a:t>
            </a:r>
            <a:endParaRPr sz="40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8"/>
          <p:cNvSpPr txBox="1"/>
          <p:nvPr/>
        </p:nvSpPr>
        <p:spPr>
          <a:xfrm>
            <a:off x="2743200" y="234375"/>
            <a:ext cx="3810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 SỐ MAY MẮN</a:t>
            </a:r>
            <a:endParaRPr/>
          </a:p>
        </p:txBody>
      </p:sp>
      <p:sp>
        <p:nvSpPr>
          <p:cNvPr id="278" name="Google Shape;278;p18"/>
          <p:cNvSpPr/>
          <p:nvPr/>
        </p:nvSpPr>
        <p:spPr>
          <a:xfrm>
            <a:off x="1028700" y="1593067"/>
            <a:ext cx="7010400" cy="1543050"/>
          </a:xfrm>
          <a:prstGeom prst="horizontalScroll">
            <a:avLst>
              <a:gd name="adj" fmla="val 12500"/>
            </a:avLst>
          </a:prstGeom>
          <a:solidFill>
            <a:srgbClr val="E5B8B7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Muốn</a:t>
            </a:r>
            <a:r>
              <a:rPr lang="en-US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gõ</a:t>
            </a:r>
            <a:r>
              <a:rPr lang="en-US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chữ</a:t>
            </a:r>
            <a:r>
              <a:rPr lang="en-US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3200" b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hoa</a:t>
            </a:r>
            <a:r>
              <a:rPr lang="en-US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bật</a:t>
            </a:r>
            <a:r>
              <a:rPr lang="en-US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phsm</a:t>
            </a:r>
            <a:r>
              <a:rPr lang="en-US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nào</a:t>
            </a:r>
            <a:r>
              <a:rPr lang="en-US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trên</a:t>
            </a:r>
            <a:r>
              <a:rPr lang="en-US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bàn</a:t>
            </a:r>
            <a:r>
              <a:rPr lang="en-US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phím</a:t>
            </a:r>
            <a:r>
              <a:rPr lang="en-US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8"/>
          <p:cNvSpPr txBox="1"/>
          <p:nvPr/>
        </p:nvSpPr>
        <p:spPr>
          <a:xfrm>
            <a:off x="838200" y="3722385"/>
            <a:ext cx="5229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8"/>
          <p:cNvSpPr txBox="1"/>
          <p:nvPr/>
        </p:nvSpPr>
        <p:spPr>
          <a:xfrm>
            <a:off x="3744300" y="3745923"/>
            <a:ext cx="5229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8"/>
          <p:cNvSpPr txBox="1"/>
          <p:nvPr/>
        </p:nvSpPr>
        <p:spPr>
          <a:xfrm>
            <a:off x="6568744" y="3779535"/>
            <a:ext cx="54373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8"/>
          <p:cNvSpPr txBox="1"/>
          <p:nvPr/>
        </p:nvSpPr>
        <p:spPr>
          <a:xfrm>
            <a:off x="228606" y="4481947"/>
            <a:ext cx="57626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8"/>
          <p:cNvSpPr/>
          <p:nvPr/>
        </p:nvSpPr>
        <p:spPr>
          <a:xfrm>
            <a:off x="5334000" y="4093690"/>
            <a:ext cx="609600" cy="45926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8"/>
          <p:cNvSpPr txBox="1"/>
          <p:nvPr/>
        </p:nvSpPr>
        <p:spPr>
          <a:xfrm>
            <a:off x="961771" y="4069724"/>
            <a:ext cx="685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</a:t>
            </a:r>
            <a:endParaRPr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8"/>
          <p:cNvSpPr txBox="1"/>
          <p:nvPr/>
        </p:nvSpPr>
        <p:spPr>
          <a:xfrm>
            <a:off x="3124200" y="4057650"/>
            <a:ext cx="685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8"/>
          <p:cNvSpPr txBox="1"/>
          <p:nvPr/>
        </p:nvSpPr>
        <p:spPr>
          <a:xfrm>
            <a:off x="5403848" y="4069724"/>
            <a:ext cx="6159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8"/>
          <p:cNvSpPr txBox="1"/>
          <p:nvPr/>
        </p:nvSpPr>
        <p:spPr>
          <a:xfrm>
            <a:off x="4344741" y="3714752"/>
            <a:ext cx="114165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Ship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8"/>
          <p:cNvSpPr txBox="1"/>
          <p:nvPr/>
        </p:nvSpPr>
        <p:spPr>
          <a:xfrm>
            <a:off x="1314203" y="3714752"/>
            <a:ext cx="215543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Caps lock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8"/>
          <p:cNvSpPr txBox="1"/>
          <p:nvPr/>
        </p:nvSpPr>
        <p:spPr>
          <a:xfrm>
            <a:off x="7232649" y="3688848"/>
            <a:ext cx="125588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Enter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8"/>
          <p:cNvSpPr txBox="1"/>
          <p:nvPr/>
        </p:nvSpPr>
        <p:spPr>
          <a:xfrm>
            <a:off x="1654211" y="4074757"/>
            <a:ext cx="78418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</a:rPr>
              <a:t>3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8"/>
          <p:cNvSpPr txBox="1"/>
          <p:nvPr/>
        </p:nvSpPr>
        <p:spPr>
          <a:xfrm>
            <a:off x="3751686" y="4045489"/>
            <a:ext cx="7441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</a:rPr>
              <a:t>4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8"/>
          <p:cNvSpPr txBox="1"/>
          <p:nvPr/>
        </p:nvSpPr>
        <p:spPr>
          <a:xfrm>
            <a:off x="6189571" y="4045489"/>
            <a:ext cx="112562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2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20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20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20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20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0"/>
          <p:cNvSpPr txBox="1"/>
          <p:nvPr/>
        </p:nvSpPr>
        <p:spPr>
          <a:xfrm>
            <a:off x="457200" y="2038350"/>
            <a:ext cx="8305800" cy="77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227937" marR="0" lvl="0" indent="-227937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Củng cố, dặn dò</a:t>
            </a:r>
            <a:endParaRPr sz="40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5" name="Google Shape;305;p20"/>
          <p:cNvSpPr txBox="1"/>
          <p:nvPr/>
        </p:nvSpPr>
        <p:spPr>
          <a:xfrm>
            <a:off x="457200" y="707749"/>
            <a:ext cx="7924800" cy="1025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1: 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LÀM QUEN VỚI PHẦN MỀM SOẠN THẢO VĂN BẢN</a:t>
            </a:r>
            <a:endParaRPr sz="32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6" name="Google Shape;306;p20"/>
          <p:cNvSpPr txBox="1"/>
          <p:nvPr/>
        </p:nvSpPr>
        <p:spPr>
          <a:xfrm>
            <a:off x="838203" y="-19050"/>
            <a:ext cx="709200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     ngày    tháng   năm </a:t>
            </a:r>
            <a:r>
              <a:rPr lang="en-US" sz="4000" b="1" smtClean="0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</a:t>
            </a:r>
            <a:endParaRPr sz="4000" b="1">
              <a:solidFill>
                <a:srgbClr val="0B03B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1" name="Google Shape;311;p21"/>
          <p:cNvGraphicFramePr/>
          <p:nvPr/>
        </p:nvGraphicFramePr>
        <p:xfrm>
          <a:off x="0" y="0"/>
          <a:ext cx="1422400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r:id="rId4" imgW="1422400" imgH="2400300" progId="">
                  <p:embed/>
                </p:oleObj>
              </mc:Choice>
              <mc:Fallback>
                <p:oleObj r:id="rId4" imgW="1422400" imgH="2400300" progId="">
                  <p:embed/>
                  <p:pic>
                    <p:nvPicPr>
                      <p:cNvPr id="311" name="Google Shape;311;p21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0" y="0"/>
                        <a:ext cx="1422400" cy="240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" name="Google Shape;312;p21"/>
          <p:cNvGraphicFramePr/>
          <p:nvPr/>
        </p:nvGraphicFramePr>
        <p:xfrm>
          <a:off x="7145338" y="2571750"/>
          <a:ext cx="1998662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r:id="rId6" imgW="1998662" imgH="2571750" progId="">
                  <p:embed/>
                </p:oleObj>
              </mc:Choice>
              <mc:Fallback>
                <p:oleObj r:id="rId6" imgW="1998662" imgH="2571750" progId="">
                  <p:embed/>
                  <p:pic>
                    <p:nvPicPr>
                      <p:cNvPr id="312" name="Google Shape;312;p21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/>
                      <a:stretch/>
                    </p:blipFill>
                    <p:spPr>
                      <a:xfrm>
                        <a:off x="7145338" y="2571750"/>
                        <a:ext cx="1998662" cy="257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3" name="Google Shape;313;p21" descr="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2800350"/>
            <a:ext cx="609600" cy="234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1" descr="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5400000" flipH="1">
            <a:off x="2743200" y="2781300"/>
            <a:ext cx="457200" cy="426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21" descr="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5400000" flipH="1">
            <a:off x="7200900" y="-1485900"/>
            <a:ext cx="4572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21" descr="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4114800"/>
            <a:ext cx="160020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21" descr="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001000" y="0"/>
            <a:ext cx="11430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1" descr="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534400" y="742950"/>
            <a:ext cx="60960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1" descr="Firewrk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" y="3543300"/>
            <a:ext cx="1604963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1" descr="Firewrk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239003" y="-228600"/>
            <a:ext cx="2219325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21" descr="FLOWERS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343403" y="4229100"/>
            <a:ext cx="1382713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21" descr="FLOWERS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791203" y="4229100"/>
            <a:ext cx="1382713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21" descr="bells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85800" y="0"/>
            <a:ext cx="1219200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21" descr="bells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010400" y="0"/>
            <a:ext cx="1219200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21" descr="C:\Users\NGOCTHANH\Desktop\anh dep\18541558_61673.gif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1885950"/>
            <a:ext cx="685800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21" descr="C:\Users\NGOCTHANH\Desktop\anh dep\18541558_61673.gif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458200" y="1828800"/>
            <a:ext cx="685800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21" descr="Firewrk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172200" y="2571751"/>
            <a:ext cx="3200400" cy="2778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1" descr="Firewrk5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0" y="285750"/>
            <a:ext cx="1752600" cy="152281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1"/>
          <p:cNvSpPr/>
          <p:nvPr/>
        </p:nvSpPr>
        <p:spPr>
          <a:xfrm>
            <a:off x="1524000" y="857250"/>
            <a:ext cx="6629400" cy="28575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Times New Roman"/>
              </a:rPr>
              <a:t>Xin chân thành cảm ơn</a:t>
            </a:r>
          </a:p>
        </p:txBody>
      </p:sp>
      <p:sp>
        <p:nvSpPr>
          <p:cNvPr id="330" name="Google Shape;330;p21"/>
          <p:cNvSpPr/>
          <p:nvPr/>
        </p:nvSpPr>
        <p:spPr>
          <a:xfrm>
            <a:off x="762000" y="2857500"/>
            <a:ext cx="7696200" cy="1143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gradFill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0"/>
                </a:gradFill>
                <a:latin typeface="Times New Roman"/>
              </a:rPr>
              <a:t>Quý thầy, cô giáo và các em học sinh.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22" y="30741"/>
            <a:ext cx="93726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 descr="chika8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4991" y="4251723"/>
            <a:ext cx="960437" cy="613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 descr="chika8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80016" y="4262439"/>
            <a:ext cx="960437" cy="613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 descr="chika8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2825" y="4229101"/>
            <a:ext cx="960438" cy="61317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"/>
          <p:cNvSpPr txBox="1"/>
          <p:nvPr/>
        </p:nvSpPr>
        <p:spPr>
          <a:xfrm>
            <a:off x="228600" y="114300"/>
            <a:ext cx="8686800" cy="10771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</a:t>
            </a:r>
            <a:r>
              <a:rPr lang="nl-NL" sz="3200" dirty="0">
                <a:solidFill>
                  <a:srgbClr val="0070C0"/>
                </a:solidFill>
              </a:rPr>
              <a:t>Câu 1: Dải lệnh nào chứa các hiệu ứng chuyển trang cho trang chiếu?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9" name="Google Shape;284;p18"/>
          <p:cNvSpPr txBox="1"/>
          <p:nvPr/>
        </p:nvSpPr>
        <p:spPr>
          <a:xfrm>
            <a:off x="961771" y="1737495"/>
            <a:ext cx="685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</a:t>
            </a:r>
            <a:endParaRPr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285;p18"/>
          <p:cNvSpPr txBox="1"/>
          <p:nvPr/>
        </p:nvSpPr>
        <p:spPr>
          <a:xfrm>
            <a:off x="4829708" y="1725421"/>
            <a:ext cx="685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</a:t>
            </a:r>
            <a:endParaRPr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286;p18"/>
          <p:cNvSpPr txBox="1"/>
          <p:nvPr/>
        </p:nvSpPr>
        <p:spPr>
          <a:xfrm>
            <a:off x="917181" y="2656386"/>
            <a:ext cx="6159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</a:t>
            </a:r>
            <a:endParaRPr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290;p18"/>
          <p:cNvSpPr txBox="1"/>
          <p:nvPr/>
        </p:nvSpPr>
        <p:spPr>
          <a:xfrm>
            <a:off x="1479724" y="1737535"/>
            <a:ext cx="227051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nl-NL" sz="2800" dirty="0" smtClean="0"/>
              <a:t>Insert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291;p18"/>
          <p:cNvSpPr txBox="1"/>
          <p:nvPr/>
        </p:nvSpPr>
        <p:spPr>
          <a:xfrm>
            <a:off x="5457193" y="1713260"/>
            <a:ext cx="220845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nl-NL" sz="2800" dirty="0"/>
              <a:t>Transitions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292;p18"/>
          <p:cNvSpPr txBox="1"/>
          <p:nvPr/>
        </p:nvSpPr>
        <p:spPr>
          <a:xfrm>
            <a:off x="1479167" y="2632151"/>
            <a:ext cx="153345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nl-NL" sz="2800" dirty="0"/>
              <a:t>Design 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285;p18"/>
          <p:cNvSpPr txBox="1"/>
          <p:nvPr/>
        </p:nvSpPr>
        <p:spPr>
          <a:xfrm>
            <a:off x="4837116" y="2602491"/>
            <a:ext cx="685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C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291;p18"/>
          <p:cNvSpPr txBox="1"/>
          <p:nvPr/>
        </p:nvSpPr>
        <p:spPr>
          <a:xfrm>
            <a:off x="5464602" y="2590330"/>
            <a:ext cx="220104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nl-NL" sz="2800" dirty="0"/>
              <a:t>Animations</a:t>
            </a:r>
            <a:endParaRPr lang="nl-NL" sz="2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3726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 descr="chika8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4991" y="4251723"/>
            <a:ext cx="960437" cy="613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 descr="chika8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80016" y="4262439"/>
            <a:ext cx="960437" cy="613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 descr="chika8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2825" y="4229101"/>
            <a:ext cx="960438" cy="61317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"/>
          <p:cNvSpPr txBox="1"/>
          <p:nvPr/>
        </p:nvSpPr>
        <p:spPr>
          <a:xfrm>
            <a:off x="228600" y="114300"/>
            <a:ext cx="8686800" cy="10771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</a:t>
            </a:r>
            <a:r>
              <a:rPr lang="nl-NL" sz="3200" dirty="0">
                <a:solidFill>
                  <a:srgbClr val="0070C0"/>
                </a:solidFill>
              </a:rPr>
              <a:t>Câu 2: Để lưu trang trình chiếu em, trên bảng chọn File em nhấn: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9" name="Google Shape;284;p18"/>
          <p:cNvSpPr txBox="1"/>
          <p:nvPr/>
        </p:nvSpPr>
        <p:spPr>
          <a:xfrm>
            <a:off x="961771" y="1737495"/>
            <a:ext cx="685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</a:t>
            </a:r>
            <a:endParaRPr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285;p18"/>
          <p:cNvSpPr txBox="1"/>
          <p:nvPr/>
        </p:nvSpPr>
        <p:spPr>
          <a:xfrm>
            <a:off x="4829708" y="1725421"/>
            <a:ext cx="685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</a:t>
            </a:r>
            <a:endParaRPr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286;p18"/>
          <p:cNvSpPr txBox="1"/>
          <p:nvPr/>
        </p:nvSpPr>
        <p:spPr>
          <a:xfrm>
            <a:off x="917181" y="2656386"/>
            <a:ext cx="6159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</a:t>
            </a:r>
            <a:endParaRPr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290;p18"/>
          <p:cNvSpPr txBox="1"/>
          <p:nvPr/>
        </p:nvSpPr>
        <p:spPr>
          <a:xfrm>
            <a:off x="1479724" y="1737535"/>
            <a:ext cx="227051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nl-NL" sz="2800" dirty="0" smtClean="0"/>
              <a:t>New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291;p18"/>
          <p:cNvSpPr txBox="1"/>
          <p:nvPr/>
        </p:nvSpPr>
        <p:spPr>
          <a:xfrm>
            <a:off x="5457193" y="1713260"/>
            <a:ext cx="220845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nl-NL" sz="2800" dirty="0" smtClean="0"/>
              <a:t>Open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292;p18"/>
          <p:cNvSpPr txBox="1"/>
          <p:nvPr/>
        </p:nvSpPr>
        <p:spPr>
          <a:xfrm>
            <a:off x="1507698" y="2632151"/>
            <a:ext cx="153345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nl-NL" sz="2800" dirty="0" smtClean="0"/>
              <a:t>Save 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285;p18"/>
          <p:cNvSpPr txBox="1"/>
          <p:nvPr/>
        </p:nvSpPr>
        <p:spPr>
          <a:xfrm>
            <a:off x="4837116" y="2602491"/>
            <a:ext cx="685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C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291;p18"/>
          <p:cNvSpPr txBox="1"/>
          <p:nvPr/>
        </p:nvSpPr>
        <p:spPr>
          <a:xfrm>
            <a:off x="5464602" y="2590330"/>
            <a:ext cx="220104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nl-NL" sz="2800" dirty="0" smtClean="0"/>
              <a:t>Close</a:t>
            </a:r>
            <a:endParaRPr lang="nl-NL" sz="28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20617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9" grpId="0"/>
      <p:bldP spid="9" grpId="1"/>
      <p:bldP spid="10" grpId="0"/>
      <p:bldP spid="10" grpId="1"/>
      <p:bldP spid="11" grpId="0"/>
      <p:bldP spid="12" grpId="0"/>
      <p:bldP spid="12" grpId="1"/>
      <p:bldP spid="13" grpId="0"/>
      <p:bldP spid="13" grpId="1"/>
      <p:bldP spid="14" grpId="0"/>
      <p:bldP spid="15" grpId="0"/>
      <p:bldP spid="15" grpId="1"/>
      <p:bldP spid="16" grpId="0"/>
      <p:bldP spid="1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/>
          <p:nvPr/>
        </p:nvSpPr>
        <p:spPr>
          <a:xfrm>
            <a:off x="1371600" y="2000250"/>
            <a:ext cx="6781800" cy="1371600"/>
          </a:xfrm>
          <a:prstGeom prst="rect">
            <a:avLst/>
          </a:prstGeom>
        </p:spPr>
      </p:sp>
      <p:sp>
        <p:nvSpPr>
          <p:cNvPr id="128" name="Google Shape;128;p5"/>
          <p:cNvSpPr txBox="1"/>
          <p:nvPr/>
        </p:nvSpPr>
        <p:spPr>
          <a:xfrm>
            <a:off x="0" y="1642745"/>
            <a:ext cx="9220200" cy="471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CHỦ ĐỀ E1: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TẬP SOẠN THẢO VĂN BẢN</a:t>
            </a:r>
            <a:endParaRPr sz="2800" b="1" u="sng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" name="Google Shape;129;p5"/>
          <p:cNvSpPr txBox="1"/>
          <p:nvPr/>
        </p:nvSpPr>
        <p:spPr>
          <a:xfrm>
            <a:off x="119800" y="42850"/>
            <a:ext cx="8872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smtClean="0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en-US" sz="3400" b="1" smtClean="0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   ngày   </a:t>
            </a:r>
            <a:r>
              <a:rPr lang="en-US" sz="3400" b="1" err="1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tháng</a:t>
            </a:r>
            <a:r>
              <a:rPr lang="en-US" sz="3400" b="1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3400" b="1" smtClean="0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3400" b="1" err="1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năm</a:t>
            </a:r>
            <a:r>
              <a:rPr lang="en-US" sz="3400" b="1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400" b="1" smtClean="0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2024</a:t>
            </a:r>
            <a:endParaRPr sz="3400" b="1" dirty="0">
              <a:solidFill>
                <a:srgbClr val="0B03B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" name="Google Shape;130;p5"/>
          <p:cNvSpPr txBox="1"/>
          <p:nvPr/>
        </p:nvSpPr>
        <p:spPr>
          <a:xfrm>
            <a:off x="304800" y="2366526"/>
            <a:ext cx="8534400" cy="10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24: BÀI 1 : EM LÀM QUEN VỚI PHẦN MỀM </a:t>
            </a:r>
            <a:endParaRPr dirty="0"/>
          </a:p>
          <a:p>
            <a:pPr marL="0" marR="0" lvl="0" indent="0" algn="ctr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SOẠN THẢO VĂN BẢN</a:t>
            </a:r>
            <a:endParaRPr sz="2800" b="1" u="sng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5"/>
          <p:cNvSpPr txBox="1"/>
          <p:nvPr/>
        </p:nvSpPr>
        <p:spPr>
          <a:xfrm>
            <a:off x="762000" y="921842"/>
            <a:ext cx="7924800" cy="53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CHỦ ĐỀ 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E:ỨNG DỤNG TIN HỌC</a:t>
            </a:r>
            <a:endParaRPr sz="3200" b="1" u="sng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"/>
          <p:cNvSpPr txBox="1"/>
          <p:nvPr/>
        </p:nvSpPr>
        <p:spPr>
          <a:xfrm>
            <a:off x="381000" y="1733550"/>
            <a:ext cx="8229600" cy="3395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225425" marR="0" lvl="0" indent="-22542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Tạo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tệp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mới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nhập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văn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0" marR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luận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đôi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dirty="0"/>
          </a:p>
          <a:p>
            <a:pPr marL="0" marR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sát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trên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màn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nền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chỉ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biểu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tượng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phần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mềm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soạn</a:t>
            </a:r>
            <a:r>
              <a:rPr lang="en-US" sz="32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thảo</a:t>
            </a:r>
            <a:r>
              <a:rPr lang="en-US" sz="32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văn</a:t>
            </a:r>
            <a:r>
              <a:rPr lang="en-US" sz="32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</a:t>
            </a:r>
            <a:r>
              <a:rPr lang="en-US" sz="32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3200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5425" marR="0" lvl="0" indent="-22542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2800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p6"/>
          <p:cNvSpPr txBox="1"/>
          <p:nvPr/>
        </p:nvSpPr>
        <p:spPr>
          <a:xfrm>
            <a:off x="304800" y="742950"/>
            <a:ext cx="8534400" cy="111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 : EM LÀM QUEN VỚI PHẦN MỀM </a:t>
            </a:r>
            <a:endParaRPr dirty="0"/>
          </a:p>
          <a:p>
            <a:pPr marL="0" marR="0" lvl="0" indent="0" algn="ctr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SOẠN THẢO VĂN BẢN</a:t>
            </a:r>
            <a:endParaRPr sz="2800" b="1" u="sng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 txBox="1"/>
          <p:nvPr/>
        </p:nvSpPr>
        <p:spPr>
          <a:xfrm>
            <a:off x="533400" y="857250"/>
            <a:ext cx="7924800" cy="1764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1: 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LÀM QUEN VỚI PHẦN MỀM SOẠN THẢO VĂN BẢN</a:t>
            </a:r>
            <a:endParaRPr dirty="0"/>
          </a:p>
          <a:p>
            <a:pPr marL="0" marR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32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Google Shape;144;p7"/>
          <p:cNvSpPr txBox="1"/>
          <p:nvPr/>
        </p:nvSpPr>
        <p:spPr>
          <a:xfrm>
            <a:off x="728662" y="3754439"/>
            <a:ext cx="8305800" cy="1025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=&gt;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khởi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phần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mềm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soạn</a:t>
            </a:r>
            <a:r>
              <a:rPr lang="en-US" sz="32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thảo</a:t>
            </a:r>
            <a:r>
              <a:rPr lang="en-US" sz="32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32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nháy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đúp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chuột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vào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biểu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tượng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trên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màn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nền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3200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Google Shape;145;p7"/>
          <p:cNvSpPr txBox="1"/>
          <p:nvPr/>
        </p:nvSpPr>
        <p:spPr>
          <a:xfrm>
            <a:off x="533400" y="2190751"/>
            <a:ext cx="7924800" cy="1518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biết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thao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tác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khởi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biểu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tượng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phần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mềm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soạn</a:t>
            </a:r>
            <a:r>
              <a:rPr lang="en-US" sz="32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thảo</a:t>
            </a:r>
            <a:r>
              <a:rPr lang="en-US" sz="32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văn</a:t>
            </a:r>
            <a:r>
              <a:rPr lang="en-US" sz="32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</a:t>
            </a:r>
            <a:r>
              <a:rPr lang="en-US" sz="32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trên</a:t>
            </a:r>
            <a:r>
              <a:rPr lang="en-US" sz="32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màn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nền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3200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50" name="Picture 2" descr="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019" y="426734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"/>
          <p:cNvSpPr txBox="1"/>
          <p:nvPr/>
        </p:nvSpPr>
        <p:spPr>
          <a:xfrm>
            <a:off x="685800" y="1885951"/>
            <a:ext cx="8305800" cy="1518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227937" marR="0" lvl="0" indent="-227937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hành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dirty="0"/>
          </a:p>
          <a:p>
            <a:pPr marL="227937" marR="0" lvl="0" indent="-227937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hãy</a:t>
            </a:r>
            <a:r>
              <a:rPr lang="en-US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khởi</a:t>
            </a:r>
            <a:r>
              <a:rPr lang="en-US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phần</a:t>
            </a:r>
            <a:r>
              <a:rPr lang="en-US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mềm</a:t>
            </a:r>
            <a:r>
              <a:rPr lang="en-US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soạn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thảo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2800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Google Shape;153;p8"/>
          <p:cNvSpPr txBox="1"/>
          <p:nvPr/>
        </p:nvSpPr>
        <p:spPr>
          <a:xfrm>
            <a:off x="457200" y="800100"/>
            <a:ext cx="7924800" cy="1764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1: LÀM QUEN VỚI PHẦN MỀM TRÌNH CHIẾU</a:t>
            </a:r>
            <a:endParaRPr/>
          </a:p>
          <a:p>
            <a:pPr marL="0" marR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32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5" name="Google Shape;15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4900" y="4833938"/>
            <a:ext cx="419100" cy="328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1739</TotalTime>
  <Words>752</Words>
  <Application>Microsoft Office PowerPoint</Application>
  <PresentationFormat>On-screen Show (16:9)</PresentationFormat>
  <Paragraphs>131</Paragraphs>
  <Slides>23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MTC</cp:lastModifiedBy>
  <cp:revision>31</cp:revision>
  <dcterms:created xsi:type="dcterms:W3CDTF">1601-01-01T00:00:00Z</dcterms:created>
  <dcterms:modified xsi:type="dcterms:W3CDTF">2024-01-15T10:47:39Z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