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Lst>
  <p:notesMasterIdLst>
    <p:notesMasterId r:id="rId34"/>
  </p:notesMasterIdLst>
  <p:sldIdLst>
    <p:sldId id="287" r:id="rId6"/>
    <p:sldId id="309" r:id="rId7"/>
    <p:sldId id="311" r:id="rId8"/>
    <p:sldId id="756" r:id="rId9"/>
    <p:sldId id="757" r:id="rId10"/>
    <p:sldId id="758" r:id="rId11"/>
    <p:sldId id="280" r:id="rId12"/>
    <p:sldId id="748" r:id="rId13"/>
    <p:sldId id="295" r:id="rId14"/>
    <p:sldId id="310" r:id="rId15"/>
    <p:sldId id="759" r:id="rId16"/>
    <p:sldId id="749" r:id="rId17"/>
    <p:sldId id="562" r:id="rId18"/>
    <p:sldId id="321" r:id="rId19"/>
    <p:sldId id="760" r:id="rId20"/>
    <p:sldId id="752" r:id="rId21"/>
    <p:sldId id="761" r:id="rId22"/>
    <p:sldId id="762" r:id="rId23"/>
    <p:sldId id="753" r:id="rId24"/>
    <p:sldId id="763" r:id="rId25"/>
    <p:sldId id="754" r:id="rId26"/>
    <p:sldId id="764" r:id="rId27"/>
    <p:sldId id="765" r:id="rId28"/>
    <p:sldId id="766" r:id="rId29"/>
    <p:sldId id="755" r:id="rId30"/>
    <p:sldId id="767" r:id="rId31"/>
    <p:sldId id="325" r:id="rId32"/>
    <p:sldId id="7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585"/>
    <a:srgbClr val="00CC99"/>
    <a:srgbClr val="FF75A0"/>
    <a:srgbClr val="FEF0DB"/>
    <a:srgbClr val="FFFFFF"/>
    <a:srgbClr val="CC9900"/>
    <a:srgbClr val="FF4780"/>
    <a:srgbClr val="FFEEE1"/>
    <a:srgbClr val="FFF89A"/>
    <a:srgbClr val="FF6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showGuides="1">
      <p:cViewPr varScale="1">
        <p:scale>
          <a:sx n="81" d="100"/>
          <a:sy n="81" d="100"/>
        </p:scale>
        <p:origin x="120" y="58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94116-FC9B-48C5-976A-9F557E94141D}"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BC84-7ABE-44DD-8E49-15D2139DE91A}" type="slidenum">
              <a:rPr lang="en-US" smtClean="0"/>
              <a:t>‹#›</a:t>
            </a:fld>
            <a:endParaRPr lang="en-US"/>
          </a:p>
        </p:txBody>
      </p:sp>
    </p:spTree>
    <p:extLst>
      <p:ext uri="{BB962C8B-B14F-4D97-AF65-F5344CB8AC3E}">
        <p14:creationId xmlns:p14="http://schemas.microsoft.com/office/powerpoint/2010/main" val="5186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t>17</a:t>
            </a:fld>
            <a:endParaRPr lang="en-US"/>
          </a:p>
        </p:txBody>
      </p:sp>
    </p:spTree>
    <p:extLst>
      <p:ext uri="{BB962C8B-B14F-4D97-AF65-F5344CB8AC3E}">
        <p14:creationId xmlns:p14="http://schemas.microsoft.com/office/powerpoint/2010/main" val="401622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t>18</a:t>
            </a:fld>
            <a:endParaRPr lang="en-US"/>
          </a:p>
        </p:txBody>
      </p:sp>
    </p:spTree>
    <p:extLst>
      <p:ext uri="{BB962C8B-B14F-4D97-AF65-F5344CB8AC3E}">
        <p14:creationId xmlns:p14="http://schemas.microsoft.com/office/powerpoint/2010/main" val="283981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BBC84-7ABE-44DD-8E49-15D2139DE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5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8E1A5-0EEA-4C07-AA6B-CA683899D6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EE4C27-8CEF-497D-8B76-DF5BE4A1EE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9C13C-912C-4371-BF2C-D0C1CF18501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5" name="Footer Placeholder 4">
            <a:extLst>
              <a:ext uri="{FF2B5EF4-FFF2-40B4-BE49-F238E27FC236}">
                <a16:creationId xmlns:a16="http://schemas.microsoft.com/office/drawing/2014/main" xmlns="" id="{FAC7A2E8-FEF9-4024-94B5-B6C6BE0892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1D56CEC-30E8-4855-B48D-7B7970B98077}"/>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6116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9463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57449-5207-43AA-8E8E-1151A127F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EFEC72D-207C-4D85-A683-DC801728A8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D04877-A5E1-406B-9876-629A02CD5B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CA917A-4B99-4529-91DB-C0D227CF8E4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6" name="Footer Placeholder 5">
            <a:extLst>
              <a:ext uri="{FF2B5EF4-FFF2-40B4-BE49-F238E27FC236}">
                <a16:creationId xmlns:a16="http://schemas.microsoft.com/office/drawing/2014/main" xmlns="" id="{301E13DB-9E4F-4580-967C-A8F5EDD0F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AB01E13-1803-4B14-ACC2-5B3407FC5236}"/>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39887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38E9C-BC23-4644-AF13-37094D77E9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C9C4DBF-FB55-4857-859D-7F73B84B49C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372F2CD-233F-45A2-8C50-926D6F187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7F530-EC1E-4E6B-99D4-C0E06B16A0F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6" name="Footer Placeholder 5">
            <a:extLst>
              <a:ext uri="{FF2B5EF4-FFF2-40B4-BE49-F238E27FC236}">
                <a16:creationId xmlns:a16="http://schemas.microsoft.com/office/drawing/2014/main" xmlns="" id="{B53B060A-82A5-4F7F-A48C-BA87627063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7FA52D5-AE9D-4425-AF1B-D44FCFDD2ABE}"/>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5137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C5B6D-443D-4592-A439-203BF3DBB4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3D5F68-921C-45EA-9EFA-6B4BB98117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1BB6A0-5362-4FF9-BC63-3AF4B481412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5" name="Footer Placeholder 4">
            <a:extLst>
              <a:ext uri="{FF2B5EF4-FFF2-40B4-BE49-F238E27FC236}">
                <a16:creationId xmlns:a16="http://schemas.microsoft.com/office/drawing/2014/main" xmlns="" id="{830D8C0E-8DF0-401C-8701-68B3D2B88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8B8F7AE-EE0B-4664-A091-E9C7C49E15DF}"/>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0711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4F676F-AE10-4A9C-AF62-D881168D0A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41ABE9-6644-4B88-9A8A-FBDF205FAC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780E5D-C5DB-4EC0-9445-B86136C6FCE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5" name="Footer Placeholder 4">
            <a:extLst>
              <a:ext uri="{FF2B5EF4-FFF2-40B4-BE49-F238E27FC236}">
                <a16:creationId xmlns:a16="http://schemas.microsoft.com/office/drawing/2014/main" xmlns="" id="{CEC8F260-2560-41EF-A7C2-BDB171E357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E42DC3B-852E-481B-8424-199F522EF50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4966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xmlns=""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0818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xmlns=""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03590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xmlns=""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4510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6" name="Footer Placeholder 5">
            <a:extLst>
              <a:ext uri="{FF2B5EF4-FFF2-40B4-BE49-F238E27FC236}">
                <a16:creationId xmlns:a16="http://schemas.microsoft.com/office/drawing/2014/main" xmlns=""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11240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8" name="Footer Placeholder 7">
            <a:extLst>
              <a:ext uri="{FF2B5EF4-FFF2-40B4-BE49-F238E27FC236}">
                <a16:creationId xmlns:a16="http://schemas.microsoft.com/office/drawing/2014/main" xmlns=""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95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44B08-C8D9-47A3-B910-7B9D307099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27DEAD-30A3-4F57-824F-B0F72228DA4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F9C8C9-9A4B-46D2-9A8C-88B7749BA48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5" name="Footer Placeholder 4">
            <a:extLst>
              <a:ext uri="{FF2B5EF4-FFF2-40B4-BE49-F238E27FC236}">
                <a16:creationId xmlns:a16="http://schemas.microsoft.com/office/drawing/2014/main" xmlns="" id="{ED51FCD9-E9A2-488D-A22D-C4FAC74F01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9BC667B-508A-417B-A859-442EA495BA81}"/>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5167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4" name="Footer Placeholder 3">
            <a:extLst>
              <a:ext uri="{FF2B5EF4-FFF2-40B4-BE49-F238E27FC236}">
                <a16:creationId xmlns:a16="http://schemas.microsoft.com/office/drawing/2014/main" xmlns=""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510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3" name="Footer Placeholder 2">
            <a:extLst>
              <a:ext uri="{FF2B5EF4-FFF2-40B4-BE49-F238E27FC236}">
                <a16:creationId xmlns:a16="http://schemas.microsoft.com/office/drawing/2014/main" xmlns=""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74203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6" name="Footer Placeholder 5">
            <a:extLst>
              <a:ext uri="{FF2B5EF4-FFF2-40B4-BE49-F238E27FC236}">
                <a16:creationId xmlns:a16="http://schemas.microsoft.com/office/drawing/2014/main" xmlns=""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406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6" name="Footer Placeholder 5">
            <a:extLst>
              <a:ext uri="{FF2B5EF4-FFF2-40B4-BE49-F238E27FC236}">
                <a16:creationId xmlns:a16="http://schemas.microsoft.com/office/drawing/2014/main" xmlns=""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2419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xmlns=""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68938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xmlns=""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98969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825CC-30BC-4C4F-BC70-4AA188BCAB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067FCB-516C-49B0-B40F-4E35629EC0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E99A1-36BD-433D-8D14-EC9961BF2BCA}"/>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5" name="Footer Placeholder 4">
            <a:extLst>
              <a:ext uri="{FF2B5EF4-FFF2-40B4-BE49-F238E27FC236}">
                <a16:creationId xmlns:a16="http://schemas.microsoft.com/office/drawing/2014/main" xmlns="" id="{F8065CAF-8303-48C9-A97E-CAD89BBEF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4C680CA-8FC0-4F6B-898D-922E60260E3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15388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1858D-5359-4CE4-B7BB-03DEFF1E8A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22FDF5-0B34-4886-AF9C-2A7CFB318E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07DAC7-5B84-4DCF-AE89-97F50D7A80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BAF7A28-E9A9-4A43-853F-F89B5987236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6" name="Footer Placeholder 5">
            <a:extLst>
              <a:ext uri="{FF2B5EF4-FFF2-40B4-BE49-F238E27FC236}">
                <a16:creationId xmlns:a16="http://schemas.microsoft.com/office/drawing/2014/main" xmlns="" id="{52C30F7F-B772-4044-842A-C00923989B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5D64836-110F-43C7-9DAA-8AC0FC4891E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0792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11037-1296-436E-8EF1-F5ED19F7B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8A561-68C1-435B-B08E-8C1FECA28A2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D2D1F5-39B0-4030-8F03-53D127DD4F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6BE43C-E552-4288-B13D-009D867F17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F0642E0-EA8F-49A5-82AA-C723C9FF16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612B57-5487-4E45-B21B-66FEC617484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8" name="Footer Placeholder 7">
            <a:extLst>
              <a:ext uri="{FF2B5EF4-FFF2-40B4-BE49-F238E27FC236}">
                <a16:creationId xmlns:a16="http://schemas.microsoft.com/office/drawing/2014/main" xmlns="" id="{CA292414-FFD2-4238-ABC3-F865CD3591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8CEE3344-F653-4ADD-B7DA-F5C35E311BC4}"/>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09633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394FA-C5C3-4B1C-9519-6BECAEA39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9C9969-4663-4223-832A-94AF9D0297D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4" name="Footer Placeholder 3">
            <a:extLst>
              <a:ext uri="{FF2B5EF4-FFF2-40B4-BE49-F238E27FC236}">
                <a16:creationId xmlns:a16="http://schemas.microsoft.com/office/drawing/2014/main" xmlns="" id="{2E419B32-914F-4408-A84F-9B34F470F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3D5A76B-8798-41A4-8EEB-98CF107C52D3}"/>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1232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75286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61807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3/11/2025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xmlns=""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xmlns=""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02969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83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62"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884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1.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2.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3.wdp"/></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spTree>
    <p:extLst>
      <p:ext uri="{BB962C8B-B14F-4D97-AF65-F5344CB8AC3E}">
        <p14:creationId xmlns:p14="http://schemas.microsoft.com/office/powerpoint/2010/main" val="2882540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xmlns="" id="{47ADE7B2-7F32-4E58-B01C-423CEEBA5705}"/>
              </a:ext>
            </a:extLst>
          </p:cNvPr>
          <p:cNvSpPr txBox="1"/>
          <p:nvPr/>
        </p:nvSpPr>
        <p:spPr>
          <a:xfrm>
            <a:off x="1479389" y="266844"/>
            <a:ext cx="10092125" cy="2062103"/>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Quan sát hình 4, đọc thông tin và cho biết:</a:t>
            </a:r>
          </a:p>
          <a:p>
            <a:pPr algn="just"/>
            <a:r>
              <a:rPr lang="vi-VN" sz="3200" dirty="0">
                <a:solidFill>
                  <a:srgbClr val="002060"/>
                </a:solidFill>
                <a:latin typeface="Cambria" panose="02040503050406030204" pitchFamily="18" charset="0"/>
                <a:ea typeface="Cambria" panose="02040503050406030204" pitchFamily="18" charset="0"/>
              </a:rPr>
              <a:t>- Một số đặc điểm nổi bật của con người ở tuổi trưởng thành.</a:t>
            </a:r>
          </a:p>
          <a:p>
            <a:pPr algn="just"/>
            <a:r>
              <a:rPr lang="vi-VN" sz="3200" dirty="0">
                <a:solidFill>
                  <a:srgbClr val="002060"/>
                </a:solidFill>
                <a:latin typeface="Cambria" panose="02040503050406030204" pitchFamily="18" charset="0"/>
                <a:ea typeface="Cambria" panose="02040503050406030204" pitchFamily="18" charset="0"/>
              </a:rPr>
              <a:t>- Vai trò của người trưởng thành trong gia đình và xã hội.</a:t>
            </a:r>
            <a:endParaRPr lang="en-US" sz="3200" dirty="0">
              <a:solidFill>
                <a:srgbClr val="002060"/>
              </a:solidFill>
              <a:latin typeface="Cambria" panose="02040503050406030204" pitchFamily="18" charset="0"/>
              <a:ea typeface="Cambria" panose="02040503050406030204" pitchFamily="18" charset="0"/>
            </a:endParaRPr>
          </a:p>
        </p:txBody>
      </p:sp>
      <p:pic>
        <p:nvPicPr>
          <p:cNvPr id="15" name="Picture 14" descr="A picture containing clipart&#10;&#10;Description automatically generated">
            <a:extLst>
              <a:ext uri="{FF2B5EF4-FFF2-40B4-BE49-F238E27FC236}">
                <a16:creationId xmlns:a16="http://schemas.microsoft.com/office/drawing/2014/main" xmlns="" id="{85E5BC11-5C9C-44AF-963E-B96E4EFEB1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26491" y="170579"/>
            <a:ext cx="1812001" cy="1599716"/>
          </a:xfrm>
          <a:prstGeom prst="rect">
            <a:avLst/>
          </a:prstGeom>
        </p:spPr>
      </p:pic>
      <p:pic>
        <p:nvPicPr>
          <p:cNvPr id="7" name="Picture 6">
            <a:extLst>
              <a:ext uri="{FF2B5EF4-FFF2-40B4-BE49-F238E27FC236}">
                <a16:creationId xmlns:a16="http://schemas.microsoft.com/office/drawing/2014/main" xmlns="" id="{33B85530-3827-15A2-189D-E6D4AA13BC8A}"/>
              </a:ext>
            </a:extLst>
          </p:cNvPr>
          <p:cNvPicPr>
            <a:picLocks noChangeAspect="1"/>
          </p:cNvPicPr>
          <p:nvPr/>
        </p:nvPicPr>
        <p:blipFill>
          <a:blip r:embed="rId4"/>
          <a:stretch>
            <a:fillRect/>
          </a:stretch>
        </p:blipFill>
        <p:spPr>
          <a:xfrm>
            <a:off x="1861458" y="2437150"/>
            <a:ext cx="8246958" cy="4057018"/>
          </a:xfrm>
          <a:prstGeom prst="rect">
            <a:avLst/>
          </a:prstGeom>
        </p:spPr>
      </p:pic>
    </p:spTree>
    <p:extLst>
      <p:ext uri="{BB962C8B-B14F-4D97-AF65-F5344CB8AC3E}">
        <p14:creationId xmlns:p14="http://schemas.microsoft.com/office/powerpoint/2010/main" val="4189809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95239" y="786423"/>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Nêu một số điểm nổi bật của của con người ở tuổi trưởng thành?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211286" y="2743201"/>
            <a:ext cx="8632371" cy="3668486"/>
          </a:xfrm>
          <a:prstGeom prst="roundRect">
            <a:avLst>
              <a:gd name="adj" fmla="val 258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Đặc điểm nổi bật của con người ở trưởng thành là: </a:t>
            </a:r>
            <a:r>
              <a:rPr lang="vi-VN" sz="4000" dirty="0">
                <a:solidFill>
                  <a:srgbClr val="FF0000"/>
                </a:solidFill>
                <a:latin typeface="Calibri" panose="020F0502020204030204"/>
              </a:rPr>
              <a:t>Cơ thể phát triển và hoàn thiện về thể chất và tâm lí. Ở lứa tuổi này, con người có thể lập gia đình, sinh con, chịu trách nhiệm với bản thân, gia đình và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7170" name="Picture 2" descr="Hình ảnh Chàng Trai Trẻ Hạnh Phúc Chào đón Vẻ đẹp Trưởng Thành Hấp Dẫn  Vectơ PNG , Sắc đẹp, Vẻ đẹp, Người Lớn PNG và Vector với nền trong suốt để">
            <a:extLst>
              <a:ext uri="{FF2B5EF4-FFF2-40B4-BE49-F238E27FC236}">
                <a16:creationId xmlns:a16="http://schemas.microsoft.com/office/drawing/2014/main" xmlns="" id="{6F168322-7722-90CE-8873-EDA246EEE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79713"/>
            <a:ext cx="6074229"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00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95239" y="895295"/>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người trưởng thành đối với gia đình và xã hội?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483429" y="2743201"/>
            <a:ext cx="8360228" cy="3668486"/>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Vai trò của người trưởng thành đối với gia đình và xã hội: </a:t>
            </a:r>
            <a:r>
              <a:rPr lang="vi-VN" sz="4000" dirty="0">
                <a:solidFill>
                  <a:srgbClr val="FF0000"/>
                </a:solidFill>
                <a:latin typeface="Calibri" panose="020F0502020204030204"/>
              </a:rPr>
              <a:t>Là lực lượng chủ yếu tham gia vào các hoạt động lao động, sản xuất trong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3074" name="Picture 2" descr="Hình ảnh Phim Hoạt Hình Người Phụ Nữ Trẻ Trưởng Thành PNG , Người Phụ Nữ  Trẻ Tuổi, Phụ Nữ Trưởng Thành, Người Phụ Nữ Hoạt Hình PNG trong suốt và  Vector">
            <a:extLst>
              <a:ext uri="{FF2B5EF4-FFF2-40B4-BE49-F238E27FC236}">
                <a16:creationId xmlns:a16="http://schemas.microsoft.com/office/drawing/2014/main" xmlns="" id="{A358420D-3DD2-33D0-6BA7-C3328A5582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4" b="95000" l="10000" r="90000">
                        <a14:foregroundMark x1="43438" y1="5156" x2="55469" y2="7656"/>
                        <a14:foregroundMark x1="55469" y1="7656" x2="56250" y2="11250"/>
                        <a14:foregroundMark x1="44219" y1="6250" x2="55313" y2="3906"/>
                        <a14:foregroundMark x1="55313" y1="3906" x2="55469" y2="3594"/>
                        <a14:foregroundMark x1="40000" y1="78594" x2="36719" y2="89531"/>
                        <a14:foregroundMark x1="36719" y1="89531" x2="30000" y2="94688"/>
                        <a14:foregroundMark x1="30000" y1="94688" x2="28750" y2="95000"/>
                        <a14:foregroundMark x1="54219" y1="31563" x2="61406" y2="42813"/>
                        <a14:foregroundMark x1="44219" y1="33594" x2="54688" y2="41094"/>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1219201"/>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27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xmlns=""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xmlns=""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xmlns=""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xmlns=""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xmlns=""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xmlns=""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xmlns=""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pic>
        <p:nvPicPr>
          <p:cNvPr id="39" name="Picture 38">
            <a:extLst>
              <a:ext uri="{FF2B5EF4-FFF2-40B4-BE49-F238E27FC236}">
                <a16:creationId xmlns:a16="http://schemas.microsoft.com/office/drawing/2014/main" xmlns="" id="{3089073F-6131-4678-98C8-FDE980DB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xmlns="" id="{35A7BA1F-79F5-42C5-A1D1-388C3A98F9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xmlns="" id="{60BA93BD-5187-509B-6751-32CDCF211F6B}"/>
              </a:ext>
            </a:extLst>
          </p:cNvPr>
          <p:cNvPicPr>
            <a:picLocks noChangeAspect="1"/>
          </p:cNvPicPr>
          <p:nvPr/>
        </p:nvPicPr>
        <p:blipFill>
          <a:blip r:embed="rId6"/>
          <a:stretch>
            <a:fillRect/>
          </a:stretch>
        </p:blipFill>
        <p:spPr>
          <a:xfrm>
            <a:off x="181004" y="1194582"/>
            <a:ext cx="5700663" cy="1374448"/>
          </a:xfrm>
          <a:prstGeom prst="rect">
            <a:avLst/>
          </a:prstGeom>
        </p:spPr>
      </p:pic>
      <p:sp>
        <p:nvSpPr>
          <p:cNvPr id="5" name="Rectangle: Rounded Corners 4">
            <a:extLst>
              <a:ext uri="{FF2B5EF4-FFF2-40B4-BE49-F238E27FC236}">
                <a16:creationId xmlns:a16="http://schemas.microsoft.com/office/drawing/2014/main" xmlns="" id="{F7B20069-6DFB-9322-E172-7CE1C76D9308}"/>
              </a:ext>
            </a:extLst>
          </p:cNvPr>
          <p:cNvSpPr/>
          <p:nvPr/>
        </p:nvSpPr>
        <p:spPr>
          <a:xfrm>
            <a:off x="6324600" y="272143"/>
            <a:ext cx="5475514" cy="22751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Đóng vai là phóng viên tìm hiểu về những người trưởng thành và đóng góp của họ với gia đình và xã hội; tham khảo câu hỏi gợi ý trong “Khung phỏng vấn”.</a:t>
            </a:r>
            <a:endParaRPr lang="en-US" sz="2800"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8D9E5B0F-2D9D-34DD-2341-CF7B9802B646}"/>
              </a:ext>
            </a:extLst>
          </p:cNvPr>
          <p:cNvPicPr>
            <a:picLocks noChangeAspect="1"/>
          </p:cNvPicPr>
          <p:nvPr/>
        </p:nvPicPr>
        <p:blipFill>
          <a:blip r:embed="rId7"/>
          <a:stretch>
            <a:fillRect/>
          </a:stretch>
        </p:blipFill>
        <p:spPr>
          <a:xfrm>
            <a:off x="5875564" y="3256189"/>
            <a:ext cx="5861934" cy="3177267"/>
          </a:xfrm>
          <a:prstGeom prst="rect">
            <a:avLst/>
          </a:prstGeom>
        </p:spPr>
      </p:pic>
    </p:spTree>
    <p:extLst>
      <p:ext uri="{BB962C8B-B14F-4D97-AF65-F5344CB8AC3E}">
        <p14:creationId xmlns:p14="http://schemas.microsoft.com/office/powerpoint/2010/main" val="2814921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AFDE974-CC8D-43BD-93C9-9D662C33A82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xmlns="" id="{1FCC7738-7ACF-8391-D2A4-50AED2AB2EAA}"/>
              </a:ext>
            </a:extLst>
          </p:cNvPr>
          <p:cNvSpPr/>
          <p:nvPr/>
        </p:nvSpPr>
        <p:spPr>
          <a:xfrm>
            <a:off x="0" y="0"/>
            <a:ext cx="7587343"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7CF25302-A0B0-36EA-2815-8A3988DD5944}"/>
              </a:ext>
            </a:extLst>
          </p:cNvPr>
          <p:cNvSpPr txBox="1"/>
          <p:nvPr/>
        </p:nvSpPr>
        <p:spPr>
          <a:xfrm>
            <a:off x="141515" y="2035629"/>
            <a:ext cx="7315200" cy="2554545"/>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rPr>
              <a:t>Tìm hiểu, chia sẻ về công việc và đóng góp của một người trưởng thành trong gia đình em đối với gia đình và xã hội.</a:t>
            </a:r>
            <a:endParaRPr lang="vi-VN"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8237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2BE29631-B7FD-5297-29C6-FE703990D1AA}"/>
              </a:ext>
            </a:extLst>
          </p:cNvPr>
          <p:cNvSpPr txBox="1"/>
          <p:nvPr/>
        </p:nvSpPr>
        <p:spPr>
          <a:xfrm>
            <a:off x="3973286" y="1665514"/>
            <a:ext cx="7630885" cy="3970318"/>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Anh họ em là nhân viên ngân hàng Quân đội Việt Nam. Ở gia đình, vào thời gian rảnh anh thường nấu cơm, dọn dẹp nhà cửa, chơi với em, ... Anh là nhân viên có trách nhiệm, làm việc rất tốt, góp phần vào phát triển của ngân hàng.</a:t>
            </a:r>
            <a:endParaRPr lang="en-US" sz="3600" dirty="0">
              <a:latin typeface="Cambria" panose="02040503050406030204" pitchFamily="18" charset="0"/>
              <a:ea typeface="Cambria" panose="02040503050406030204" pitchFamily="18" charset="0"/>
            </a:endParaRPr>
          </a:p>
        </p:txBody>
      </p:sp>
      <p:pic>
        <p:nvPicPr>
          <p:cNvPr id="9218" name="Picture 2" descr="Hình ảnh Ngồi Vị Trí Ngồi Máy Tính Xách Tay Phim Hoạt Hình PNG , Người,  Máy, Máy Tính Xách Tay PNG và Vector với nền trong suốt để tải xuống miễn">
            <a:extLst>
              <a:ext uri="{FF2B5EF4-FFF2-40B4-BE49-F238E27FC236}">
                <a16:creationId xmlns:a16="http://schemas.microsoft.com/office/drawing/2014/main" xmlns="" id="{29F5E704-A197-BCFF-B29F-45807C00F1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00" b="95333" l="10000" r="90000">
                        <a14:foregroundMark x1="43833" y1="17500" x2="46333" y2="22500"/>
                        <a14:foregroundMark x1="51750" y1="17167" x2="52833" y2="24000"/>
                        <a14:foregroundMark x1="40833" y1="16000" x2="48500" y2="10250"/>
                        <a14:foregroundMark x1="48500" y1="10250" x2="57000" y2="17167"/>
                        <a14:foregroundMark x1="72250" y1="7750" x2="70000" y2="13167"/>
                        <a14:foregroundMark x1="73333" y1="5583" x2="73667" y2="7500"/>
                        <a14:foregroundMark x1="44917" y1="88417" x2="41583" y2="95333"/>
                        <a14:foregroundMark x1="41583" y1="95333" x2="41583" y2="9491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195943"/>
            <a:ext cx="6662057" cy="666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82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xmlns=""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xmlns=""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xmlns=""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9" name="Picture 8" descr="Graphical user interface, application, PowerPoint&#10;&#10;Description automatically generated">
            <a:extLst>
              <a:ext uri="{FF2B5EF4-FFF2-40B4-BE49-F238E27FC236}">
                <a16:creationId xmlns:a16="http://schemas.microsoft.com/office/drawing/2014/main" xmlns=""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xmlns=""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xmlns=""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xmlns=""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xmlns=""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xmlns=""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xmlns=""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xmlns=""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xmlns=""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 name="Freeform: Shape 26">
              <a:extLst>
                <a:ext uri="{FF2B5EF4-FFF2-40B4-BE49-F238E27FC236}">
                  <a16:creationId xmlns:a16="http://schemas.microsoft.com/office/drawing/2014/main" xmlns=""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xmlns=""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xmlns=""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xmlns=""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xmlns=""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rapezoid 28">
              <a:extLst>
                <a:ext uri="{FF2B5EF4-FFF2-40B4-BE49-F238E27FC236}">
                  <a16:creationId xmlns:a16="http://schemas.microsoft.com/office/drawing/2014/main" xmlns=""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rapezoid 46">
              <a:extLst>
                <a:ext uri="{FF2B5EF4-FFF2-40B4-BE49-F238E27FC236}">
                  <a16:creationId xmlns:a16="http://schemas.microsoft.com/office/drawing/2014/main" xmlns=""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0" name="Picture 69" descr="Application&#10;&#10;Description automatically generated with medium confidence">
            <a:extLst>
              <a:ext uri="{FF2B5EF4-FFF2-40B4-BE49-F238E27FC236}">
                <a16:creationId xmlns:a16="http://schemas.microsoft.com/office/drawing/2014/main" xmlns=""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xmlns=""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xmlns=""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xmlns="" id="{C8D86789-1F8C-44EB-A902-3063F7E80EA9}"/>
                </a:ext>
              </a:extLst>
            </p:cNvPr>
            <p:cNvSpPr txBox="1"/>
            <p:nvPr/>
          </p:nvSpPr>
          <p:spPr>
            <a:xfrm>
              <a:off x="4386943" y="1816314"/>
              <a:ext cx="5401183" cy="1994905"/>
            </a:xfrm>
            <a:prstGeom prst="rect">
              <a:avLst/>
            </a:prstGeom>
            <a:noFill/>
          </p:spPr>
          <p:txBody>
            <a:bodyPr wrap="square" rtlCol="0">
              <a:spAutoFit/>
            </a:bodyPr>
            <a:lstStyle/>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Hoạt</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động</a:t>
              </a:r>
              <a:r>
                <a:rPr lang="en-US" sz="5400" b="1" dirty="0">
                  <a:solidFill>
                    <a:srgbClr val="FF0000"/>
                  </a:solidFill>
                  <a:effectLst/>
                  <a:latin typeface="Cambria" panose="02040503050406030204" pitchFamily="18" charset="0"/>
                  <a:ea typeface="Cambria" panose="02040503050406030204" pitchFamily="18" charset="0"/>
                </a:rPr>
                <a:t> 2:</a:t>
              </a:r>
            </a:p>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Tuổi</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già</a:t>
              </a:r>
              <a:endParaRPr lang="en-US" sz="54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xmlns=""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pic>
        <p:nvPicPr>
          <p:cNvPr id="11" name="Picture 10" descr="A round pink label with white text and a black background&#10;&#10;Description automatically generated">
            <a:extLst>
              <a:ext uri="{FF2B5EF4-FFF2-40B4-BE49-F238E27FC236}">
                <a16:creationId xmlns:a16="http://schemas.microsoft.com/office/drawing/2014/main" xmlns="" id="{26E8ECF4-D1DB-214F-CFD0-C941A56DF3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8737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47ADE7B2-7F32-4E58-B01C-423CEEBA5705}"/>
              </a:ext>
            </a:extLst>
          </p:cNvPr>
          <p:cNvSpPr txBox="1"/>
          <p:nvPr/>
        </p:nvSpPr>
        <p:spPr>
          <a:xfrm>
            <a:off x="1665514" y="266844"/>
            <a:ext cx="9906000"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Quan sát hình 5, đọc thông tin và cho biết:</a:t>
            </a:r>
          </a:p>
          <a:p>
            <a:pPr lvl="0" algn="just"/>
            <a:r>
              <a:rPr lang="vi-VN" sz="3200" b="1" dirty="0">
                <a:solidFill>
                  <a:srgbClr val="002060"/>
                </a:solidFill>
                <a:latin typeface="Cambria" panose="02040503050406030204" pitchFamily="18" charset="0"/>
                <a:ea typeface="Cambria" panose="02040503050406030204" pitchFamily="18" charset="0"/>
              </a:rPr>
              <a:t>- Một số đặc điểm nổi bật của con người ở tuổi già.</a:t>
            </a:r>
          </a:p>
          <a:p>
            <a:pPr lvl="0" algn="just"/>
            <a:r>
              <a:rPr lang="vi-VN" sz="3200" b="1" dirty="0">
                <a:solidFill>
                  <a:srgbClr val="002060"/>
                </a:solidFill>
                <a:latin typeface="Cambria" panose="02040503050406030204" pitchFamily="18" charset="0"/>
                <a:ea typeface="Cambria" panose="02040503050406030204" pitchFamily="18" charset="0"/>
              </a:rPr>
              <a:t>- Vai trò của người già trong gia đình và xã hội.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D2343AA9-204B-C3DA-0FBE-1E24909FE5D0}"/>
              </a:ext>
            </a:extLst>
          </p:cNvPr>
          <p:cNvPicPr>
            <a:picLocks noChangeAspect="1"/>
          </p:cNvPicPr>
          <p:nvPr/>
        </p:nvPicPr>
        <p:blipFill>
          <a:blip r:embed="rId3"/>
          <a:stretch>
            <a:fillRect/>
          </a:stretch>
        </p:blipFill>
        <p:spPr>
          <a:xfrm>
            <a:off x="821190" y="2251301"/>
            <a:ext cx="10282239" cy="3369260"/>
          </a:xfrm>
          <a:prstGeom prst="rect">
            <a:avLst/>
          </a:prstGeom>
        </p:spPr>
      </p:pic>
      <p:pic>
        <p:nvPicPr>
          <p:cNvPr id="10242" name="Picture 2" descr="Hình ảnh Bà Già Chống Nạng PNG , Một Bà Già, Nạng, Người Già PNG miễn phí  tải tập tin PSDComment và Vector">
            <a:extLst>
              <a:ext uri="{FF2B5EF4-FFF2-40B4-BE49-F238E27FC236}">
                <a16:creationId xmlns:a16="http://schemas.microsoft.com/office/drawing/2014/main" xmlns="" id="{E2C6E1CD-A443-4EA1-6B35-A7040060FAD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50" b="94417" l="10000" r="90000">
                        <a14:foregroundMark x1="33833" y1="12250" x2="52417" y2="14000"/>
                        <a14:foregroundMark x1="52417" y1="14000" x2="55583" y2="18250"/>
                        <a14:foregroundMark x1="47583" y1="4750" x2="50667" y2="6333"/>
                        <a14:foregroundMark x1="48250" y1="85750" x2="51917" y2="87583"/>
                        <a14:foregroundMark x1="65583" y1="88750" x2="71083" y2="86000"/>
                        <a14:foregroundMark x1="26500" y1="90000" x2="27583" y2="94417"/>
                      </a14:backgroundRemoval>
                    </a14:imgEffect>
                  </a14:imgLayer>
                </a14:imgProps>
              </a:ext>
              <a:ext uri="{28A0092B-C50C-407E-A947-70E740481C1C}">
                <a14:useLocalDpi xmlns:a14="http://schemas.microsoft.com/office/drawing/2010/main" val="0"/>
              </a:ext>
            </a:extLst>
          </a:blip>
          <a:srcRect/>
          <a:stretch>
            <a:fillRect/>
          </a:stretch>
        </p:blipFill>
        <p:spPr bwMode="auto">
          <a:xfrm>
            <a:off x="566057" y="370115"/>
            <a:ext cx="1338942" cy="133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5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8" name="Picture 4" descr="Hình ảnh Phim Hoạt Hình Ngày Của ông Bà PNG , Ngày ông Bà, Tôn Trọng Ngày  Già, Người Già PNG trong suốt và Vector để tải xuống miễn phí">
            <a:extLst>
              <a:ext uri="{FF2B5EF4-FFF2-40B4-BE49-F238E27FC236}">
                <a16:creationId xmlns:a16="http://schemas.microsoft.com/office/drawing/2014/main" xmlns="" id="{79C7B16B-04EB-191B-6524-7CD88973A5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88" b="94688" l="10000" r="90000">
                        <a14:foregroundMark x1="51250" y1="8594" x2="67188" y2="9531"/>
                        <a14:foregroundMark x1="55000" y1="4688" x2="61406" y2="5781"/>
                        <a14:foregroundMark x1="69219" y1="84219" x2="70000" y2="93750"/>
                        <a14:foregroundMark x1="70000" y1="93750" x2="72500" y2="94688"/>
                      </a14:backgroundRemoval>
                    </a14:imgEffect>
                  </a14:imgLayer>
                </a14:imgProps>
              </a:ext>
              <a:ext uri="{28A0092B-C50C-407E-A947-70E740481C1C}">
                <a14:useLocalDpi xmlns:a14="http://schemas.microsoft.com/office/drawing/2010/main" val="0"/>
              </a:ext>
            </a:extLst>
          </a:blip>
          <a:srcRect/>
          <a:stretch>
            <a:fillRect/>
          </a:stretch>
        </p:blipFill>
        <p:spPr bwMode="auto">
          <a:xfrm>
            <a:off x="326572" y="1719942"/>
            <a:ext cx="4539343" cy="4539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354D2A66-0D2F-DCD6-1359-3B0FD5614E0C}"/>
              </a:ext>
            </a:extLst>
          </p:cNvPr>
          <p:cNvSpPr/>
          <p:nvPr/>
        </p:nvSpPr>
        <p:spPr>
          <a:xfrm>
            <a:off x="4767943" y="1643742"/>
            <a:ext cx="6738257" cy="3679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 Đặc điểm: </a:t>
            </a:r>
            <a:r>
              <a:rPr lang="vi-VN" sz="3600" dirty="0">
                <a:solidFill>
                  <a:srgbClr val="002060"/>
                </a:solidFill>
                <a:latin typeface="Cambria" panose="02040503050406030204" pitchFamily="18" charset="0"/>
                <a:ea typeface="Cambria" panose="02040503050406030204" pitchFamily="18" charset="0"/>
              </a:rPr>
              <a:t>không được nhanh, mắt nhìn kém hơn, nói to,... </a:t>
            </a:r>
            <a:endParaRPr lang="en-US" sz="3600"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 Vai trò: </a:t>
            </a:r>
            <a:r>
              <a:rPr lang="vi-VN" sz="3600" dirty="0">
                <a:solidFill>
                  <a:srgbClr val="002060"/>
                </a:solidFill>
                <a:latin typeface="Cambria" panose="02040503050406030204" pitchFamily="18" charset="0"/>
                <a:ea typeface="Cambria" panose="02040503050406030204" pitchFamily="18" charset="0"/>
              </a:rPr>
              <a:t>gương mẫu trong gia đình,</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trồng cây, giữ sạch đường làng ngõ xóm, giúp đỡ con cháu nấu cơm, đón cháu,... </a:t>
            </a:r>
          </a:p>
        </p:txBody>
      </p:sp>
    </p:spTree>
    <p:extLst>
      <p:ext uri="{BB962C8B-B14F-4D97-AF65-F5344CB8AC3E}">
        <p14:creationId xmlns:p14="http://schemas.microsoft.com/office/powerpoint/2010/main" val="406468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8" name="Picture 7" descr="A black and orange text&#10;&#10;Description automatically generated">
            <a:extLst>
              <a:ext uri="{FF2B5EF4-FFF2-40B4-BE49-F238E27FC236}">
                <a16:creationId xmlns:a16="http://schemas.microsoft.com/office/drawing/2014/main" xmlns="" id="{DF8FCAF9-F35C-F680-2B97-D207D5E6D1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434" y="2349434"/>
            <a:ext cx="10307444" cy="2485317"/>
          </a:xfrm>
          <a:prstGeom prst="rect">
            <a:avLst/>
          </a:prstGeom>
        </p:spPr>
      </p:pic>
    </p:spTree>
    <p:extLst>
      <p:ext uri="{BB962C8B-B14F-4D97-AF65-F5344CB8AC3E}">
        <p14:creationId xmlns:p14="http://schemas.microsoft.com/office/powerpoint/2010/main" val="24147098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xmlns=""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363101" y="759122"/>
            <a:ext cx="2632792" cy="1401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hool Children PNG Transparent Images Free Download | Vector Files |  Pngtree">
            <a:extLst>
              <a:ext uri="{FF2B5EF4-FFF2-40B4-BE49-F238E27FC236}">
                <a16:creationId xmlns:a16="http://schemas.microsoft.com/office/drawing/2014/main" xmlns="" id="{5C34B84C-205A-CCC8-27A9-E54B2E3B6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14" y="985157"/>
            <a:ext cx="6428014" cy="64280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E42D17C-211E-81A4-E4D5-E487FE05F906}"/>
              </a:ext>
            </a:extLst>
          </p:cNvPr>
          <p:cNvPicPr>
            <a:picLocks noChangeAspect="1"/>
          </p:cNvPicPr>
          <p:nvPr/>
        </p:nvPicPr>
        <p:blipFill>
          <a:blip r:embed="rId5"/>
          <a:stretch>
            <a:fillRect/>
          </a:stretch>
        </p:blipFill>
        <p:spPr>
          <a:xfrm>
            <a:off x="1198320" y="616044"/>
            <a:ext cx="9577646" cy="2011854"/>
          </a:xfrm>
          <a:prstGeom prst="rect">
            <a:avLst/>
          </a:prstGeom>
        </p:spPr>
      </p:pic>
    </p:spTree>
    <p:extLst>
      <p:ext uri="{BB962C8B-B14F-4D97-AF65-F5344CB8AC3E}">
        <p14:creationId xmlns:p14="http://schemas.microsoft.com/office/powerpoint/2010/main" val="196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xmlns="" id="{DFDAB409-F8CE-BA16-168E-B87FA139C39E}"/>
              </a:ext>
            </a:extLst>
          </p:cNvPr>
          <p:cNvGraphicFramePr>
            <a:graphicFrameLocks noGrp="1"/>
          </p:cNvGraphicFramePr>
          <p:nvPr>
            <p:extLst>
              <p:ext uri="{D42A27DB-BD31-4B8C-83A1-F6EECF244321}">
                <p14:modId xmlns:p14="http://schemas.microsoft.com/office/powerpoint/2010/main" val="2533502959"/>
              </p:ext>
            </p:extLst>
          </p:nvPr>
        </p:nvGraphicFramePr>
        <p:xfrm>
          <a:off x="555172" y="2351315"/>
          <a:ext cx="11125200" cy="3731624"/>
        </p:xfrm>
        <a:graphic>
          <a:graphicData uri="http://schemas.openxmlformats.org/drawingml/2006/table">
            <a:tbl>
              <a:tblPr firstRow="1" bandRow="1">
                <a:tableStyleId>{21E4AEA4-8DFA-4A89-87EB-49C32662AFE0}</a:tableStyleId>
              </a:tblPr>
              <a:tblGrid>
                <a:gridCol w="1589315">
                  <a:extLst>
                    <a:ext uri="{9D8B030D-6E8A-4147-A177-3AD203B41FA5}">
                      <a16:colId xmlns:a16="http://schemas.microsoft.com/office/drawing/2014/main" xmlns="" val="489899173"/>
                    </a:ext>
                  </a:extLst>
                </a:gridCol>
                <a:gridCol w="1589314">
                  <a:extLst>
                    <a:ext uri="{9D8B030D-6E8A-4147-A177-3AD203B41FA5}">
                      <a16:colId xmlns:a16="http://schemas.microsoft.com/office/drawing/2014/main" xmlns="" val="1753172223"/>
                    </a:ext>
                  </a:extLst>
                </a:gridCol>
                <a:gridCol w="2329543">
                  <a:extLst>
                    <a:ext uri="{9D8B030D-6E8A-4147-A177-3AD203B41FA5}">
                      <a16:colId xmlns:a16="http://schemas.microsoft.com/office/drawing/2014/main" xmlns="" val="865968898"/>
                    </a:ext>
                  </a:extLst>
                </a:gridCol>
                <a:gridCol w="3135085">
                  <a:extLst>
                    <a:ext uri="{9D8B030D-6E8A-4147-A177-3AD203B41FA5}">
                      <a16:colId xmlns:a16="http://schemas.microsoft.com/office/drawing/2014/main" xmlns="" val="1564981788"/>
                    </a:ext>
                  </a:extLst>
                </a:gridCol>
                <a:gridCol w="2481943">
                  <a:extLst>
                    <a:ext uri="{9D8B030D-6E8A-4147-A177-3AD203B41FA5}">
                      <a16:colId xmlns:a16="http://schemas.microsoft.com/office/drawing/2014/main" xmlns="" val="3855741267"/>
                    </a:ext>
                  </a:extLst>
                </a:gridCol>
              </a:tblGrid>
              <a:tr h="727166">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4452240"/>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7219897"/>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057296"/>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72651642"/>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4278232"/>
                  </a:ext>
                </a:extLst>
              </a:tr>
            </a:tbl>
          </a:graphicData>
        </a:graphic>
      </p:graphicFrame>
      <p:sp>
        <p:nvSpPr>
          <p:cNvPr id="3" name="TextBox 2">
            <a:extLst>
              <a:ext uri="{FF2B5EF4-FFF2-40B4-BE49-F238E27FC236}">
                <a16:creationId xmlns:a16="http://schemas.microsoft.com/office/drawing/2014/main" xmlns="" id="{71C2BC47-D1F5-8550-E354-49A049766B79}"/>
              </a:ext>
            </a:extLst>
          </p:cNvPr>
          <p:cNvSpPr txBox="1"/>
          <p:nvPr/>
        </p:nvSpPr>
        <p:spPr>
          <a:xfrm>
            <a:off x="1143000" y="794657"/>
            <a:ext cx="9906000"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Chỉ ra những đặc điểm nổi bật phân biệt con người ở các giai đoạn phát triển khác nhau của cuộc đời.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322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47ADE7B2-7F32-4E58-B01C-423CEEBA5705}"/>
              </a:ext>
            </a:extLst>
          </p:cNvPr>
          <p:cNvSpPr txBox="1"/>
          <p:nvPr/>
        </p:nvSpPr>
        <p:spPr>
          <a:xfrm>
            <a:off x="783771" y="331120"/>
            <a:ext cx="10591800" cy="584775"/>
          </a:xfrm>
          <a:prstGeom prst="rect">
            <a:avLst/>
          </a:prstGeom>
          <a:noFill/>
        </p:spPr>
        <p:txBody>
          <a:bodyPr wrap="square" rtlCol="0">
            <a:spAutoFit/>
          </a:bodyPr>
          <a:lstStyle/>
          <a:p>
            <a:pPr lvl="0" algn="ctr"/>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xmlns="" id="{DFDAB409-F8CE-BA16-168E-B87FA139C39E}"/>
              </a:ext>
            </a:extLst>
          </p:cNvPr>
          <p:cNvGraphicFramePr>
            <a:graphicFrameLocks noGrp="1"/>
          </p:cNvGraphicFramePr>
          <p:nvPr>
            <p:extLst>
              <p:ext uri="{D42A27DB-BD31-4B8C-83A1-F6EECF244321}">
                <p14:modId xmlns:p14="http://schemas.microsoft.com/office/powerpoint/2010/main" val="2452791664"/>
              </p:ext>
            </p:extLst>
          </p:nvPr>
        </p:nvGraphicFramePr>
        <p:xfrm>
          <a:off x="598714" y="1851779"/>
          <a:ext cx="11125200" cy="4243010"/>
        </p:xfrm>
        <a:graphic>
          <a:graphicData uri="http://schemas.openxmlformats.org/drawingml/2006/table">
            <a:tbl>
              <a:tblPr firstRow="1" bandRow="1">
                <a:tableStyleId>{21E4AEA4-8DFA-4A89-87EB-49C32662AFE0}</a:tableStyleId>
              </a:tblPr>
              <a:tblGrid>
                <a:gridCol w="1469572">
                  <a:extLst>
                    <a:ext uri="{9D8B030D-6E8A-4147-A177-3AD203B41FA5}">
                      <a16:colId xmlns:a16="http://schemas.microsoft.com/office/drawing/2014/main" xmlns="" val="489899173"/>
                    </a:ext>
                  </a:extLst>
                </a:gridCol>
                <a:gridCol w="1534885">
                  <a:extLst>
                    <a:ext uri="{9D8B030D-6E8A-4147-A177-3AD203B41FA5}">
                      <a16:colId xmlns:a16="http://schemas.microsoft.com/office/drawing/2014/main" xmlns="" val="1753172223"/>
                    </a:ext>
                  </a:extLst>
                </a:gridCol>
                <a:gridCol w="2231572">
                  <a:extLst>
                    <a:ext uri="{9D8B030D-6E8A-4147-A177-3AD203B41FA5}">
                      <a16:colId xmlns:a16="http://schemas.microsoft.com/office/drawing/2014/main" xmlns="" val="865968898"/>
                    </a:ext>
                  </a:extLst>
                </a:gridCol>
                <a:gridCol w="3407228">
                  <a:extLst>
                    <a:ext uri="{9D8B030D-6E8A-4147-A177-3AD203B41FA5}">
                      <a16:colId xmlns:a16="http://schemas.microsoft.com/office/drawing/2014/main" xmlns="" val="1564981788"/>
                    </a:ext>
                  </a:extLst>
                </a:gridCol>
                <a:gridCol w="2481943">
                  <a:extLst>
                    <a:ext uri="{9D8B030D-6E8A-4147-A177-3AD203B41FA5}">
                      <a16:colId xmlns:a16="http://schemas.microsoft.com/office/drawing/2014/main" xmlns="" val="3855741267"/>
                    </a:ext>
                  </a:extLst>
                </a:gridCol>
              </a:tblGrid>
              <a:tr h="859730">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4452240"/>
                  </a:ext>
                </a:extLst>
              </a:tr>
              <a:tr h="859730">
                <a:tc>
                  <a:txBody>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Nhỏ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yêu</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Khi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non </a:t>
                      </a:r>
                      <a:r>
                        <a:rPr lang="en-US" sz="2400" dirty="0" err="1">
                          <a:latin typeface="Cambria" panose="02040503050406030204" pitchFamily="18" charset="0"/>
                          <a:ea typeface="Cambria" panose="02040503050406030204" pitchFamily="18" charset="0"/>
                        </a:rPr>
                        <a:t>yếu</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Từ 3 đến dưới 6 tuổi: Chiều cao và cân nặng của trẻ tăng nhanh</a:t>
                      </a:r>
                      <a:endParaRPr lang="en-US" sz="2400" dirty="0">
                        <a:latin typeface="Cambria" panose="02040503050406030204" pitchFamily="18" charset="0"/>
                        <a:ea typeface="Cambria" panose="02040503050406030204" pitchFamily="18" charset="0"/>
                      </a:endParaRPr>
                    </a:p>
                    <a:p>
                      <a:pPr algn="just"/>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6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nặng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tục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tăng</a:t>
                      </a: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r>
                        <a:rPr lang="en-US" sz="2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7219897"/>
                  </a:ext>
                </a:extLst>
              </a:tr>
            </a:tbl>
          </a:graphicData>
        </a:graphic>
      </p:graphicFrame>
    </p:spTree>
    <p:extLst>
      <p:ext uri="{BB962C8B-B14F-4D97-AF65-F5344CB8AC3E}">
        <p14:creationId xmlns:p14="http://schemas.microsoft.com/office/powerpoint/2010/main" val="236202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xmlns="" id="{354D2A66-0D2F-DCD6-1359-3B0FD5614E0C}"/>
              </a:ext>
            </a:extLst>
          </p:cNvPr>
          <p:cNvSpPr/>
          <p:nvPr/>
        </p:nvSpPr>
        <p:spPr>
          <a:xfrm>
            <a:off x="1328058" y="381000"/>
            <a:ext cx="9742714" cy="19376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Cambria" panose="02040503050406030204" pitchFamily="18" charset="0"/>
                <a:ea typeface="Cambria" panose="02040503050406030204" pitchFamily="18" charset="0"/>
              </a:rPr>
              <a:t>2. </a:t>
            </a:r>
            <a:r>
              <a:rPr lang="vi-VN" sz="3600" b="1" dirty="0">
                <a:solidFill>
                  <a:srgbClr val="002060"/>
                </a:solidFill>
                <a:latin typeface="Cambria" panose="02040503050406030204" pitchFamily="18" charset="0"/>
                <a:ea typeface="Cambria" panose="02040503050406030204" pitchFamily="18" charset="0"/>
              </a:rPr>
              <a:t>Chia sẻ một số việc em có thể làm để thể hiện sự quan tâm, chăm sóc với những thành viên trong gia đình (hình 6).</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E32B5340-850D-2DB2-D89A-CD74916D95EE}"/>
              </a:ext>
            </a:extLst>
          </p:cNvPr>
          <p:cNvPicPr>
            <a:picLocks noChangeAspect="1"/>
          </p:cNvPicPr>
          <p:nvPr/>
        </p:nvPicPr>
        <p:blipFill>
          <a:blip r:embed="rId3"/>
          <a:stretch>
            <a:fillRect/>
          </a:stretch>
        </p:blipFill>
        <p:spPr>
          <a:xfrm>
            <a:off x="823912" y="3102427"/>
            <a:ext cx="10914189" cy="2438401"/>
          </a:xfrm>
          <a:prstGeom prst="rect">
            <a:avLst/>
          </a:prstGeom>
        </p:spPr>
      </p:pic>
    </p:spTree>
    <p:extLst>
      <p:ext uri="{BB962C8B-B14F-4D97-AF65-F5344CB8AC3E}">
        <p14:creationId xmlns:p14="http://schemas.microsoft.com/office/powerpoint/2010/main" val="34768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0CA99A62-F097-5F11-AE2C-62B9C818AB25}"/>
              </a:ext>
            </a:extLst>
          </p:cNvPr>
          <p:cNvPicPr>
            <a:picLocks noChangeAspect="1"/>
          </p:cNvPicPr>
          <p:nvPr/>
        </p:nvPicPr>
        <p:blipFill>
          <a:blip r:embed="rId2"/>
          <a:stretch>
            <a:fillRect/>
          </a:stretch>
        </p:blipFill>
        <p:spPr>
          <a:xfrm>
            <a:off x="1040266" y="990600"/>
            <a:ext cx="4007922" cy="3135086"/>
          </a:xfrm>
          <a:prstGeom prst="rect">
            <a:avLst/>
          </a:prstGeom>
        </p:spPr>
      </p:pic>
      <p:pic>
        <p:nvPicPr>
          <p:cNvPr id="8" name="Picture 7">
            <a:extLst>
              <a:ext uri="{FF2B5EF4-FFF2-40B4-BE49-F238E27FC236}">
                <a16:creationId xmlns:a16="http://schemas.microsoft.com/office/drawing/2014/main" xmlns="" id="{A41BE32E-A89D-D181-A4B3-89ECAAFBE80E}"/>
              </a:ext>
            </a:extLst>
          </p:cNvPr>
          <p:cNvPicPr>
            <a:picLocks noChangeAspect="1"/>
          </p:cNvPicPr>
          <p:nvPr/>
        </p:nvPicPr>
        <p:blipFill>
          <a:blip r:embed="rId3"/>
          <a:stretch>
            <a:fillRect/>
          </a:stretch>
        </p:blipFill>
        <p:spPr>
          <a:xfrm>
            <a:off x="6728731" y="1258660"/>
            <a:ext cx="3796985" cy="2856139"/>
          </a:xfrm>
          <a:prstGeom prst="rect">
            <a:avLst/>
          </a:prstGeom>
        </p:spPr>
      </p:pic>
      <p:sp>
        <p:nvSpPr>
          <p:cNvPr id="9" name="Rectangle 8">
            <a:extLst>
              <a:ext uri="{FF2B5EF4-FFF2-40B4-BE49-F238E27FC236}">
                <a16:creationId xmlns:a16="http://schemas.microsoft.com/office/drawing/2014/main" xmlns=""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Chơi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với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ông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xmlns="" id="{C0A88BAF-319B-84A6-8367-DC3187FC4CD7}"/>
              </a:ext>
            </a:extLst>
          </p:cNvPr>
          <p:cNvSpPr/>
          <p:nvPr/>
        </p:nvSpPr>
        <p:spPr>
          <a:xfrm>
            <a:off x="6662058" y="4125686"/>
            <a:ext cx="4093028"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Giúp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mẹ</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nấu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84929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dirty="0" err="1">
                <a:solidFill>
                  <a:srgbClr val="002060"/>
                </a:solidFill>
                <a:latin typeface="Cambria" panose="02040503050406030204" pitchFamily="18" charset="0"/>
                <a:ea typeface="Cambria" panose="02040503050406030204" pitchFamily="18" charset="0"/>
              </a:rPr>
              <a:t>mâm</a:t>
            </a:r>
            <a:r>
              <a:rPr lang="en-US" sz="3600" b="1" dirty="0">
                <a:solidFill>
                  <a:srgbClr val="002060"/>
                </a:solidFill>
                <a:latin typeface="Cambria" panose="02040503050406030204" pitchFamily="18" charset="0"/>
                <a:ea typeface="Cambria" panose="02040503050406030204" pitchFamily="18" charset="0"/>
              </a:rPr>
              <a:t> c</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xmlns="" id="{C0A88BAF-319B-84A6-8367-DC3187FC4CD7}"/>
              </a:ext>
            </a:extLst>
          </p:cNvPr>
          <p:cNvSpPr/>
          <p:nvPr/>
        </p:nvSpPr>
        <p:spPr>
          <a:xfrm>
            <a:off x="6662057" y="4125686"/>
            <a:ext cx="4561113"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a:solidFill>
                  <a:srgbClr val="002060"/>
                </a:solidFill>
                <a:latin typeface="Cambria" panose="02040503050406030204" pitchFamily="18" charset="0"/>
                <a:ea typeface="Cambria" panose="02040503050406030204" pitchFamily="18" charset="0"/>
              </a:rPr>
              <a:t>Dọn vệ sinh nhà cửa.</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B344032E-C34B-4E15-4B24-FE0FA8ED30F9}"/>
              </a:ext>
            </a:extLst>
          </p:cNvPr>
          <p:cNvPicPr>
            <a:picLocks noChangeAspect="1"/>
          </p:cNvPicPr>
          <p:nvPr/>
        </p:nvPicPr>
        <p:blipFill>
          <a:blip r:embed="rId2"/>
          <a:stretch>
            <a:fillRect/>
          </a:stretch>
        </p:blipFill>
        <p:spPr>
          <a:xfrm>
            <a:off x="1190626" y="1008288"/>
            <a:ext cx="3784146" cy="2796977"/>
          </a:xfrm>
          <a:prstGeom prst="rect">
            <a:avLst/>
          </a:prstGeom>
        </p:spPr>
      </p:pic>
      <p:pic>
        <p:nvPicPr>
          <p:cNvPr id="6" name="Picture 5">
            <a:extLst>
              <a:ext uri="{FF2B5EF4-FFF2-40B4-BE49-F238E27FC236}">
                <a16:creationId xmlns:a16="http://schemas.microsoft.com/office/drawing/2014/main" xmlns="" id="{3C75F70B-94A1-4C00-A680-08EBE3E60550}"/>
              </a:ext>
            </a:extLst>
          </p:cNvPr>
          <p:cNvPicPr>
            <a:picLocks noChangeAspect="1"/>
          </p:cNvPicPr>
          <p:nvPr/>
        </p:nvPicPr>
        <p:blipFill>
          <a:blip r:embed="rId3"/>
          <a:stretch>
            <a:fillRect/>
          </a:stretch>
        </p:blipFill>
        <p:spPr>
          <a:xfrm>
            <a:off x="6842352" y="1198790"/>
            <a:ext cx="3422877" cy="2707876"/>
          </a:xfrm>
          <a:prstGeom prst="rect">
            <a:avLst/>
          </a:prstGeom>
        </p:spPr>
      </p:pic>
    </p:spTree>
    <p:extLst>
      <p:ext uri="{BB962C8B-B14F-4D97-AF65-F5344CB8AC3E}">
        <p14:creationId xmlns:p14="http://schemas.microsoft.com/office/powerpoint/2010/main" val="3461803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descr="A close up of a black background&#10;&#10;Description automatically generated">
            <a:extLst>
              <a:ext uri="{FF2B5EF4-FFF2-40B4-BE49-F238E27FC236}">
                <a16:creationId xmlns:a16="http://schemas.microsoft.com/office/drawing/2014/main" xmlns="" id="{A7E4EC22-7C3F-29A1-80AE-D1D29188CE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13" y="2036763"/>
            <a:ext cx="12192000" cy="294059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xmlns="" id="{7CC89BCC-D516-A848-D8E8-2CCDC7B0E3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474907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xmlns="" id="{F00982C3-230D-CADB-7A51-1AB9A847BF31}"/>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xmlns="" id="{9EE3390E-B954-ED1C-8A1A-78D9303BB395}"/>
              </a:ext>
            </a:extLst>
          </p:cNvPr>
          <p:cNvCxnSpPr>
            <a:stCxn id="2"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xmlns="" id="{1D806C9A-BB9F-FEF7-598A-95B8FB9ABB24}"/>
              </a:ext>
            </a:extLst>
          </p:cNvPr>
          <p:cNvSpPr/>
          <p:nvPr/>
        </p:nvSpPr>
        <p:spPr>
          <a:xfrm>
            <a:off x="4136571" y="511629"/>
            <a:ext cx="7445829" cy="25037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Các giai đoạn phát triển chính của con người bao gồm tuổi ấu thơ, tuổi vị thành niên, tuổi trưởng thành và tuổi già.</a:t>
            </a:r>
            <a:endParaRPr lang="en-US" sz="32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xmlns="" id="{C0A700E7-A1E3-FBC8-3378-0DD50D8FC830}"/>
              </a:ext>
            </a:extLst>
          </p:cNvPr>
          <p:cNvCxnSpPr>
            <a:cxnSpLocks/>
          </p:cNvCxnSpPr>
          <p:nvPr/>
        </p:nvCxnSpPr>
        <p:spPr>
          <a:xfrm>
            <a:off x="3429000" y="3385457"/>
            <a:ext cx="805544" cy="13062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xmlns="" id="{1979A13E-0F1A-41CB-50C6-D15BD3879A75}"/>
              </a:ext>
            </a:extLst>
          </p:cNvPr>
          <p:cNvSpPr/>
          <p:nvPr/>
        </p:nvSpPr>
        <p:spPr>
          <a:xfrm>
            <a:off x="4245429" y="3842657"/>
            <a:ext cx="7445829" cy="23730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Con người ở mỗi giai đoạn có những đặc điểm phát triển đặc trưng về thể chất, tâm lí và có vai trò, trách nhiệm khác nhau đối với gia đình và xã hội.</a:t>
            </a:r>
          </a:p>
        </p:txBody>
      </p:sp>
    </p:spTree>
    <p:extLst>
      <p:ext uri="{BB962C8B-B14F-4D97-AF65-F5344CB8AC3E}">
        <p14:creationId xmlns:p14="http://schemas.microsoft.com/office/powerpoint/2010/main" val="199927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1DB5263-9CA8-4B01-B087-93217F98B891}"/>
              </a:ext>
            </a:extLst>
          </p:cNvPr>
          <p:cNvGrpSpPr/>
          <p:nvPr/>
        </p:nvGrpSpPr>
        <p:grpSpPr>
          <a:xfrm>
            <a:off x="617981" y="4127022"/>
            <a:ext cx="2863524" cy="2199367"/>
            <a:chOff x="5817379" y="1082698"/>
            <a:chExt cx="2468320" cy="1941239"/>
          </a:xfrm>
          <a:effectLst>
            <a:outerShdw blurRad="50800" dist="76200" dir="4200000" sx="107000" sy="107000" algn="tl" rotWithShape="0">
              <a:prstClr val="black">
                <a:alpha val="40000"/>
              </a:prstClr>
            </a:outerShdw>
          </a:effectLst>
        </p:grpSpPr>
        <p:sp>
          <p:nvSpPr>
            <p:cNvPr id="3" name="Rectangle 2">
              <a:extLst>
                <a:ext uri="{FF2B5EF4-FFF2-40B4-BE49-F238E27FC236}">
                  <a16:creationId xmlns:a16="http://schemas.microsoft.com/office/drawing/2014/main" xmlns="" id="{D0E71D9D-61EF-47A9-9A3F-8D9049B5E0A7}"/>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DB0F4031-7075-4A14-B26B-6A0BAE173EC5}"/>
                </a:ext>
              </a:extLst>
            </p:cNvPr>
            <p:cNvCxnSpPr>
              <a:cxnSpLocks/>
              <a:stCxn id="3" idx="0"/>
              <a:endCxn id="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8340EC8-1007-4A3B-8D78-11A07773015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4C22C4E7-F0D5-438C-9413-6E51EA01D982}"/>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C149737E-DBA3-447B-9244-E7221B307E55}"/>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805DEB6-6D27-4672-88CF-B06D7134C78E}"/>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FDF4F91-495A-4C8B-8E45-810793CC3812}"/>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A20DE561-B5B3-42CA-8638-77BDAF40DFF3}"/>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2848D3C4-48DF-4730-8572-17C78CE1E348}"/>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49CF0D7-1083-4F23-AF22-408917FF28A5}"/>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C9613372-6673-458B-AA89-9B572083F935}"/>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705D816C-76DE-4BEA-A487-57E2F24E38FE}"/>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picture containing text, clock&#10;&#10;Description automatically generated">
            <a:extLst>
              <a:ext uri="{FF2B5EF4-FFF2-40B4-BE49-F238E27FC236}">
                <a16:creationId xmlns:a16="http://schemas.microsoft.com/office/drawing/2014/main" xmlns="" id="{51826B89-E365-468C-A42F-B2466ED19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813" y="592689"/>
            <a:ext cx="1075409" cy="1074548"/>
          </a:xfrm>
          <a:prstGeom prst="rect">
            <a:avLst/>
          </a:prstGeom>
          <a:effectLst>
            <a:outerShdw blurRad="50800" dist="38100" dir="2700000" sx="105000" sy="105000" algn="tl" rotWithShape="0">
              <a:prstClr val="black">
                <a:alpha val="40000"/>
              </a:prstClr>
            </a:outerShdw>
          </a:effectLst>
        </p:spPr>
      </p:pic>
      <p:grpSp>
        <p:nvGrpSpPr>
          <p:cNvPr id="16" name="Group 15">
            <a:extLst>
              <a:ext uri="{FF2B5EF4-FFF2-40B4-BE49-F238E27FC236}">
                <a16:creationId xmlns:a16="http://schemas.microsoft.com/office/drawing/2014/main" xmlns="" id="{76DE5E97-377D-48AF-8C2A-8F8A1F51275E}"/>
              </a:ext>
            </a:extLst>
          </p:cNvPr>
          <p:cNvGrpSpPr/>
          <p:nvPr/>
        </p:nvGrpSpPr>
        <p:grpSpPr>
          <a:xfrm>
            <a:off x="5295478" y="481756"/>
            <a:ext cx="3654556" cy="1487902"/>
            <a:chOff x="5919537" y="1219200"/>
            <a:chExt cx="2261937" cy="1804737"/>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xmlns="" id="{68F8A4F3-06E7-4E9B-94AF-2425DEC59520}"/>
                </a:ext>
              </a:extLst>
            </p:cNvPr>
            <p:cNvSpPr/>
            <p:nvPr/>
          </p:nvSpPr>
          <p:spPr>
            <a:xfrm>
              <a:off x="5919537" y="1219200"/>
              <a:ext cx="2261937" cy="1804737"/>
            </a:xfrm>
            <a:prstGeom prst="rect">
              <a:avLst/>
            </a:prstGeom>
            <a:solidFill>
              <a:schemeClr val="bg1"/>
            </a:solidFill>
            <a:ln w="38100">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C7FEDFC9-2CCB-4F7D-BE8C-E8EEDF94E777}"/>
                </a:ext>
              </a:extLst>
            </p:cNvPr>
            <p:cNvCxnSpPr>
              <a:cxnSpLocks/>
              <a:stCxn id="17" idx="0"/>
              <a:endCxn id="17" idx="2"/>
            </p:cNvCxnSpPr>
            <p:nvPr/>
          </p:nvCxnSpPr>
          <p:spPr>
            <a:xfrm>
              <a:off x="7050506"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5D14339-5A8D-4516-B4CD-BA35D0C614C4}"/>
                </a:ext>
              </a:extLst>
            </p:cNvPr>
            <p:cNvCxnSpPr>
              <a:cxnSpLocks/>
            </p:cNvCxnSpPr>
            <p:nvPr/>
          </p:nvCxnSpPr>
          <p:spPr>
            <a:xfrm>
              <a:off x="6448927"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7B6E734-66E1-45D8-8D24-233966817F10}"/>
                </a:ext>
              </a:extLst>
            </p:cNvPr>
            <p:cNvCxnSpPr>
              <a:cxnSpLocks/>
            </p:cNvCxnSpPr>
            <p:nvPr/>
          </p:nvCxnSpPr>
          <p:spPr>
            <a:xfrm>
              <a:off x="7635752"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35FFAE01-C7D1-4E36-9BCF-1EBACF753EF3}"/>
                </a:ext>
              </a:extLst>
            </p:cNvPr>
            <p:cNvSpPr/>
            <p:nvPr/>
          </p:nvSpPr>
          <p:spPr>
            <a:xfrm>
              <a:off x="650375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9FA96506-11A0-4FF8-908B-EDE14AD927F6}"/>
                </a:ext>
              </a:extLst>
            </p:cNvPr>
            <p:cNvSpPr/>
            <p:nvPr/>
          </p:nvSpPr>
          <p:spPr>
            <a:xfrm>
              <a:off x="634838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032439E0-92E4-48FB-A841-BAE29AA84369}"/>
                </a:ext>
              </a:extLst>
            </p:cNvPr>
            <p:cNvSpPr/>
            <p:nvPr/>
          </p:nvSpPr>
          <p:spPr>
            <a:xfrm>
              <a:off x="769444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8B704D1D-D207-4424-921D-FA46437BD315}"/>
                </a:ext>
              </a:extLst>
            </p:cNvPr>
            <p:cNvSpPr/>
            <p:nvPr/>
          </p:nvSpPr>
          <p:spPr>
            <a:xfrm>
              <a:off x="753907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xmlns="" id="{4A0FF175-E51E-55B4-7FA2-CA4EEBAA4B12}"/>
              </a:ext>
            </a:extLst>
          </p:cNvPr>
          <p:cNvPicPr>
            <a:picLocks noChangeAspect="1"/>
          </p:cNvPicPr>
          <p:nvPr/>
        </p:nvPicPr>
        <p:blipFill>
          <a:blip r:embed="rId3"/>
          <a:stretch>
            <a:fillRect/>
          </a:stretch>
        </p:blipFill>
        <p:spPr>
          <a:xfrm>
            <a:off x="4414953" y="2053936"/>
            <a:ext cx="6736664" cy="4804064"/>
          </a:xfrm>
          <a:prstGeom prst="rect">
            <a:avLst/>
          </a:prstGeom>
        </p:spPr>
      </p:pic>
    </p:spTree>
    <p:extLst>
      <p:ext uri="{BB962C8B-B14F-4D97-AF65-F5344CB8AC3E}">
        <p14:creationId xmlns:p14="http://schemas.microsoft.com/office/powerpoint/2010/main" val="97405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940" y="774674"/>
            <a:ext cx="10715502" cy="4642296"/>
          </a:xfrm>
          <a:prstGeom prst="rect">
            <a:avLst/>
          </a:prstGeom>
        </p:spPr>
        <p:txBody>
          <a:bodyPr wrap="square">
            <a:spAutoFit/>
          </a:bodyPr>
          <a:lstStyle/>
          <a:p>
            <a:pPr algn="ctr">
              <a:lnSpc>
                <a:spcPct val="107000"/>
              </a:lnSpc>
              <a:spcAft>
                <a:spcPts val="0"/>
              </a:spcAft>
            </a:pPr>
            <a:r>
              <a:rPr lang="en-US" sz="2800" b="1" dirty="0" err="1">
                <a:latin typeface="Times New Roman" panose="02020603050405020304" pitchFamily="18" charset="0"/>
                <a:ea typeface="Times New Roman" panose="02020603050405020304" pitchFamily="18" charset="0"/>
                <a:cs typeface="Aptos"/>
              </a:rPr>
              <a:t>Các</a:t>
            </a:r>
            <a:r>
              <a:rPr lang="en-US" sz="2800" b="1" dirty="0">
                <a:latin typeface="Times New Roman" panose="02020603050405020304" pitchFamily="18" charset="0"/>
                <a:ea typeface="Times New Roman" panose="02020603050405020304" pitchFamily="18" charset="0"/>
                <a:cs typeface="Aptos"/>
              </a:rPr>
              <a:t> </a:t>
            </a:r>
            <a:r>
              <a:rPr lang="en-US" sz="2800" b="1" dirty="0" err="1">
                <a:latin typeface="Times New Roman" panose="02020603050405020304" pitchFamily="18" charset="0"/>
                <a:ea typeface="Times New Roman" panose="02020603050405020304" pitchFamily="18" charset="0"/>
                <a:cs typeface="Aptos"/>
              </a:rPr>
              <a:t>giai</a:t>
            </a:r>
            <a:r>
              <a:rPr lang="en-US" sz="2800" b="1" dirty="0">
                <a:latin typeface="Times New Roman" panose="02020603050405020304" pitchFamily="18" charset="0"/>
                <a:ea typeface="Times New Roman" panose="02020603050405020304" pitchFamily="18" charset="0"/>
                <a:cs typeface="Aptos"/>
              </a:rPr>
              <a:t> </a:t>
            </a:r>
            <a:r>
              <a:rPr lang="en-US" sz="2800" b="1" dirty="0" err="1">
                <a:latin typeface="Times New Roman" panose="02020603050405020304" pitchFamily="18" charset="0"/>
                <a:ea typeface="Times New Roman" panose="02020603050405020304" pitchFamily="18" charset="0"/>
                <a:cs typeface="Aptos"/>
              </a:rPr>
              <a:t>đoạn</a:t>
            </a:r>
            <a:r>
              <a:rPr lang="en-US" sz="2800" b="1" dirty="0">
                <a:latin typeface="Times New Roman" panose="02020603050405020304" pitchFamily="18" charset="0"/>
                <a:ea typeface="Times New Roman" panose="02020603050405020304" pitchFamily="18" charset="0"/>
                <a:cs typeface="Aptos"/>
              </a:rPr>
              <a:t> </a:t>
            </a:r>
            <a:r>
              <a:rPr lang="en-US" sz="2800" b="1" dirty="0" err="1">
                <a:latin typeface="Times New Roman" panose="02020603050405020304" pitchFamily="18" charset="0"/>
                <a:ea typeface="Times New Roman" panose="02020603050405020304" pitchFamily="18" charset="0"/>
                <a:cs typeface="Aptos"/>
              </a:rPr>
              <a:t>phát</a:t>
            </a:r>
            <a:r>
              <a:rPr lang="en-US" sz="2800" b="1" dirty="0">
                <a:latin typeface="Times New Roman" panose="02020603050405020304" pitchFamily="18" charset="0"/>
                <a:ea typeface="Times New Roman" panose="02020603050405020304" pitchFamily="18" charset="0"/>
                <a:cs typeface="Aptos"/>
              </a:rPr>
              <a:t> </a:t>
            </a:r>
            <a:r>
              <a:rPr lang="en-US" sz="2800" b="1" dirty="0" err="1">
                <a:latin typeface="Times New Roman" panose="02020603050405020304" pitchFamily="18" charset="0"/>
                <a:ea typeface="Times New Roman" panose="02020603050405020304" pitchFamily="18" charset="0"/>
                <a:cs typeface="Aptos"/>
              </a:rPr>
              <a:t>triển</a:t>
            </a:r>
            <a:r>
              <a:rPr lang="en-US" sz="2800" b="1" dirty="0">
                <a:latin typeface="Times New Roman" panose="02020603050405020304" pitchFamily="18" charset="0"/>
                <a:ea typeface="Times New Roman" panose="02020603050405020304" pitchFamily="18" charset="0"/>
                <a:cs typeface="Aptos"/>
              </a:rPr>
              <a:t> </a:t>
            </a:r>
            <a:r>
              <a:rPr lang="en-US" sz="2800" b="1" dirty="0" err="1">
                <a:latin typeface="Times New Roman" panose="02020603050405020304" pitchFamily="18" charset="0"/>
                <a:ea typeface="Times New Roman" panose="02020603050405020304" pitchFamily="18" charset="0"/>
                <a:cs typeface="Aptos"/>
              </a:rPr>
              <a:t>chính</a:t>
            </a:r>
            <a:r>
              <a:rPr lang="en-US" sz="2800" b="1" dirty="0">
                <a:latin typeface="Times New Roman" panose="02020603050405020304" pitchFamily="18" charset="0"/>
                <a:ea typeface="Times New Roman" panose="02020603050405020304" pitchFamily="18" charset="0"/>
                <a:cs typeface="Aptos"/>
              </a:rPr>
              <a:t> </a:t>
            </a:r>
            <a:r>
              <a:rPr lang="en-US" sz="2800" b="1" dirty="0" err="1">
                <a:latin typeface="Times New Roman" panose="02020603050405020304" pitchFamily="18" charset="0"/>
                <a:ea typeface="Times New Roman" panose="02020603050405020304" pitchFamily="18" charset="0"/>
                <a:cs typeface="Aptos"/>
              </a:rPr>
              <a:t>của</a:t>
            </a:r>
            <a:r>
              <a:rPr lang="en-US" sz="2800" b="1" dirty="0">
                <a:latin typeface="Times New Roman" panose="02020603050405020304" pitchFamily="18" charset="0"/>
                <a:ea typeface="Times New Roman" panose="02020603050405020304" pitchFamily="18" charset="0"/>
                <a:cs typeface="Aptos"/>
              </a:rPr>
              <a:t> con </a:t>
            </a:r>
            <a:r>
              <a:rPr lang="en-US" sz="2800" b="1" dirty="0" err="1">
                <a:latin typeface="Times New Roman" panose="02020603050405020304" pitchFamily="18" charset="0"/>
                <a:ea typeface="Times New Roman" panose="02020603050405020304" pitchFamily="18" charset="0"/>
                <a:cs typeface="Aptos"/>
              </a:rPr>
              <a:t>người</a:t>
            </a:r>
            <a:r>
              <a:rPr lang="en-US" sz="2800" b="1" dirty="0">
                <a:latin typeface="Times New Roman" panose="02020603050405020304" pitchFamily="18" charset="0"/>
                <a:ea typeface="Times New Roman" panose="02020603050405020304" pitchFamily="18" charset="0"/>
                <a:cs typeface="Aptos"/>
              </a:rPr>
              <a:t> (</a:t>
            </a:r>
            <a:r>
              <a:rPr lang="en-US" sz="2800" b="1" dirty="0" err="1">
                <a:latin typeface="Times New Roman" panose="02020603050405020304" pitchFamily="18" charset="0"/>
                <a:ea typeface="Times New Roman" panose="02020603050405020304" pitchFamily="18" charset="0"/>
                <a:cs typeface="Aptos"/>
              </a:rPr>
              <a:t>Tiết</a:t>
            </a:r>
            <a:r>
              <a:rPr lang="en-US" sz="2800" b="1" dirty="0">
                <a:latin typeface="Times New Roman" panose="02020603050405020304" pitchFamily="18" charset="0"/>
                <a:ea typeface="Times New Roman" panose="02020603050405020304" pitchFamily="18" charset="0"/>
                <a:cs typeface="Aptos"/>
              </a:rPr>
              <a:t> 3)</a:t>
            </a:r>
            <a:endParaRPr lang="en-US" sz="2800" dirty="0">
              <a:latin typeface="Aptos"/>
              <a:ea typeface="Aptos"/>
              <a:cs typeface="Aptos"/>
            </a:endParaRPr>
          </a:p>
          <a:p>
            <a:pPr>
              <a:lnSpc>
                <a:spcPct val="107000"/>
              </a:lnSpc>
              <a:spcAft>
                <a:spcPts val="0"/>
              </a:spcAft>
            </a:pPr>
            <a:r>
              <a:rPr lang="en-US" sz="2800" dirty="0">
                <a:latin typeface="Times New Roman" panose="02020603050405020304" pitchFamily="18" charset="0"/>
                <a:ea typeface="Times New Roman" panose="02020603050405020304" pitchFamily="18" charset="0"/>
                <a:cs typeface="Aptos"/>
              </a:rPr>
              <a:t>4. </a:t>
            </a:r>
            <a:r>
              <a:rPr lang="en-US" sz="2800" dirty="0" err="1">
                <a:latin typeface="Times New Roman" panose="02020603050405020304" pitchFamily="18" charset="0"/>
                <a:ea typeface="Times New Roman" panose="02020603050405020304" pitchFamily="18" charset="0"/>
                <a:cs typeface="Aptos"/>
              </a:rPr>
              <a:t>Tuổi</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trưởng</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thành</a:t>
            </a:r>
            <a:r>
              <a:rPr lang="en-US" sz="2800" dirty="0">
                <a:latin typeface="Times New Roman" panose="02020603050405020304" pitchFamily="18" charset="0"/>
                <a:ea typeface="Times New Roman" panose="02020603050405020304" pitchFamily="18" charset="0"/>
                <a:cs typeface="Aptos"/>
              </a:rPr>
              <a:t>:</a:t>
            </a:r>
            <a:endParaRPr lang="en-US" sz="2800" dirty="0">
              <a:latin typeface="Aptos"/>
              <a:ea typeface="Aptos"/>
              <a:cs typeface="Aptos"/>
            </a:endParaRPr>
          </a:p>
          <a:p>
            <a:pPr>
              <a:lnSpc>
                <a:spcPct val="107000"/>
              </a:lnSpc>
              <a:spcAft>
                <a:spcPts val="0"/>
              </a:spcAft>
            </a:pP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Cơ</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thể</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hoàn</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thiện</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về</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thể</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chất</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tâm</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lí</a:t>
            </a:r>
            <a:r>
              <a:rPr lang="en-US" sz="2800" dirty="0">
                <a:latin typeface="Times New Roman" panose="02020603050405020304" pitchFamily="18" charset="0"/>
                <a:ea typeface="Times New Roman" panose="02020603050405020304" pitchFamily="18" charset="0"/>
                <a:cs typeface="Aptos"/>
              </a:rPr>
              <a:t>.</a:t>
            </a:r>
            <a:endParaRPr lang="en-US" sz="2800" dirty="0">
              <a:latin typeface="Aptos"/>
              <a:ea typeface="Aptos"/>
              <a:cs typeface="Aptos"/>
            </a:endParaRPr>
          </a:p>
          <a:p>
            <a:pPr>
              <a:lnSpc>
                <a:spcPct val="107000"/>
              </a:lnSpc>
              <a:spcAft>
                <a:spcPts val="0"/>
              </a:spcAft>
            </a:pPr>
            <a:r>
              <a:rPr lang="en-US" sz="2800" dirty="0">
                <a:latin typeface="Times New Roman" panose="02020603050405020304" pitchFamily="18" charset="0"/>
                <a:ea typeface="Times New Roman" panose="02020603050405020304" pitchFamily="18" charset="0"/>
                <a:cs typeface="Aptos"/>
              </a:rPr>
              <a:t>- Con </a:t>
            </a:r>
            <a:r>
              <a:rPr lang="en-US" sz="2800" dirty="0" err="1">
                <a:latin typeface="Times New Roman" panose="02020603050405020304" pitchFamily="18" charset="0"/>
                <a:ea typeface="Times New Roman" panose="02020603050405020304" pitchFamily="18" charset="0"/>
                <a:cs typeface="Aptos"/>
              </a:rPr>
              <a:t>người</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chịu</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trách</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nhiệm</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với</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bản</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thân</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gia</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đình</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và</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xã</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hội</a:t>
            </a:r>
            <a:r>
              <a:rPr lang="en-US" sz="2800" dirty="0">
                <a:latin typeface="Times New Roman" panose="02020603050405020304" pitchFamily="18" charset="0"/>
                <a:ea typeface="Times New Roman" panose="02020603050405020304" pitchFamily="18" charset="0"/>
                <a:cs typeface="Aptos"/>
              </a:rPr>
              <a:t>.</a:t>
            </a:r>
            <a:endParaRPr lang="en-US" sz="2800" dirty="0">
              <a:latin typeface="Aptos"/>
              <a:ea typeface="Aptos"/>
              <a:cs typeface="Aptos"/>
            </a:endParaRPr>
          </a:p>
          <a:p>
            <a:pPr>
              <a:lnSpc>
                <a:spcPct val="107000"/>
              </a:lnSpc>
              <a:spcAft>
                <a:spcPts val="0"/>
              </a:spcAft>
            </a:pP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Người</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trưởng</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thành</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là</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lực</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lượng</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chủ</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yếu</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tham</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gia</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hoạt</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động</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sản</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xuất</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lao</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động</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trong</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xã</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hội</a:t>
            </a:r>
            <a:r>
              <a:rPr lang="en-US" sz="2800" dirty="0">
                <a:latin typeface="Times New Roman" panose="02020603050405020304" pitchFamily="18" charset="0"/>
                <a:ea typeface="Times New Roman" panose="02020603050405020304" pitchFamily="18" charset="0"/>
                <a:cs typeface="Aptos"/>
              </a:rPr>
              <a:t>.</a:t>
            </a:r>
            <a:endParaRPr lang="en-US" sz="2800" dirty="0">
              <a:latin typeface="Aptos"/>
              <a:ea typeface="Aptos"/>
              <a:cs typeface="Aptos"/>
            </a:endParaRPr>
          </a:p>
          <a:p>
            <a:pPr>
              <a:lnSpc>
                <a:spcPct val="107000"/>
              </a:lnSpc>
              <a:spcAft>
                <a:spcPts val="0"/>
              </a:spcAft>
            </a:pPr>
            <a:r>
              <a:rPr lang="en-US" sz="2800" dirty="0">
                <a:latin typeface="Times New Roman" panose="02020603050405020304" pitchFamily="18" charset="0"/>
                <a:ea typeface="Times New Roman" panose="02020603050405020304" pitchFamily="18" charset="0"/>
                <a:cs typeface="Aptos"/>
              </a:rPr>
              <a:t>5. </a:t>
            </a:r>
            <a:r>
              <a:rPr lang="en-US" sz="2800" dirty="0" err="1">
                <a:latin typeface="Times New Roman" panose="02020603050405020304" pitchFamily="18" charset="0"/>
                <a:ea typeface="Times New Roman" panose="02020603050405020304" pitchFamily="18" charset="0"/>
                <a:cs typeface="Aptos"/>
              </a:rPr>
              <a:t>Tuổi</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già</a:t>
            </a:r>
            <a:r>
              <a:rPr lang="en-US" sz="2800" dirty="0">
                <a:latin typeface="Times New Roman" panose="02020603050405020304" pitchFamily="18" charset="0"/>
                <a:ea typeface="Times New Roman" panose="02020603050405020304" pitchFamily="18" charset="0"/>
                <a:cs typeface="Aptos"/>
              </a:rPr>
              <a:t>:</a:t>
            </a:r>
            <a:endParaRPr lang="en-US" sz="2800" dirty="0">
              <a:latin typeface="Aptos"/>
              <a:ea typeface="Aptos"/>
              <a:cs typeface="Aptos"/>
            </a:endParaRPr>
          </a:p>
          <a:p>
            <a:pPr>
              <a:lnSpc>
                <a:spcPct val="107000"/>
              </a:lnSpc>
              <a:spcAft>
                <a:spcPts val="0"/>
              </a:spcAft>
            </a:pPr>
            <a:r>
              <a:rPr lang="en-US" sz="2800" dirty="0">
                <a:latin typeface="Times New Roman" panose="02020603050405020304" pitchFamily="18" charset="0"/>
                <a:ea typeface="Times New Roman" panose="02020603050405020304" pitchFamily="18" charset="0"/>
                <a:cs typeface="Aptos"/>
              </a:rPr>
              <a:t>- </a:t>
            </a:r>
            <a:r>
              <a:rPr lang="en-US" sz="2800" dirty="0" err="1" smtClean="0">
                <a:latin typeface="Times New Roman" panose="02020603050405020304" pitchFamily="18" charset="0"/>
                <a:ea typeface="Times New Roman" panose="02020603050405020304" pitchFamily="18" charset="0"/>
                <a:cs typeface="Aptos"/>
              </a:rPr>
              <a:t>Sức</a:t>
            </a:r>
            <a:r>
              <a:rPr lang="en-US" sz="2800" dirty="0" smtClean="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khỏe</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sự</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nhạy</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bén</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của</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các</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giác</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quan</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trí</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nhớ</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giảm</a:t>
            </a:r>
            <a:r>
              <a:rPr lang="en-US" sz="2800" dirty="0">
                <a:latin typeface="Times New Roman" panose="02020603050405020304" pitchFamily="18" charset="0"/>
                <a:ea typeface="Times New Roman" panose="02020603050405020304" pitchFamily="18" charset="0"/>
                <a:cs typeface="Aptos"/>
              </a:rPr>
              <a:t> </a:t>
            </a:r>
            <a:r>
              <a:rPr lang="en-US" sz="2800" dirty="0" err="1">
                <a:latin typeface="Times New Roman" panose="02020603050405020304" pitchFamily="18" charset="0"/>
                <a:ea typeface="Times New Roman" panose="02020603050405020304" pitchFamily="18" charset="0"/>
                <a:cs typeface="Aptos"/>
              </a:rPr>
              <a:t>dần</a:t>
            </a:r>
            <a:r>
              <a:rPr lang="en-US" sz="2800" dirty="0">
                <a:latin typeface="Times New Roman" panose="02020603050405020304" pitchFamily="18" charset="0"/>
                <a:ea typeface="Times New Roman" panose="02020603050405020304" pitchFamily="18" charset="0"/>
                <a:cs typeface="Aptos"/>
              </a:rPr>
              <a:t>.</a:t>
            </a:r>
            <a:endParaRPr lang="en-US" sz="2800" dirty="0">
              <a:latin typeface="Aptos"/>
              <a:ea typeface="Aptos"/>
              <a:cs typeface="Aptos"/>
            </a:endParaRPr>
          </a:p>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khỏe</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01734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gái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10 -</a:t>
            </a:r>
            <a:r>
              <a:rPr lang="en-US" sz="5400" b="1" dirty="0">
                <a:solidFill>
                  <a:srgbClr val="FF0000"/>
                </a:solidFill>
                <a:latin typeface="Calibri" panose="020F0502020204030204"/>
              </a:rPr>
              <a:t> </a:t>
            </a:r>
            <a:r>
              <a:rPr lang="vi-VN" sz="5400" b="1" dirty="0">
                <a:solidFill>
                  <a:srgbClr val="FF0000"/>
                </a:solidFill>
                <a:latin typeface="Calibri" panose="020F0502020204030204"/>
              </a:rPr>
              <a:t>15 tuổi.</a:t>
            </a:r>
            <a:endParaRPr kumimoji="0" lang="vi-VN" sz="5400" i="0" u="none" strike="noStrike" kern="1200" cap="none" spc="0" normalizeH="0" baseline="0" noProof="0" dirty="0">
              <a:ln>
                <a:noFill/>
              </a:ln>
              <a:solidFill>
                <a:srgbClr val="FF0000"/>
              </a:solidFill>
              <a:effectLst/>
              <a:uLnTx/>
              <a:uFillTx/>
              <a:latin typeface="Calibri" panose="020F0502020204030204"/>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36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trai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13</a:t>
            </a:r>
            <a:r>
              <a:rPr lang="en-US" sz="5400" b="1" dirty="0">
                <a:solidFill>
                  <a:srgbClr val="FF0000"/>
                </a:solidFill>
                <a:latin typeface="Calibri" panose="020F0502020204030204"/>
              </a:rPr>
              <a:t> </a:t>
            </a:r>
            <a:r>
              <a:rPr lang="vi-VN" sz="5400" b="1" dirty="0">
                <a:solidFill>
                  <a:srgbClr val="FF0000"/>
                </a:solidFill>
                <a:latin typeface="Calibri" panose="020F0502020204030204"/>
              </a:rPr>
              <a:t>-</a:t>
            </a:r>
            <a:r>
              <a:rPr lang="en-US" sz="5400" b="1" dirty="0">
                <a:solidFill>
                  <a:srgbClr val="FF0000"/>
                </a:solidFill>
                <a:latin typeface="Calibri" panose="020F0502020204030204"/>
              </a:rPr>
              <a:t> </a:t>
            </a:r>
            <a:r>
              <a:rPr lang="vi-VN" sz="5400" b="1" dirty="0">
                <a:solidFill>
                  <a:srgbClr val="FF0000"/>
                </a:solidFill>
                <a:latin typeface="Calibri" panose="020F0502020204030204"/>
              </a:rPr>
              <a:t>17 tuổi</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78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gái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4887686" y="4267200"/>
            <a:ext cx="5279571"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kinh nguyệt.</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trai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886200" y="4223658"/>
            <a:ext cx="7434943"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hiện tượng xuất tinh.</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04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7A1924F2-4EA4-4F9A-9332-A248F619E7CD}"/>
              </a:ext>
            </a:extLst>
          </p:cNvPr>
          <p:cNvGrpSpPr/>
          <p:nvPr/>
        </p:nvGrpSpPr>
        <p:grpSpPr>
          <a:xfrm>
            <a:off x="247940" y="821492"/>
            <a:ext cx="11770378" cy="6112594"/>
            <a:chOff x="21879" y="897806"/>
            <a:chExt cx="11770378" cy="6112594"/>
          </a:xfrm>
        </p:grpSpPr>
        <p:sp>
          <p:nvSpPr>
            <p:cNvPr id="3" name="Freeform: Shape 2">
              <a:extLst>
                <a:ext uri="{FF2B5EF4-FFF2-40B4-BE49-F238E27FC236}">
                  <a16:creationId xmlns:a16="http://schemas.microsoft.com/office/drawing/2014/main" xmlns="" id="{9E985275-5EF1-4A0C-8069-751113A6ABCA}"/>
                </a:ext>
              </a:extLst>
            </p:cNvPr>
            <p:cNvSpPr/>
            <p:nvPr/>
          </p:nvSpPr>
          <p:spPr>
            <a:xfrm>
              <a:off x="21879" y="897806"/>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CDED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xmlns="" id="{E2A2D2EB-FD14-4C15-9A35-6493AB932D15}"/>
                </a:ext>
              </a:extLst>
            </p:cNvPr>
            <p:cNvSpPr/>
            <p:nvPr/>
          </p:nvSpPr>
          <p:spPr>
            <a:xfrm>
              <a:off x="399742" y="1179818"/>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9A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Isosceles Triangle 4">
            <a:extLst>
              <a:ext uri="{FF2B5EF4-FFF2-40B4-BE49-F238E27FC236}">
                <a16:creationId xmlns:a16="http://schemas.microsoft.com/office/drawing/2014/main" xmlns="" id="{4C1186BA-102F-4BC4-BA1F-472A0D2D2A87}"/>
              </a:ext>
            </a:extLst>
          </p:cNvPr>
          <p:cNvSpPr/>
          <p:nvPr/>
        </p:nvSpPr>
        <p:spPr>
          <a:xfrm>
            <a:off x="2376926" y="850559"/>
            <a:ext cx="7402286" cy="6054461"/>
          </a:xfrm>
          <a:prstGeom prst="triangle">
            <a:avLst>
              <a:gd name="adj" fmla="val 5015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304AB7CF-6839-46B8-9771-9EC408871FC9}"/>
              </a:ext>
            </a:extLst>
          </p:cNvPr>
          <p:cNvGrpSpPr/>
          <p:nvPr/>
        </p:nvGrpSpPr>
        <p:grpSpPr>
          <a:xfrm>
            <a:off x="5635751" y="0"/>
            <a:ext cx="920496" cy="1687669"/>
            <a:chOff x="5663184" y="852692"/>
            <a:chExt cx="920496" cy="1687669"/>
          </a:xfrm>
        </p:grpSpPr>
        <p:grpSp>
          <p:nvGrpSpPr>
            <p:cNvPr id="7" name="Group 6">
              <a:extLst>
                <a:ext uri="{FF2B5EF4-FFF2-40B4-BE49-F238E27FC236}">
                  <a16:creationId xmlns:a16="http://schemas.microsoft.com/office/drawing/2014/main" xmlns="" id="{B1F7A6CE-BEA7-4B70-A2A4-9460BB104BD5}"/>
                </a:ext>
              </a:extLst>
            </p:cNvPr>
            <p:cNvGrpSpPr/>
            <p:nvPr/>
          </p:nvGrpSpPr>
          <p:grpSpPr>
            <a:xfrm>
              <a:off x="5663184" y="1699774"/>
              <a:ext cx="920496" cy="840587"/>
              <a:chOff x="5663184" y="1699774"/>
              <a:chExt cx="920496" cy="840587"/>
            </a:xfrm>
          </p:grpSpPr>
          <p:grpSp>
            <p:nvGrpSpPr>
              <p:cNvPr id="9" name="Group 8">
                <a:extLst>
                  <a:ext uri="{FF2B5EF4-FFF2-40B4-BE49-F238E27FC236}">
                    <a16:creationId xmlns:a16="http://schemas.microsoft.com/office/drawing/2014/main" xmlns="" id="{C82ADB1B-44E6-4BF7-832C-F02280B798F0}"/>
                  </a:ext>
                </a:extLst>
              </p:cNvPr>
              <p:cNvGrpSpPr/>
              <p:nvPr/>
            </p:nvGrpSpPr>
            <p:grpSpPr>
              <a:xfrm>
                <a:off x="5663184" y="1699774"/>
                <a:ext cx="920496" cy="741670"/>
                <a:chOff x="5663184" y="1699774"/>
                <a:chExt cx="920496" cy="741670"/>
              </a:xfrm>
            </p:grpSpPr>
            <p:sp>
              <p:nvSpPr>
                <p:cNvPr id="11" name="Trapezoid 10">
                  <a:extLst>
                    <a:ext uri="{FF2B5EF4-FFF2-40B4-BE49-F238E27FC236}">
                      <a16:creationId xmlns:a16="http://schemas.microsoft.com/office/drawing/2014/main" xmlns="" id="{E264971B-309F-4304-AFAE-0190A1CF2A2B}"/>
                    </a:ext>
                  </a:extLst>
                </p:cNvPr>
                <p:cNvSpPr/>
                <p:nvPr/>
              </p:nvSpPr>
              <p:spPr>
                <a:xfrm>
                  <a:off x="5663184" y="1699774"/>
                  <a:ext cx="920496" cy="665474"/>
                </a:xfrm>
                <a:prstGeom prst="trapezoid">
                  <a:avLst>
                    <a:gd name="adj" fmla="val 31871"/>
                  </a:avLst>
                </a:prstGeom>
                <a:solidFill>
                  <a:srgbClr val="354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D064E5B9-1503-44B3-85E7-50A58C786A26}"/>
                    </a:ext>
                  </a:extLst>
                </p:cNvPr>
                <p:cNvSpPr/>
                <p:nvPr/>
              </p:nvSpPr>
              <p:spPr>
                <a:xfrm>
                  <a:off x="5663184" y="2283568"/>
                  <a:ext cx="920496" cy="157876"/>
                </a:xfrm>
                <a:prstGeom prst="ellipse">
                  <a:avLst/>
                </a:prstGeom>
                <a:solidFill>
                  <a:srgbClr val="50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xmlns="" id="{AC911AA4-7D9F-4FBC-AEA3-E8074444858C}"/>
                  </a:ext>
                </a:extLst>
              </p:cNvPr>
              <p:cNvSpPr/>
              <p:nvPr/>
            </p:nvSpPr>
            <p:spPr>
              <a:xfrm>
                <a:off x="5955467" y="2283568"/>
                <a:ext cx="336481" cy="256793"/>
              </a:xfrm>
              <a:custGeom>
                <a:avLst/>
                <a:gdLst>
                  <a:gd name="connsiteX0" fmla="*/ 41702 w 487680"/>
                  <a:gd name="connsiteY0" fmla="*/ 0 h 372184"/>
                  <a:gd name="connsiteX1" fmla="*/ 85846 w 487680"/>
                  <a:gd name="connsiteY1" fmla="*/ 5105 h 372184"/>
                  <a:gd name="connsiteX2" fmla="*/ 264995 w 487680"/>
                  <a:gd name="connsiteY2" fmla="*/ 11308 h 372184"/>
                  <a:gd name="connsiteX3" fmla="*/ 444145 w 487680"/>
                  <a:gd name="connsiteY3" fmla="*/ 5105 h 372184"/>
                  <a:gd name="connsiteX4" fmla="*/ 449039 w 487680"/>
                  <a:gd name="connsiteY4" fmla="*/ 4539 h 372184"/>
                  <a:gd name="connsiteX5" fmla="*/ 468518 w 487680"/>
                  <a:gd name="connsiteY5" fmla="*/ 33431 h 372184"/>
                  <a:gd name="connsiteX6" fmla="*/ 487680 w 487680"/>
                  <a:gd name="connsiteY6" fmla="*/ 128344 h 372184"/>
                  <a:gd name="connsiteX7" fmla="*/ 243840 w 487680"/>
                  <a:gd name="connsiteY7" fmla="*/ 372184 h 372184"/>
                  <a:gd name="connsiteX8" fmla="*/ 0 w 487680"/>
                  <a:gd name="connsiteY8" fmla="*/ 128344 h 372184"/>
                  <a:gd name="connsiteX9" fmla="*/ 19162 w 487680"/>
                  <a:gd name="connsiteY9" fmla="*/ 33431 h 3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80" h="372184">
                    <a:moveTo>
                      <a:pt x="41702" y="0"/>
                    </a:moveTo>
                    <a:lnTo>
                      <a:pt x="85846" y="5105"/>
                    </a:lnTo>
                    <a:cubicBezTo>
                      <a:pt x="140909" y="9099"/>
                      <a:pt x="201448" y="11308"/>
                      <a:pt x="264995" y="11308"/>
                    </a:cubicBezTo>
                    <a:cubicBezTo>
                      <a:pt x="328542" y="11308"/>
                      <a:pt x="389081" y="9099"/>
                      <a:pt x="444145" y="5105"/>
                    </a:cubicBezTo>
                    <a:lnTo>
                      <a:pt x="449039" y="4539"/>
                    </a:lnTo>
                    <a:lnTo>
                      <a:pt x="468518" y="33431"/>
                    </a:lnTo>
                    <a:cubicBezTo>
                      <a:pt x="480857" y="62603"/>
                      <a:pt x="487680" y="94677"/>
                      <a:pt x="487680" y="128344"/>
                    </a:cubicBezTo>
                    <a:cubicBezTo>
                      <a:pt x="487680" y="263013"/>
                      <a:pt x="378509" y="372184"/>
                      <a:pt x="243840" y="372184"/>
                    </a:cubicBezTo>
                    <a:cubicBezTo>
                      <a:pt x="109171" y="372184"/>
                      <a:pt x="0" y="263013"/>
                      <a:pt x="0" y="128344"/>
                    </a:cubicBezTo>
                    <a:cubicBezTo>
                      <a:pt x="0" y="94677"/>
                      <a:pt x="6823" y="62603"/>
                      <a:pt x="19162" y="33431"/>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 name="Straight Connector 7">
              <a:extLst>
                <a:ext uri="{FF2B5EF4-FFF2-40B4-BE49-F238E27FC236}">
                  <a16:creationId xmlns:a16="http://schemas.microsoft.com/office/drawing/2014/main" xmlns="" id="{5A594236-375E-4F24-A70E-821570FCFAA6}"/>
                </a:ext>
              </a:extLst>
            </p:cNvPr>
            <p:cNvCxnSpPr>
              <a:cxnSpLocks/>
            </p:cNvCxnSpPr>
            <p:nvPr/>
          </p:nvCxnSpPr>
          <p:spPr>
            <a:xfrm>
              <a:off x="6123432" y="852692"/>
              <a:ext cx="0" cy="839438"/>
            </a:xfrm>
            <a:prstGeom prst="line">
              <a:avLst/>
            </a:prstGeom>
            <a:ln w="28575">
              <a:solidFill>
                <a:srgbClr val="354E68"/>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oy&#10;&#10;Description automatically generated">
            <a:extLst>
              <a:ext uri="{FF2B5EF4-FFF2-40B4-BE49-F238E27FC236}">
                <a16:creationId xmlns:a16="http://schemas.microsoft.com/office/drawing/2014/main" xmlns="" id="{17961C0E-27DC-48DB-A736-8496ADF6292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28231" b="4649"/>
          <a:stretch/>
        </p:blipFill>
        <p:spPr>
          <a:xfrm>
            <a:off x="8093254" y="-359748"/>
            <a:ext cx="4865117" cy="3265475"/>
          </a:xfrm>
          <a:prstGeom prst="rect">
            <a:avLst/>
          </a:prstGeom>
        </p:spPr>
      </p:pic>
      <p:pic>
        <p:nvPicPr>
          <p:cNvPr id="24" name="Picture 4" descr="Thay đổi thói quen, sống khoẻ mỗi ngày - Xét nghiệm Dr.Labo">
            <a:extLst>
              <a:ext uri="{FF2B5EF4-FFF2-40B4-BE49-F238E27FC236}">
                <a16:creationId xmlns:a16="http://schemas.microsoft.com/office/drawing/2014/main" xmlns="" id="{B4D5863D-490E-41B1-9E5D-9F39FF48FC4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21" b="90476" l="9874" r="89874">
                        <a14:foregroundMark x1="18494" y1="48810" x2="20000" y2="67857"/>
                        <a14:foregroundMark x1="25021" y1="28274" x2="25021" y2="28274"/>
                        <a14:foregroundMark x1="22845" y1="23958" x2="28368" y2="29762"/>
                        <a14:foregroundMark x1="23515" y1="44792" x2="20251" y2="62798"/>
                        <a14:foregroundMark x1="35230" y1="45982" x2="36151" y2="72917"/>
                        <a14:foregroundMark x1="32469" y1="47768" x2="31967" y2="55655"/>
                        <a14:foregroundMark x1="31967" y1="55655" x2="36569" y2="56101"/>
                        <a14:foregroundMark x1="36569" y1="56101" x2="36569" y2="48363"/>
                        <a14:foregroundMark x1="36569" y1="48363" x2="35900" y2="48810"/>
                        <a14:foregroundMark x1="35230" y1="34226" x2="34728" y2="42113"/>
                        <a14:foregroundMark x1="49289" y1="19196" x2="60000" y2="19048"/>
                        <a14:foregroundMark x1="39247" y1="19196" x2="45607" y2="19792"/>
                        <a14:foregroundMark x1="39414" y1="16815" x2="46192" y2="25000"/>
                        <a14:foregroundMark x1="46192" y1="25000" x2="45105" y2="15923"/>
                        <a14:foregroundMark x1="45105" y1="15923" x2="40418" y2="14286"/>
                        <a14:foregroundMark x1="36569" y1="15923" x2="41255" y2="27381"/>
                        <a14:foregroundMark x1="41255" y1="27381" x2="45105" y2="29315"/>
                        <a14:foregroundMark x1="46611" y1="13542" x2="38075" y2="12946"/>
                        <a14:foregroundMark x1="38075" y1="12946" x2="37071" y2="13393"/>
                        <a14:foregroundMark x1="70544" y1="26935" x2="85021" y2="22321"/>
                        <a14:foregroundMark x1="79833" y1="38542" x2="81674" y2="46429"/>
                        <a14:foregroundMark x1="81674" y1="46429" x2="79749" y2="64137"/>
                        <a14:foregroundMark x1="80335" y1="64286" x2="78661" y2="76042"/>
                        <a14:foregroundMark x1="79079" y1="49256" x2="79247" y2="59821"/>
                        <a14:foregroundMark x1="66527" y1="35714" x2="65774" y2="40327"/>
                        <a14:foregroundMark x1="69707" y1="37054" x2="69205" y2="40923"/>
                        <a14:foregroundMark x1="31799" y1="68155" x2="38326" y2="68750"/>
                        <a14:foregroundMark x1="34226" y1="72321" x2="34477" y2="76935"/>
                        <a14:foregroundMark x1="37573" y1="71875" x2="37657" y2="79911"/>
                        <a14:foregroundMark x1="33054" y1="78423" x2="33138" y2="79464"/>
                        <a14:foregroundMark x1="33640" y1="77679" x2="32301" y2="83482"/>
                        <a14:foregroundMark x1="33389" y1="83333" x2="32469" y2="90179"/>
                        <a14:foregroundMark x1="20084" y1="89732" x2="20084" y2="89732"/>
                        <a14:foregroundMark x1="46527" y1="11161" x2="35565" y2="15327"/>
                        <a14:foregroundMark x1="35565" y1="15327" x2="36318" y2="24702"/>
                        <a14:foregroundMark x1="36318" y1="24702" x2="40418" y2="28869"/>
                        <a14:foregroundMark x1="40418" y1="28869" x2="45105" y2="29315"/>
                        <a14:foregroundMark x1="42092" y1="13542" x2="36151" y2="13988"/>
                        <a14:foregroundMark x1="36151" y1="13988" x2="35816" y2="14435"/>
                        <a14:foregroundMark x1="67364" y1="86012" x2="66695" y2="90476"/>
                        <a14:foregroundMark x1="62929" y1="84970" x2="63180" y2="87054"/>
                        <a14:foregroundMark x1="69372" y1="50744" x2="69372" y2="50744"/>
                        <a14:foregroundMark x1="69038" y1="51637" x2="69038" y2="51637"/>
                        <a14:foregroundMark x1="22343" y1="27827" x2="26192" y2="35565"/>
                        <a14:foregroundMark x1="45774" y1="11458" x2="39582" y2="12351"/>
                        <a14:foregroundMark x1="39582" y1="12351" x2="35649" y2="17113"/>
                        <a14:foregroundMark x1="35649" y1="17113" x2="36987" y2="26042"/>
                        <a14:foregroundMark x1="36987" y1="26042" x2="41674" y2="28274"/>
                        <a14:foregroundMark x1="35900" y1="17560" x2="35900" y2="23958"/>
                        <a14:foregroundMark x1="35649" y1="18006" x2="34561" y2="23810"/>
                        <a14:backgroundMark x1="33628" y1="23276" x2="35146" y2="29464"/>
                        <a14:backgroundMark x1="37657" y1="33185" x2="40586" y2="3526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9031" y="0"/>
            <a:ext cx="3426958" cy="1927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21C8605B-35DE-7E71-7E9E-CD17462AC416}"/>
              </a:ext>
            </a:extLst>
          </p:cNvPr>
          <p:cNvPicPr>
            <a:picLocks noChangeAspect="1"/>
          </p:cNvPicPr>
          <p:nvPr/>
        </p:nvPicPr>
        <p:blipFill>
          <a:blip r:embed="rId6"/>
          <a:stretch>
            <a:fillRect/>
          </a:stretch>
        </p:blipFill>
        <p:spPr>
          <a:xfrm>
            <a:off x="4826095" y="1774739"/>
            <a:ext cx="4499238" cy="1566808"/>
          </a:xfrm>
          <a:prstGeom prst="rect">
            <a:avLst/>
          </a:prstGeom>
        </p:spPr>
      </p:pic>
      <p:pic>
        <p:nvPicPr>
          <p:cNvPr id="25" name="Picture 24">
            <a:extLst>
              <a:ext uri="{FF2B5EF4-FFF2-40B4-BE49-F238E27FC236}">
                <a16:creationId xmlns:a16="http://schemas.microsoft.com/office/drawing/2014/main" xmlns="" id="{A378BF6E-A771-18A4-C3F5-C1249724B506}"/>
              </a:ext>
            </a:extLst>
          </p:cNvPr>
          <p:cNvPicPr>
            <a:picLocks noChangeAspect="1"/>
          </p:cNvPicPr>
          <p:nvPr/>
        </p:nvPicPr>
        <p:blipFill>
          <a:blip r:embed="rId7"/>
          <a:stretch>
            <a:fillRect/>
          </a:stretch>
        </p:blipFill>
        <p:spPr>
          <a:xfrm>
            <a:off x="5476302" y="3150721"/>
            <a:ext cx="1914310" cy="926672"/>
          </a:xfrm>
          <a:prstGeom prst="rect">
            <a:avLst/>
          </a:prstGeom>
        </p:spPr>
      </p:pic>
      <p:pic>
        <p:nvPicPr>
          <p:cNvPr id="26" name="Picture 25">
            <a:extLst>
              <a:ext uri="{FF2B5EF4-FFF2-40B4-BE49-F238E27FC236}">
                <a16:creationId xmlns:a16="http://schemas.microsoft.com/office/drawing/2014/main" xmlns="" id="{FD6E0BB7-51C9-3F8B-5883-067A689299A9}"/>
              </a:ext>
            </a:extLst>
          </p:cNvPr>
          <p:cNvPicPr>
            <a:picLocks noChangeAspect="1"/>
          </p:cNvPicPr>
          <p:nvPr/>
        </p:nvPicPr>
        <p:blipFill>
          <a:blip r:embed="rId8"/>
          <a:stretch>
            <a:fillRect/>
          </a:stretch>
        </p:blipFill>
        <p:spPr>
          <a:xfrm>
            <a:off x="723637" y="3971432"/>
            <a:ext cx="11071296" cy="2572735"/>
          </a:xfrm>
          <a:prstGeom prst="rect">
            <a:avLst/>
          </a:prstGeom>
        </p:spPr>
      </p:pic>
      <p:pic>
        <p:nvPicPr>
          <p:cNvPr id="27" name="Picture 26" descr="A round pink label with white text and a black background&#10;&#10;Description automatically generated">
            <a:extLst>
              <a:ext uri="{FF2B5EF4-FFF2-40B4-BE49-F238E27FC236}">
                <a16:creationId xmlns:a16="http://schemas.microsoft.com/office/drawing/2014/main" xmlns="" id="{D5A85422-8439-3C3C-B2ED-0D5466628B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94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6" presetClass="emph" presetSubtype="0" repeatCount="3000"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a:extLst>
              <a:ext uri="{FF2B5EF4-FFF2-40B4-BE49-F238E27FC236}">
                <a16:creationId xmlns:a16="http://schemas.microsoft.com/office/drawing/2014/main" xmlns="" id="{7B93B35F-45B5-810D-4F17-49E7098324D0}"/>
              </a:ext>
            </a:extLst>
          </p:cNvPr>
          <p:cNvPicPr>
            <a:picLocks noChangeAspect="1"/>
          </p:cNvPicPr>
          <p:nvPr/>
        </p:nvPicPr>
        <p:blipFill>
          <a:blip r:embed="rId8"/>
          <a:stretch>
            <a:fillRect/>
          </a:stretch>
        </p:blipFill>
        <p:spPr>
          <a:xfrm>
            <a:off x="3330877" y="2910717"/>
            <a:ext cx="4950381" cy="1103472"/>
          </a:xfrm>
          <a:prstGeom prst="rect">
            <a:avLst/>
          </a:prstGeom>
        </p:spPr>
      </p:pic>
    </p:spTree>
    <p:extLst>
      <p:ext uri="{BB962C8B-B14F-4D97-AF65-F5344CB8AC3E}">
        <p14:creationId xmlns:p14="http://schemas.microsoft.com/office/powerpoint/2010/main" val="12002507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xmlns=""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xmlns=""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descr="Graphical user interface, application, PowerPoint&#10;&#10;Description automatically generated">
            <a:extLst>
              <a:ext uri="{FF2B5EF4-FFF2-40B4-BE49-F238E27FC236}">
                <a16:creationId xmlns:a16="http://schemas.microsoft.com/office/drawing/2014/main" xmlns=""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xmlns=""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xmlns=""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xmlns=""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xmlns=""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xmlns=""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xmlns=""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reeform: Shape 26">
              <a:extLst>
                <a:ext uri="{FF2B5EF4-FFF2-40B4-BE49-F238E27FC236}">
                  <a16:creationId xmlns:a16="http://schemas.microsoft.com/office/drawing/2014/main" xmlns=""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xmlns=""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28">
              <a:extLst>
                <a:ext uri="{FF2B5EF4-FFF2-40B4-BE49-F238E27FC236}">
                  <a16:creationId xmlns:a16="http://schemas.microsoft.com/office/drawing/2014/main" xmlns=""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xmlns=""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descr="Application&#10;&#10;Description automatically generated with medium confidence">
            <a:extLst>
              <a:ext uri="{FF2B5EF4-FFF2-40B4-BE49-F238E27FC236}">
                <a16:creationId xmlns:a16="http://schemas.microsoft.com/office/drawing/2014/main" xmlns=""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xmlns=""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xmlns=""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xmlns="" id="{C8D86789-1F8C-44EB-A902-3063F7E80EA9}"/>
                </a:ext>
              </a:extLst>
            </p:cNvPr>
            <p:cNvSpPr txBox="1"/>
            <p:nvPr/>
          </p:nvSpPr>
          <p:spPr>
            <a:xfrm>
              <a:off x="4234543" y="2175543"/>
              <a:ext cx="5401183" cy="1569660"/>
            </a:xfrm>
            <a:prstGeom prst="rect">
              <a:avLst/>
            </a:prstGeom>
            <a:noFill/>
          </p:spPr>
          <p:txBody>
            <a:bodyPr wrap="square" rtlCol="0">
              <a:spAutoFit/>
            </a:bodyPr>
            <a:lstStyle/>
            <a:p>
              <a:pPr marL="0" marR="0" algn="ctr">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Hoạt</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động</a:t>
              </a:r>
              <a:r>
                <a:rPr lang="en-US" sz="4800" b="1" dirty="0">
                  <a:solidFill>
                    <a:srgbClr val="FF0000"/>
                  </a:solidFill>
                  <a:effectLst/>
                  <a:latin typeface="Cambria" panose="02040503050406030204" pitchFamily="18" charset="0"/>
                  <a:ea typeface="Cambria" panose="02040503050406030204" pitchFamily="18" charset="0"/>
                </a:rPr>
                <a:t> 1: </a:t>
              </a:r>
              <a:r>
                <a:rPr lang="en-US" sz="4800" b="1" dirty="0" err="1">
                  <a:solidFill>
                    <a:srgbClr val="FF0000"/>
                  </a:solidFill>
                  <a:effectLst/>
                  <a:latin typeface="Cambria" panose="02040503050406030204" pitchFamily="18" charset="0"/>
                  <a:ea typeface="Cambria" panose="02040503050406030204" pitchFamily="18" charset="0"/>
                </a:rPr>
                <a:t>Tuổi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trưởng</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thành</a:t>
              </a:r>
              <a:endParaRPr lang="en-US" sz="48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xmlns=""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val="29149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9" ma:contentTypeDescription="Create a new document." ma:contentTypeScope="" ma:versionID="641f01969ed12db83ea33ea8cc68d593">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d4d816fca89b967b0beb5cd155195b7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FD53BA-FDBD-4727-A998-272AE785C1C9}">
  <ds:schemaRefs>
    <ds:schemaRef ds:uri="http://schemas.microsoft.com/office/2006/metadata/properties"/>
    <ds:schemaRef ds:uri="http://purl.org/dc/terms/"/>
    <ds:schemaRef ds:uri="ef9fbb00-3a11-451f-a0e3-723ec126c7ed"/>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3474fc8-c587-4375-aa46-28eda414bf22"/>
    <ds:schemaRef ds:uri="http://www.w3.org/XML/1998/namespace"/>
  </ds:schemaRefs>
</ds:datastoreItem>
</file>

<file path=customXml/itemProps2.xml><?xml version="1.0" encoding="utf-8"?>
<ds:datastoreItem xmlns:ds="http://schemas.openxmlformats.org/officeDocument/2006/customXml" ds:itemID="{247ECBD3-B9D5-4C37-A5C0-887684BDD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32DDB2-55CD-4073-8941-52DB54AA04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1172</TotalTime>
  <Words>819</Words>
  <Application>Microsoft Office PowerPoint</Application>
  <PresentationFormat>Widescreen</PresentationFormat>
  <Paragraphs>64</Paragraphs>
  <Slides>28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Arial</vt:lpstr>
      <vt:lpstr>Calibri</vt:lpstr>
      <vt:lpstr>Calibri Light</vt:lpstr>
      <vt:lpstr>Cambria</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Microsoft</cp:lastModifiedBy>
  <cp:revision>52</cp:revision>
  <dcterms:created xsi:type="dcterms:W3CDTF">2022-11-24T13:00:56Z</dcterms:created>
  <dcterms:modified xsi:type="dcterms:W3CDTF">2025-03-11T02:04:19Z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