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8" r:id="rId3"/>
    <p:sldId id="261" r:id="rId4"/>
    <p:sldId id="259" r:id="rId5"/>
    <p:sldId id="257" r:id="rId6"/>
    <p:sldId id="266" r:id="rId7"/>
    <p:sldId id="260" r:id="rId8"/>
    <p:sldId id="262" r:id="rId9"/>
    <p:sldId id="263" r:id="rId10"/>
    <p:sldId id="264" r:id="rId11"/>
    <p:sldId id="267" r:id="rId12"/>
    <p:sldId id="268" r:id="rId13"/>
    <p:sldId id="269" r:id="rId14"/>
    <p:sldId id="270" r:id="rId15"/>
    <p:sldId id="271" r:id="rId16"/>
    <p:sldId id="272" r:id="rId17"/>
    <p:sldId id="288" r:id="rId18"/>
    <p:sldId id="289" r:id="rId19"/>
    <p:sldId id="285" r:id="rId20"/>
    <p:sldId id="290" r:id="rId2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14" y="5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1CBC5-CF8F-4D97-8CB8-FE11C28091CB}"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2B841-1383-4422-AB25-BDCDEF11E891}" type="slidenum">
              <a:rPr lang="en-US" smtClean="0"/>
              <a:t>‹#›</a:t>
            </a:fld>
            <a:endParaRPr lang="en-US"/>
          </a:p>
        </p:txBody>
      </p:sp>
    </p:spTree>
    <p:extLst>
      <p:ext uri="{BB962C8B-B14F-4D97-AF65-F5344CB8AC3E}">
        <p14:creationId xmlns:p14="http://schemas.microsoft.com/office/powerpoint/2010/main" val="169985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F2B841-1383-4422-AB25-BDCDEF11E891}" type="slidenum">
              <a:rPr lang="en-US" smtClean="0"/>
              <a:t>9</a:t>
            </a:fld>
            <a:endParaRPr lang="en-US"/>
          </a:p>
        </p:txBody>
      </p:sp>
    </p:spTree>
    <p:extLst>
      <p:ext uri="{BB962C8B-B14F-4D97-AF65-F5344CB8AC3E}">
        <p14:creationId xmlns:p14="http://schemas.microsoft.com/office/powerpoint/2010/main" val="38437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userDrawn="1"/>
        </p:nvPicPr>
        <p:blipFill>
          <a:blip r:embed="rId2">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7" name="Rectangle 6">
            <a:extLst>
              <a:ext uri="{FF2B5EF4-FFF2-40B4-BE49-F238E27FC236}">
                <a16:creationId xmlns:a16="http://schemas.microsoft.com/office/drawing/2014/main" xmlns="" id="{B8E04B52-7111-3381-2957-1936FA1603B3}"/>
              </a:ext>
            </a:extLst>
          </p:cNvPr>
          <p:cNvSpPr/>
          <p:nvPr userDrawn="1"/>
        </p:nvSpPr>
        <p:spPr>
          <a:xfrm>
            <a:off x="321183" y="362302"/>
            <a:ext cx="17645634" cy="9562397"/>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dirty="0"/>
          </a:p>
        </p:txBody>
      </p:sp>
    </p:spTree>
    <p:extLst>
      <p:ext uri="{BB962C8B-B14F-4D97-AF65-F5344CB8AC3E}">
        <p14:creationId xmlns:p14="http://schemas.microsoft.com/office/powerpoint/2010/main" val="316589718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B47094-982F-83F1-57E9-70CFDAFF7D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969ADFC-0631-ACBD-A37F-28ACEA41C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a:extLst>
              <a:ext uri="{FF2B5EF4-FFF2-40B4-BE49-F238E27FC236}">
                <a16:creationId xmlns:a16="http://schemas.microsoft.com/office/drawing/2014/main" xmlns="" id="{0478D4FC-6348-B2ED-5B31-DB271E600918}"/>
              </a:ext>
            </a:extLst>
          </p:cNvPr>
          <p:cNvSpPr>
            <a:spLocks noGrp="1"/>
          </p:cNvSpPr>
          <p:nvPr>
            <p:ph type="dt" sz="half" idx="10"/>
          </p:nvPr>
        </p:nvSpPr>
        <p:spPr/>
        <p:txBody>
          <a:bodyPr/>
          <a:lstStyle/>
          <a:p>
            <a:fld id="{D75DCDB4-4683-4ACC-B7E1-FEAD6BA85555}" type="datetimeFigureOut">
              <a:rPr lang="vi-VN" smtClean="0"/>
              <a:t>13/03/2025</a:t>
            </a:fld>
            <a:endParaRPr lang="vi-VN"/>
          </a:p>
        </p:txBody>
      </p:sp>
      <p:sp>
        <p:nvSpPr>
          <p:cNvPr id="5" name="Footer Placeholder 4">
            <a:extLst>
              <a:ext uri="{FF2B5EF4-FFF2-40B4-BE49-F238E27FC236}">
                <a16:creationId xmlns:a16="http://schemas.microsoft.com/office/drawing/2014/main" xmlns="" id="{EE2C5EB2-B54F-186A-21AC-FF7A48CB6E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843105B-942A-89F5-4D02-6DCA86CB805E}"/>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03659927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xmlns="" id="{A006D7E4-1399-7244-BA0C-9080CA2F34C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A650296-8D5B-168A-C0E7-B1B04B4552EC}"/>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7AEF117-BAB8-3089-285E-6F5BEA69C508}"/>
              </a:ext>
            </a:extLst>
          </p:cNvPr>
          <p:cNvSpPr>
            <a:spLocks noGrp="1"/>
          </p:cNvSpPr>
          <p:nvPr>
            <p:ph type="dt" sz="half" idx="10"/>
          </p:nvPr>
        </p:nvSpPr>
        <p:spPr/>
        <p:txBody>
          <a:bodyPr/>
          <a:lstStyle/>
          <a:p>
            <a:fld id="{D75DCDB4-4683-4ACC-B7E1-FEAD6BA85555}" type="datetimeFigureOut">
              <a:rPr lang="vi-VN" smtClean="0"/>
              <a:t>13/03/2025</a:t>
            </a:fld>
            <a:endParaRPr lang="vi-VN"/>
          </a:p>
        </p:txBody>
      </p:sp>
      <p:sp>
        <p:nvSpPr>
          <p:cNvPr id="5" name="Footer Placeholder 4">
            <a:extLst>
              <a:ext uri="{FF2B5EF4-FFF2-40B4-BE49-F238E27FC236}">
                <a16:creationId xmlns:a16="http://schemas.microsoft.com/office/drawing/2014/main" xmlns="" id="{6EA40CCD-9E2C-544F-86C8-EEC067063A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534887F-3E3D-B2EA-DB8A-E57EAF2837D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2015183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9534BD-C182-165E-E3F4-13121C18372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E217188-649F-9AB0-5310-0AECD0D4FB30}"/>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4FA4064-81C1-9BB8-60FE-2441BB72A353}"/>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a:extLst>
              <a:ext uri="{FF2B5EF4-FFF2-40B4-BE49-F238E27FC236}">
                <a16:creationId xmlns:a16="http://schemas.microsoft.com/office/drawing/2014/main" xmlns="" id="{49364678-1AFD-A6EA-647E-BF73E8F38556}"/>
              </a:ext>
            </a:extLst>
          </p:cNvPr>
          <p:cNvSpPr>
            <a:spLocks noGrp="1"/>
          </p:cNvSpPr>
          <p:nvPr>
            <p:ph type="dt" sz="half" idx="10"/>
          </p:nvPr>
        </p:nvSpPr>
        <p:spPr/>
        <p:txBody>
          <a:bodyPr/>
          <a:lstStyle/>
          <a:p>
            <a:fld id="{D75DCDB4-4683-4ACC-B7E1-FEAD6BA85555}" type="datetimeFigureOut">
              <a:rPr lang="vi-VN" smtClean="0"/>
              <a:t>13/03/2025</a:t>
            </a:fld>
            <a:endParaRPr lang="vi-VN"/>
          </a:p>
        </p:txBody>
      </p:sp>
      <p:sp>
        <p:nvSpPr>
          <p:cNvPr id="6" name="Footer Placeholder 5">
            <a:extLst>
              <a:ext uri="{FF2B5EF4-FFF2-40B4-BE49-F238E27FC236}">
                <a16:creationId xmlns:a16="http://schemas.microsoft.com/office/drawing/2014/main" xmlns="" id="{AAF36510-37C7-42F6-53FC-9E7F53668D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7CD3A044-A1D0-C6F2-E71C-97AACC84F85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91335470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BD2A5-699D-BCA1-EDE7-D335945D15F1}"/>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0DD3A4E-1E2B-E9C6-094C-B70F3E56DF8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B5EF969-2E69-2E31-653F-0BC64C2BEAE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25B97E55-817C-8F03-65B8-A54361C725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F9DBB38-A200-7776-5241-1B549ACA344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9D03F80A-57B7-5FA7-272C-E4B7964EE524}"/>
              </a:ext>
            </a:extLst>
          </p:cNvPr>
          <p:cNvSpPr>
            <a:spLocks noGrp="1"/>
          </p:cNvSpPr>
          <p:nvPr>
            <p:ph type="dt" sz="half" idx="10"/>
          </p:nvPr>
        </p:nvSpPr>
        <p:spPr/>
        <p:txBody>
          <a:bodyPr/>
          <a:lstStyle/>
          <a:p>
            <a:fld id="{D75DCDB4-4683-4ACC-B7E1-FEAD6BA85555}" type="datetimeFigureOut">
              <a:rPr lang="vi-VN" smtClean="0"/>
              <a:t>13/03/2025</a:t>
            </a:fld>
            <a:endParaRPr lang="vi-VN"/>
          </a:p>
        </p:txBody>
      </p:sp>
      <p:sp>
        <p:nvSpPr>
          <p:cNvPr id="8" name="Footer Placeholder 7">
            <a:extLst>
              <a:ext uri="{FF2B5EF4-FFF2-40B4-BE49-F238E27FC236}">
                <a16:creationId xmlns:a16="http://schemas.microsoft.com/office/drawing/2014/main" xmlns="" id="{6523E862-AD75-6EB8-9A49-AC8886E6931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489675AA-8824-EC62-22EA-13F3514AA775}"/>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8928934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BE754E-1395-0D07-796C-43F3F6C9794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8BCFDE8B-9993-5DD1-7BCE-596CD8C26FEF}"/>
              </a:ext>
            </a:extLst>
          </p:cNvPr>
          <p:cNvSpPr>
            <a:spLocks noGrp="1"/>
          </p:cNvSpPr>
          <p:nvPr>
            <p:ph type="dt" sz="half" idx="10"/>
          </p:nvPr>
        </p:nvSpPr>
        <p:spPr/>
        <p:txBody>
          <a:bodyPr/>
          <a:lstStyle/>
          <a:p>
            <a:fld id="{D75DCDB4-4683-4ACC-B7E1-FEAD6BA85555}" type="datetimeFigureOut">
              <a:rPr lang="vi-VN" smtClean="0"/>
              <a:t>13/03/2025</a:t>
            </a:fld>
            <a:endParaRPr lang="vi-VN"/>
          </a:p>
        </p:txBody>
      </p:sp>
      <p:sp>
        <p:nvSpPr>
          <p:cNvPr id="4" name="Footer Placeholder 3">
            <a:extLst>
              <a:ext uri="{FF2B5EF4-FFF2-40B4-BE49-F238E27FC236}">
                <a16:creationId xmlns:a16="http://schemas.microsoft.com/office/drawing/2014/main" xmlns="" id="{06945BD2-BEC5-EB93-630F-9D342368D6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FCC9486B-6AF4-68E8-551F-46180091931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89984300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4FF37B-1395-76A7-8E15-52C6237AD885}"/>
              </a:ext>
            </a:extLst>
          </p:cNvPr>
          <p:cNvSpPr>
            <a:spLocks noGrp="1"/>
          </p:cNvSpPr>
          <p:nvPr>
            <p:ph type="dt" sz="half" idx="10"/>
          </p:nvPr>
        </p:nvSpPr>
        <p:spPr/>
        <p:txBody>
          <a:bodyPr/>
          <a:lstStyle/>
          <a:p>
            <a:fld id="{D75DCDB4-4683-4ACC-B7E1-FEAD6BA85555}" type="datetimeFigureOut">
              <a:rPr lang="vi-VN" smtClean="0"/>
              <a:t>13/03/2025</a:t>
            </a:fld>
            <a:endParaRPr lang="vi-VN"/>
          </a:p>
        </p:txBody>
      </p:sp>
      <p:sp>
        <p:nvSpPr>
          <p:cNvPr id="3" name="Footer Placeholder 2">
            <a:extLst>
              <a:ext uri="{FF2B5EF4-FFF2-40B4-BE49-F238E27FC236}">
                <a16:creationId xmlns:a16="http://schemas.microsoft.com/office/drawing/2014/main" xmlns="" id="{3DF94B72-5CA1-637D-C5F5-B7DACE34266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D05F8D97-A29E-5180-69B0-8CC902E947C8}"/>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72946196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6D9033-3960-7915-D9E5-6831F50949C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F616F82-A58F-E815-89C0-73D54067638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2B185697-B835-0B78-7E84-95DD307299B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B7C5A37B-2EC2-5289-AD71-B8BF8A87BA75}"/>
              </a:ext>
            </a:extLst>
          </p:cNvPr>
          <p:cNvSpPr>
            <a:spLocks noGrp="1"/>
          </p:cNvSpPr>
          <p:nvPr>
            <p:ph type="dt" sz="half" idx="10"/>
          </p:nvPr>
        </p:nvSpPr>
        <p:spPr/>
        <p:txBody>
          <a:bodyPr/>
          <a:lstStyle/>
          <a:p>
            <a:fld id="{D75DCDB4-4683-4ACC-B7E1-FEAD6BA85555}" type="datetimeFigureOut">
              <a:rPr lang="vi-VN" smtClean="0"/>
              <a:t>13/03/2025</a:t>
            </a:fld>
            <a:endParaRPr lang="vi-VN"/>
          </a:p>
        </p:txBody>
      </p:sp>
      <p:sp>
        <p:nvSpPr>
          <p:cNvPr id="6" name="Footer Placeholder 5">
            <a:extLst>
              <a:ext uri="{FF2B5EF4-FFF2-40B4-BE49-F238E27FC236}">
                <a16:creationId xmlns:a16="http://schemas.microsoft.com/office/drawing/2014/main" xmlns="" id="{43D6EE96-F915-83F6-D810-8EA595CF291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36059589-59F3-0267-0320-4C28B1EF2197}"/>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8727370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FCCD59-2115-2F69-8920-0DE6EAF8050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120EC43B-B7C2-4296-0342-EC59384FF56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xmlns="" id="{87AC62BE-0D25-E9FE-E45B-37BD21A92AF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59F669B8-00E0-CEA3-F472-4245B791B9FD}"/>
              </a:ext>
            </a:extLst>
          </p:cNvPr>
          <p:cNvSpPr>
            <a:spLocks noGrp="1"/>
          </p:cNvSpPr>
          <p:nvPr>
            <p:ph type="dt" sz="half" idx="10"/>
          </p:nvPr>
        </p:nvSpPr>
        <p:spPr/>
        <p:txBody>
          <a:bodyPr/>
          <a:lstStyle/>
          <a:p>
            <a:fld id="{D75DCDB4-4683-4ACC-B7E1-FEAD6BA85555}" type="datetimeFigureOut">
              <a:rPr lang="vi-VN" smtClean="0"/>
              <a:t>13/03/2025</a:t>
            </a:fld>
            <a:endParaRPr lang="vi-VN"/>
          </a:p>
        </p:txBody>
      </p:sp>
      <p:sp>
        <p:nvSpPr>
          <p:cNvPr id="6" name="Footer Placeholder 5">
            <a:extLst>
              <a:ext uri="{FF2B5EF4-FFF2-40B4-BE49-F238E27FC236}">
                <a16:creationId xmlns:a16="http://schemas.microsoft.com/office/drawing/2014/main" xmlns="" id="{51DADEAE-70DF-A89C-9EEF-FC6699CEE2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D631F3BD-9DD1-1A20-B947-F037CBBA31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8743549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28F852-FC05-9436-486A-8586537678E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8FDD455-9BC5-6ED5-3ED8-E6067823C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D829814-8E0C-C59D-E0BA-BCC28539AB0D}"/>
              </a:ext>
            </a:extLst>
          </p:cNvPr>
          <p:cNvSpPr>
            <a:spLocks noGrp="1"/>
          </p:cNvSpPr>
          <p:nvPr>
            <p:ph type="dt" sz="half" idx="10"/>
          </p:nvPr>
        </p:nvSpPr>
        <p:spPr/>
        <p:txBody>
          <a:bodyPr/>
          <a:lstStyle/>
          <a:p>
            <a:fld id="{D75DCDB4-4683-4ACC-B7E1-FEAD6BA85555}" type="datetimeFigureOut">
              <a:rPr lang="vi-VN" smtClean="0"/>
              <a:t>13/03/2025</a:t>
            </a:fld>
            <a:endParaRPr lang="vi-VN"/>
          </a:p>
        </p:txBody>
      </p:sp>
      <p:sp>
        <p:nvSpPr>
          <p:cNvPr id="5" name="Footer Placeholder 4">
            <a:extLst>
              <a:ext uri="{FF2B5EF4-FFF2-40B4-BE49-F238E27FC236}">
                <a16:creationId xmlns:a16="http://schemas.microsoft.com/office/drawing/2014/main" xmlns="" id="{E28017D0-5D64-690A-7D1C-DB87DAC2FC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3FEDAC98-BAA4-B503-09B8-A6D330DA8ED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90883280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B33D554-7B6C-7724-7A67-95063203A365}"/>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DD40FB7A-BD75-C207-71A9-9F2C994A414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1A8EA8C-C4C1-0AD7-1794-DFB043312E7C}"/>
              </a:ext>
            </a:extLst>
          </p:cNvPr>
          <p:cNvSpPr>
            <a:spLocks noGrp="1"/>
          </p:cNvSpPr>
          <p:nvPr>
            <p:ph type="dt" sz="half" idx="10"/>
          </p:nvPr>
        </p:nvSpPr>
        <p:spPr/>
        <p:txBody>
          <a:bodyPr/>
          <a:lstStyle/>
          <a:p>
            <a:fld id="{D75DCDB4-4683-4ACC-B7E1-FEAD6BA85555}" type="datetimeFigureOut">
              <a:rPr lang="vi-VN" smtClean="0"/>
              <a:t>13/03/2025</a:t>
            </a:fld>
            <a:endParaRPr lang="vi-VN"/>
          </a:p>
        </p:txBody>
      </p:sp>
      <p:sp>
        <p:nvSpPr>
          <p:cNvPr id="5" name="Footer Placeholder 4">
            <a:extLst>
              <a:ext uri="{FF2B5EF4-FFF2-40B4-BE49-F238E27FC236}">
                <a16:creationId xmlns:a16="http://schemas.microsoft.com/office/drawing/2014/main" xmlns="" id="{A72A2A55-AD05-2E8E-EF30-E0610085A7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6CB53A7-8962-BC73-656A-65F87087CE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83504205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xmlns="" id="{0658AC50-35DA-088A-162C-A05FDA132BDB}"/>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1E85982-960E-D3A6-5E91-7B6709F92E60}"/>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51924EB-3742-3A8E-28F1-21D01AEAE75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D75DCDB4-4683-4ACC-B7E1-FEAD6BA85555}" type="datetimeFigureOut">
              <a:rPr lang="vi-VN" smtClean="0"/>
              <a:t>13/03/2025</a:t>
            </a:fld>
            <a:endParaRPr lang="vi-VN"/>
          </a:p>
        </p:txBody>
      </p:sp>
      <p:sp>
        <p:nvSpPr>
          <p:cNvPr id="5" name="Footer Placeholder 4">
            <a:extLst>
              <a:ext uri="{FF2B5EF4-FFF2-40B4-BE49-F238E27FC236}">
                <a16:creationId xmlns:a16="http://schemas.microsoft.com/office/drawing/2014/main" xmlns="" id="{43D503CF-E710-A11F-EB21-D5A4C1EE2E4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xmlns="" id="{E2F226F6-DE07-3194-87B6-7AE62AC4993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68B829B-41E5-4C3D-B4B4-EC121BA26CAC}" type="slidenum">
              <a:rPr lang="vi-VN" smtClean="0"/>
              <a:t>‹#›</a:t>
            </a:fld>
            <a:endParaRPr lang="vi-VN"/>
          </a:p>
        </p:txBody>
      </p:sp>
      <p:pic>
        <p:nvPicPr>
          <p:cNvPr id="13" name="Picture 12">
            <a:extLst>
              <a:ext uri="{FF2B5EF4-FFF2-40B4-BE49-F238E27FC236}">
                <a16:creationId xmlns:a16="http://schemas.microsoft.com/office/drawing/2014/main" xmlns="" id="{3F6353C3-C6C6-BBA3-6261-96AF62C080F5}"/>
              </a:ext>
            </a:extLst>
          </p:cNvPr>
          <p:cNvPicPr>
            <a:picLocks noChangeAspect="1"/>
          </p:cNvPicPr>
          <p:nvPr userDrawn="1"/>
        </p:nvPicPr>
        <p:blipFill>
          <a:blip r:embed="rId13"/>
          <a:stretch>
            <a:fillRect/>
          </a:stretch>
        </p:blipFill>
        <p:spPr>
          <a:xfrm>
            <a:off x="914401" y="171239"/>
            <a:ext cx="457199" cy="136157"/>
          </a:xfrm>
          <a:prstGeom prst="rect">
            <a:avLst/>
          </a:prstGeom>
        </p:spPr>
      </p:pic>
    </p:spTree>
    <p:extLst>
      <p:ext uri="{BB962C8B-B14F-4D97-AF65-F5344CB8AC3E}">
        <p14:creationId xmlns:p14="http://schemas.microsoft.com/office/powerpoint/2010/main" val="3554617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image" Target="../media/image4.png"/><Relationship Id="rId21" Type="http://schemas.openxmlformats.org/officeDocument/2006/relationships/image" Target="../media/image22.svg"/><Relationship Id="rId34"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1.png"/><Relationship Id="rId20" Type="http://schemas.openxmlformats.org/officeDocument/2006/relationships/image" Target="../media/image13.png"/><Relationship Id="rId29"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15.png"/><Relationship Id="rId32"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17.png"/><Relationship Id="rId36"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image" Target="../media/image28.svg"/><Relationship Id="rId30" Type="http://schemas.openxmlformats.org/officeDocument/2006/relationships/image" Target="../media/image18.png"/><Relationship Id="rId35" Type="http://schemas.openxmlformats.org/officeDocument/2006/relationships/image" Target="../media/image36.sv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2.png"/><Relationship Id="rId18" Type="http://schemas.openxmlformats.org/officeDocument/2006/relationships/image" Target="../media/image75.svg"/><Relationship Id="rId3" Type="http://schemas.openxmlformats.org/officeDocument/2006/relationships/image" Target="../media/image9.svg"/><Relationship Id="rId7" Type="http://schemas.openxmlformats.org/officeDocument/2006/relationships/image" Target="../media/image65.svg"/><Relationship Id="rId12" Type="http://schemas.openxmlformats.org/officeDocument/2006/relationships/image" Target="../media/image3.png"/><Relationship Id="rId17" Type="http://schemas.openxmlformats.org/officeDocument/2006/relationships/image" Target="../media/image44.png"/><Relationship Id="rId2" Type="http://schemas.openxmlformats.org/officeDocument/2006/relationships/image" Target="../media/image6.png"/><Relationship Id="rId16"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69.svg"/><Relationship Id="rId5" Type="http://schemas.openxmlformats.org/officeDocument/2006/relationships/image" Target="../media/image63.svg"/><Relationship Id="rId15" Type="http://schemas.openxmlformats.org/officeDocument/2006/relationships/image" Target="../media/image43.pn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67.svg"/><Relationship Id="rId14" Type="http://schemas.openxmlformats.org/officeDocument/2006/relationships/image" Target="../media/image71.svg"/></Relationships>
</file>

<file path=ppt/slides/_rels/slide11.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image" Target="../media/image4.png"/><Relationship Id="rId21" Type="http://schemas.openxmlformats.org/officeDocument/2006/relationships/image" Target="../media/image22.svg"/><Relationship Id="rId34"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1.png"/><Relationship Id="rId20" Type="http://schemas.openxmlformats.org/officeDocument/2006/relationships/image" Target="../media/image13.png"/><Relationship Id="rId29"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15.png"/><Relationship Id="rId32"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17.png"/><Relationship Id="rId36" Type="http://schemas.openxmlformats.org/officeDocument/2006/relationships/image" Target="../media/image48.png"/><Relationship Id="rId10" Type="http://schemas.openxmlformats.org/officeDocument/2006/relationships/image" Target="../media/image8.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image" Target="../media/image28.svg"/><Relationship Id="rId30" Type="http://schemas.openxmlformats.org/officeDocument/2006/relationships/image" Target="../media/image18.png"/><Relationship Id="rId35" Type="http://schemas.openxmlformats.org/officeDocument/2006/relationships/image" Target="../media/image36.svg"/></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9.sv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83.sv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53.png"/><Relationship Id="rId1" Type="http://schemas.openxmlformats.org/officeDocument/2006/relationships/slideLayout" Target="../slideLayouts/slideLayout12.xml"/><Relationship Id="rId5" Type="http://schemas.openxmlformats.org/officeDocument/2006/relationships/image" Target="../media/image89.sv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53.png"/><Relationship Id="rId1" Type="http://schemas.openxmlformats.org/officeDocument/2006/relationships/slideLayout" Target="../slideLayouts/slideLayout12.xml"/><Relationship Id="rId5" Type="http://schemas.openxmlformats.org/officeDocument/2006/relationships/image" Target="../media/image89.sv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1.png"/><Relationship Id="rId4" Type="http://schemas.openxmlformats.org/officeDocument/2006/relationships/image" Target="../media/image83.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png"/><Relationship Id="rId18" Type="http://schemas.openxmlformats.org/officeDocument/2006/relationships/image" Target="../media/image32.png"/><Relationship Id="rId3" Type="http://schemas.openxmlformats.org/officeDocument/2006/relationships/image" Target="../media/image9.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49.svg"/><Relationship Id="rId17" Type="http://schemas.openxmlformats.org/officeDocument/2006/relationships/image" Target="../media/image53.svg"/><Relationship Id="rId2" Type="http://schemas.openxmlformats.org/officeDocument/2006/relationships/image" Target="../media/image6.png"/><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image" Target="../media/image44.svg"/><Relationship Id="rId15" Type="http://schemas.openxmlformats.org/officeDocument/2006/relationships/image" Target="../media/image51.svg"/><Relationship Id="rId10" Type="http://schemas.openxmlformats.org/officeDocument/2006/relationships/image" Target="../media/image28.png"/><Relationship Id="rId19" Type="http://schemas.openxmlformats.org/officeDocument/2006/relationships/image" Target="../media/image55.svg"/><Relationship Id="rId4" Type="http://schemas.openxmlformats.org/officeDocument/2006/relationships/image" Target="../media/image26.png"/><Relationship Id="rId9" Type="http://schemas.openxmlformats.org/officeDocument/2006/relationships/image" Target="../media/image26.sv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image" Target="../media/image4.png"/><Relationship Id="rId21" Type="http://schemas.openxmlformats.org/officeDocument/2006/relationships/image" Target="../media/image22.svg"/><Relationship Id="rId34"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1.png"/><Relationship Id="rId20" Type="http://schemas.openxmlformats.org/officeDocument/2006/relationships/image" Target="../media/image13.png"/><Relationship Id="rId29"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15.png"/><Relationship Id="rId32"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17.png"/><Relationship Id="rId36" Type="http://schemas.openxmlformats.org/officeDocument/2006/relationships/image" Target="../media/image35.png"/><Relationship Id="rId10" Type="http://schemas.openxmlformats.org/officeDocument/2006/relationships/image" Target="../media/image8.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image" Target="../media/image28.svg"/><Relationship Id="rId30" Type="http://schemas.openxmlformats.org/officeDocument/2006/relationships/image" Target="../media/image18.png"/><Relationship Id="rId35" Type="http://schemas.openxmlformats.org/officeDocument/2006/relationships/image" Target="../media/image36.sv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3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2.png"/><Relationship Id="rId18" Type="http://schemas.openxmlformats.org/officeDocument/2006/relationships/image" Target="../media/image75.svg"/><Relationship Id="rId3" Type="http://schemas.openxmlformats.org/officeDocument/2006/relationships/image" Target="../media/image9.svg"/><Relationship Id="rId7" Type="http://schemas.openxmlformats.org/officeDocument/2006/relationships/image" Target="../media/image65.svg"/><Relationship Id="rId12" Type="http://schemas.openxmlformats.org/officeDocument/2006/relationships/image" Target="../media/image3.png"/><Relationship Id="rId17" Type="http://schemas.openxmlformats.org/officeDocument/2006/relationships/image" Target="../media/image44.png"/><Relationship Id="rId2" Type="http://schemas.openxmlformats.org/officeDocument/2006/relationships/image" Target="../media/image6.png"/><Relationship Id="rId16"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69.svg"/><Relationship Id="rId5" Type="http://schemas.openxmlformats.org/officeDocument/2006/relationships/image" Target="../media/image63.svg"/><Relationship Id="rId15" Type="http://schemas.openxmlformats.org/officeDocument/2006/relationships/image" Target="../media/image43.pn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67.svg"/><Relationship Id="rId14" Type="http://schemas.openxmlformats.org/officeDocument/2006/relationships/image" Target="../media/image71.svg"/></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txBody>
          <a:bodyPr/>
          <a:lstStyle/>
          <a:p>
            <a:endParaRPr lang="en-US"/>
          </a:p>
        </p:txBody>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endParaRPr lang="en-US"/>
          </a:p>
        </p:txBody>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t="-80245" r="-1731" b="-62751"/>
            </a:stretch>
          </a:blipFill>
          <a:ln cap="sq">
            <a:noFill/>
            <a:prstDash val="solid"/>
            <a:miter/>
          </a:ln>
        </p:spPr>
        <p:txBody>
          <a:bodyPr/>
          <a:lstStyle/>
          <a:p>
            <a:endParaRPr lang="en-US"/>
          </a:p>
        </p:txBody>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txBody>
            <a:bodyPr/>
            <a:lstStyle/>
            <a:p>
              <a:endParaRPr lang="en-US"/>
            </a:p>
          </p:txBody>
        </p:sp>
        <p:sp>
          <p:nvSpPr>
            <p:cNvPr id="8" name="TextBox 8"/>
            <p:cNvSpPr txBox="1"/>
            <p:nvPr/>
          </p:nvSpPr>
          <p:spPr>
            <a:xfrm>
              <a:off x="0" y="-57150"/>
              <a:ext cx="404477" cy="4873743"/>
            </a:xfrm>
            <a:prstGeom prst="rect">
              <a:avLst/>
            </a:prstGeom>
          </p:spPr>
          <p:txBody>
            <a:bodyPr lIns="50800" tIns="50800" rIns="50800" bIns="50800" rtlCol="0" anchor="ctr"/>
            <a:lstStyle/>
            <a:p>
              <a:pPr algn="ctr">
                <a:lnSpc>
                  <a:spcPts val="3150"/>
                </a:lnSpc>
              </a:pPr>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txBody>
          <a:bodyPr/>
          <a:lstStyle/>
          <a:p>
            <a:endParaRPr lang="en-US"/>
          </a:p>
        </p:txBody>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en-US"/>
          </a:p>
        </p:txBody>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en-US"/>
          </a:p>
        </p:txBody>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en-US"/>
          </a:p>
        </p:txBody>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lvl="0" indent="0" algn="ctr">
              <a:lnSpc>
                <a:spcPts val="6989"/>
              </a:lnSpc>
              <a:spcBef>
                <a:spcPct val="0"/>
              </a:spcBef>
            </a:pPr>
            <a:r>
              <a:rPr lang="en-US" sz="8127">
                <a:solidFill>
                  <a:srgbClr val="763B2F"/>
                </a:solidFill>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en-US"/>
          </a:p>
        </p:txBody>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endParaRPr lang="en-US"/>
          </a:p>
        </p:txBody>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endParaRPr lang="en-US"/>
          </a:p>
        </p:txBody>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l="-9846" t="-51592" b="-4638"/>
            </a:stretch>
          </a:blipFill>
          <a:ln cap="sq">
            <a:noFill/>
            <a:prstDash val="solid"/>
            <a:miter/>
          </a:ln>
        </p:spPr>
        <p:txBody>
          <a:bodyPr/>
          <a:lstStyle/>
          <a:p>
            <a:endParaRPr lang="en-US"/>
          </a:p>
        </p:txBody>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endParaRPr lang="en-US"/>
          </a:p>
        </p:txBody>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xmlns="" r:embed="rId27"/>
                  </a:ext>
                </a:extLst>
              </a:blip>
              <a:stretch>
                <a:fillRect/>
              </a:stretch>
            </a:blipFill>
          </p:spPr>
          <p:txBody>
            <a:bodyPr/>
            <a:lstStyle/>
            <a:p>
              <a:endParaRPr lang="en-US"/>
            </a:p>
          </p:txBody>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75007"/>
                <a:ext cx="660400" cy="465914"/>
              </a:xfrm>
              <a:prstGeom prst="rect">
                <a:avLst/>
              </a:prstGeom>
            </p:spPr>
            <p:txBody>
              <a:bodyPr lIns="37351" tIns="37351" rIns="37351" bIns="37351" rtlCol="0" anchor="ctr"/>
              <a:lstStyle/>
              <a:p>
                <a:pPr algn="ctr">
                  <a:lnSpc>
                    <a:spcPts val="2659"/>
                  </a:lnSpc>
                </a:pPr>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txBody>
          <a:bodyPr/>
          <a:lstStyle/>
          <a:p>
            <a:endParaRPr lang="en-US"/>
          </a:p>
        </p:txBody>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txBody>
          <a:bodyPr/>
          <a:lstStyle/>
          <a:p>
            <a:endParaRPr lang="en-US"/>
          </a:p>
        </p:txBody>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txBody>
          <a:bodyPr/>
          <a:lstStyle/>
          <a:p>
            <a:endParaRPr lang="en-US"/>
          </a:p>
        </p:txBody>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txBody>
          <a:bodyPr/>
          <a:lstStyle/>
          <a:p>
            <a:endParaRPr lang="en-US"/>
          </a:p>
        </p:txBody>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lvl="0" indent="0" algn="ctr">
              <a:lnSpc>
                <a:spcPts val="6011"/>
              </a:lnSpc>
              <a:spcBef>
                <a:spcPct val="0"/>
              </a:spcBef>
            </a:pPr>
            <a:r>
              <a:rPr lang="en-US" sz="6990">
                <a:solidFill>
                  <a:srgbClr val="763B2F"/>
                </a:solidFill>
                <a:latin typeface="Marykate"/>
                <a:ea typeface="Marykate"/>
                <a:cs typeface="Marykate"/>
                <a:sym typeface="Marykate"/>
              </a:rPr>
              <a:t>Parrot</a:t>
            </a:r>
          </a:p>
        </p:txBody>
      </p:sp>
      <p:pic>
        <p:nvPicPr>
          <p:cNvPr id="40" name="Picture 39">
            <a:extLst>
              <a:ext uri="{FF2B5EF4-FFF2-40B4-BE49-F238E27FC236}">
                <a16:creationId xmlns:a16="http://schemas.microsoft.com/office/drawing/2014/main" xmlns="" id="{2C5C41F5-C0DD-C3B6-22AD-554182E374B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267200" y="29337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t="-49305"/>
            </a:stretch>
          </a:blipFill>
          <a:ln cap="sq">
            <a:noFill/>
            <a:prstDash val="solid"/>
            <a:miter/>
          </a:ln>
        </p:spPr>
        <p:txBody>
          <a:bodyPr/>
          <a:lstStyle/>
          <a:p>
            <a:endParaRPr lang="en-US"/>
          </a:p>
        </p:txBody>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txBody>
            <a:bodyPr/>
            <a:lstStyle/>
            <a:p>
              <a:endParaRPr lang="en-US"/>
            </a:p>
          </p:txBody>
        </p:sp>
        <p:sp>
          <p:nvSpPr>
            <p:cNvPr id="9" name="TextBox 9"/>
            <p:cNvSpPr txBox="1"/>
            <p:nvPr/>
          </p:nvSpPr>
          <p:spPr>
            <a:xfrm>
              <a:off x="0" y="-57150"/>
              <a:ext cx="245109" cy="5009958"/>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txBody>
            <a:bodyPr/>
            <a:lstStyle/>
            <a:p>
              <a:endParaRPr lang="en-US"/>
            </a:p>
          </p:txBody>
        </p:sp>
        <p:sp>
          <p:nvSpPr>
            <p:cNvPr id="14" name="TextBox 14"/>
            <p:cNvSpPr txBox="1"/>
            <p:nvPr/>
          </p:nvSpPr>
          <p:spPr>
            <a:xfrm>
              <a:off x="0" y="-57150"/>
              <a:ext cx="471223"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US"/>
          </a:p>
        </p:txBody>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txBody>
          <a:bodyPr/>
          <a:lstStyle/>
          <a:p>
            <a:endParaRPr lang="en-US"/>
          </a:p>
        </p:txBody>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txBody>
          <a:bodyPr/>
          <a:lstStyle/>
          <a:p>
            <a:endParaRPr lang="en-US"/>
          </a:p>
        </p:txBody>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a:ln cap="sq">
            <a:noFill/>
            <a:prstDash val="solid"/>
            <a:miter/>
          </a:ln>
        </p:spPr>
        <p:txBody>
          <a:bodyPr/>
          <a:lstStyle/>
          <a:p>
            <a:endParaRPr lang="en-US"/>
          </a:p>
        </p:txBody>
      </p:sp>
      <p:sp>
        <p:nvSpPr>
          <p:cNvPr id="31" name="Freeform 4"/>
          <p:cNvSpPr/>
          <p:nvPr/>
        </p:nvSpPr>
        <p:spPr>
          <a:xfrm>
            <a:off x="3581400" y="1333500"/>
            <a:ext cx="9906000" cy="49530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US"/>
          </a:p>
        </p:txBody>
      </p:sp>
      <p:sp>
        <p:nvSpPr>
          <p:cNvPr id="32" name="TextBox 31">
            <a:extLst>
              <a:ext uri="{FF2B5EF4-FFF2-40B4-BE49-F238E27FC236}">
                <a16:creationId xmlns:a16="http://schemas.microsoft.com/office/drawing/2014/main" xmlns="" id="{79F1AB18-B4BE-C0CD-8D32-436C269B35B2}"/>
              </a:ext>
            </a:extLst>
          </p:cNvPr>
          <p:cNvSpPr txBox="1"/>
          <p:nvPr/>
        </p:nvSpPr>
        <p:spPr>
          <a:xfrm>
            <a:off x="4419600" y="3086100"/>
            <a:ext cx="8614719" cy="2308324"/>
          </a:xfrm>
          <a:prstGeom prst="rect">
            <a:avLst/>
          </a:prstGeom>
          <a:noFill/>
        </p:spPr>
        <p:txBody>
          <a:bodyPr wrap="square" rtlCol="0">
            <a:spAutoFit/>
          </a:bodyPr>
          <a:lstStyle/>
          <a:p>
            <a:pPr lvl="0" algn="ctr"/>
            <a:r>
              <a:rPr lang="vi-VN" sz="4800" b="1" dirty="0">
                <a:solidFill>
                  <a:prstClr val="black"/>
                </a:solidFill>
                <a:latin typeface="Cambria" panose="02040503050406030204" pitchFamily="18" charset="0"/>
                <a:ea typeface="Cambria" panose="02040503050406030204" pitchFamily="18" charset="0"/>
              </a:rPr>
              <a:t>Kể thêm những đặc điểm sinh học và đặc điểm xã hội khác của con người.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434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299450" y="251896"/>
            <a:ext cx="1689100" cy="1872513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txBody>
            <a:bodyPr/>
            <a:lstStyle/>
            <a:p>
              <a:endParaRPr lang="en-US"/>
            </a:p>
          </p:txBody>
        </p:sp>
        <p:sp>
          <p:nvSpPr>
            <p:cNvPr id="6" name="TextBox 6"/>
            <p:cNvSpPr txBox="1"/>
            <p:nvPr/>
          </p:nvSpPr>
          <p:spPr>
            <a:xfrm>
              <a:off x="0" y="-57150"/>
              <a:ext cx="444866" cy="4988872"/>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934200" y="6210300"/>
            <a:ext cx="5562600" cy="4319785"/>
          </a:xfrm>
          <a:custGeom>
            <a:avLst/>
            <a:gdLst/>
            <a:ahLst/>
            <a:cxnLst/>
            <a:rect l="l" t="t" r="r" b="b"/>
            <a:pathLst>
              <a:path w="7605323" h="6188832">
                <a:moveTo>
                  <a:pt x="0" y="0"/>
                </a:moveTo>
                <a:lnTo>
                  <a:pt x="7605324" y="0"/>
                </a:lnTo>
                <a:lnTo>
                  <a:pt x="7605324" y="6188832"/>
                </a:lnTo>
                <a:lnTo>
                  <a:pt x="0" y="61888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55" name="Group 54">
            <a:extLst>
              <a:ext uri="{FF2B5EF4-FFF2-40B4-BE49-F238E27FC236}">
                <a16:creationId xmlns:a16="http://schemas.microsoft.com/office/drawing/2014/main" xmlns="" id="{B808D362-C0EC-6546-D782-81B263C085CC}"/>
              </a:ext>
            </a:extLst>
          </p:cNvPr>
          <p:cNvGrpSpPr/>
          <p:nvPr/>
        </p:nvGrpSpPr>
        <p:grpSpPr>
          <a:xfrm>
            <a:off x="228601" y="342900"/>
            <a:ext cx="17297400" cy="5181599"/>
            <a:chOff x="215142" y="4979303"/>
            <a:chExt cx="10778033" cy="1799572"/>
          </a:xfrm>
        </p:grpSpPr>
        <p:grpSp>
          <p:nvGrpSpPr>
            <p:cNvPr id="56" name="Group 55">
              <a:extLst>
                <a:ext uri="{FF2B5EF4-FFF2-40B4-BE49-F238E27FC236}">
                  <a16:creationId xmlns:a16="http://schemas.microsoft.com/office/drawing/2014/main" xmlns="" id="{5308CED0-06BD-5392-3E80-A9DBA9B306B1}"/>
                </a:ext>
              </a:extLst>
            </p:cNvPr>
            <p:cNvGrpSpPr/>
            <p:nvPr/>
          </p:nvGrpSpPr>
          <p:grpSpPr>
            <a:xfrm>
              <a:off x="215142" y="4979303"/>
              <a:ext cx="10778033" cy="1799572"/>
              <a:chOff x="215142" y="4979303"/>
              <a:chExt cx="10778033" cy="1799572"/>
            </a:xfrm>
          </p:grpSpPr>
          <p:grpSp>
            <p:nvGrpSpPr>
              <p:cNvPr id="58" name="Group 57">
                <a:extLst>
                  <a:ext uri="{FF2B5EF4-FFF2-40B4-BE49-F238E27FC236}">
                    <a16:creationId xmlns:a16="http://schemas.microsoft.com/office/drawing/2014/main" xmlns="" id="{705C4B2E-F113-B69D-7CBD-8F98F9E38AC5}"/>
                  </a:ext>
                </a:extLst>
              </p:cNvPr>
              <p:cNvGrpSpPr/>
              <p:nvPr/>
            </p:nvGrpSpPr>
            <p:grpSpPr>
              <a:xfrm>
                <a:off x="215142" y="4979303"/>
                <a:ext cx="10778033" cy="1799572"/>
                <a:chOff x="317314" y="4214729"/>
                <a:chExt cx="10778033" cy="1799572"/>
              </a:xfrm>
            </p:grpSpPr>
            <p:grpSp>
              <p:nvGrpSpPr>
                <p:cNvPr id="60" name="Group 59">
                  <a:extLst>
                    <a:ext uri="{FF2B5EF4-FFF2-40B4-BE49-F238E27FC236}">
                      <a16:creationId xmlns:a16="http://schemas.microsoft.com/office/drawing/2014/main" xmlns="" id="{6C0985D8-A7B5-2B9E-54FC-FFA2943E1560}"/>
                    </a:ext>
                  </a:extLst>
                </p:cNvPr>
                <p:cNvGrpSpPr/>
                <p:nvPr/>
              </p:nvGrpSpPr>
              <p:grpSpPr>
                <a:xfrm>
                  <a:off x="999240" y="4392891"/>
                  <a:ext cx="10096107" cy="1621410"/>
                  <a:chOff x="999240" y="4392891"/>
                  <a:chExt cx="10096107" cy="1621410"/>
                </a:xfrm>
              </p:grpSpPr>
              <p:sp>
                <p:nvSpPr>
                  <p:cNvPr id="62" name="Rectangle: Rounded Corners 61">
                    <a:extLst>
                      <a:ext uri="{FF2B5EF4-FFF2-40B4-BE49-F238E27FC236}">
                        <a16:creationId xmlns:a16="http://schemas.microsoft.com/office/drawing/2014/main" xmlns="" id="{0569D918-2408-FD06-9AD5-44DB77AD76B6}"/>
                      </a:ext>
                    </a:extLst>
                  </p:cNvPr>
                  <p:cNvSpPr/>
                  <p:nvPr/>
                </p:nvSpPr>
                <p:spPr>
                  <a:xfrm>
                    <a:off x="999240" y="4392891"/>
                    <a:ext cx="10096107" cy="1621410"/>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3" name="Rectangle: Rounded Corners 62">
                    <a:extLst>
                      <a:ext uri="{FF2B5EF4-FFF2-40B4-BE49-F238E27FC236}">
                        <a16:creationId xmlns:a16="http://schemas.microsoft.com/office/drawing/2014/main" xmlns="" id="{68FB8FAA-CF58-6705-99BB-4EF1B4CB5EBD}"/>
                      </a:ext>
                    </a:extLst>
                  </p:cNvPr>
                  <p:cNvSpPr/>
                  <p:nvPr/>
                </p:nvSpPr>
                <p:spPr>
                  <a:xfrm>
                    <a:off x="1155450" y="4531161"/>
                    <a:ext cx="9732509" cy="13323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61" name="Picture 60">
                  <a:extLst>
                    <a:ext uri="{FF2B5EF4-FFF2-40B4-BE49-F238E27FC236}">
                      <a16:creationId xmlns:a16="http://schemas.microsoft.com/office/drawing/2014/main" xmlns="" id="{D5603D77-5AFC-54CD-CA40-C132B3E9C094}"/>
                    </a:ext>
                  </a:extLst>
                </p:cNvPr>
                <p:cNvPicPr>
                  <a:picLocks noChangeAspect="1"/>
                </p:cNvPicPr>
                <p:nvPr/>
              </p:nvPicPr>
              <p:blipFill>
                <a:blip r:embed="rId4"/>
                <a:stretch>
                  <a:fillRect/>
                </a:stretch>
              </p:blipFill>
              <p:spPr>
                <a:xfrm>
                  <a:off x="317314" y="4214729"/>
                  <a:ext cx="1097763" cy="616236"/>
                </a:xfrm>
                <a:prstGeom prst="rect">
                  <a:avLst/>
                </a:prstGeom>
              </p:spPr>
            </p:pic>
          </p:grpSp>
          <p:sp>
            <p:nvSpPr>
              <p:cNvPr id="59" name="TextBox 58">
                <a:extLst>
                  <a:ext uri="{FF2B5EF4-FFF2-40B4-BE49-F238E27FC236}">
                    <a16:creationId xmlns:a16="http://schemas.microsoft.com/office/drawing/2014/main" xmlns="" id="{9857ACAD-BF4A-AE76-94F5-F52923826C20}"/>
                  </a:ext>
                </a:extLst>
              </p:cNvPr>
              <p:cNvSpPr txBox="1"/>
              <p:nvPr/>
            </p:nvSpPr>
            <p:spPr>
              <a:xfrm>
                <a:off x="1406213" y="5404060"/>
                <a:ext cx="953578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57" name="TextBox 56">
              <a:extLst>
                <a:ext uri="{FF2B5EF4-FFF2-40B4-BE49-F238E27FC236}">
                  <a16:creationId xmlns:a16="http://schemas.microsoft.com/office/drawing/2014/main" xmlns="" id="{84D1904B-7DD0-98F6-3CFD-C8FE54DFF534}"/>
                </a:ext>
              </a:extLst>
            </p:cNvPr>
            <p:cNvSpPr txBox="1"/>
            <p:nvPr/>
          </p:nvSpPr>
          <p:spPr>
            <a:xfrm>
              <a:off x="1312904" y="5402732"/>
              <a:ext cx="9381098" cy="1058221"/>
            </a:xfrm>
            <a:prstGeom prst="rect">
              <a:avLst/>
            </a:prstGeom>
            <a:noFill/>
          </p:spPr>
          <p:txBody>
            <a:bodyPr wrap="square">
              <a:spAutoFit/>
            </a:bodyPr>
            <a:lstStyle/>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Đ</a:t>
              </a:r>
              <a:r>
                <a:rPr kumimoji="0" lang="vi-VN"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ặc điểm xã hội: </a:t>
              </a:r>
              <a:r>
                <a:rPr kumimoji="0" lang="vi-VN"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thích ăn quà vặt, làm nghề cắt tóc, thích mặc váy,....</a:t>
              </a:r>
              <a:endParaRPr kumimoji="0" lang="en-US"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Các đặc điểm sinh học của con người</a:t>
              </a:r>
              <a:r>
                <a:rPr kumimoji="0" lang="en-US"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giọng nói nhẹ nhàng, râu quai nón, da trắng,  mũi cao,...</a:t>
              </a:r>
            </a:p>
          </p:txBody>
        </p:sp>
      </p:grpSp>
    </p:spTree>
    <p:extLst>
      <p:ext uri="{BB962C8B-B14F-4D97-AF65-F5344CB8AC3E}">
        <p14:creationId xmlns:p14="http://schemas.microsoft.com/office/powerpoint/2010/main" val="37312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txBody>
          <a:bodyPr/>
          <a:lstStyle/>
          <a:p>
            <a:endParaRPr lang="en-US"/>
          </a:p>
        </p:txBody>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endParaRPr lang="en-US"/>
          </a:p>
        </p:txBody>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t="-80245" r="-1731" b="-62751"/>
            </a:stretch>
          </a:blipFill>
          <a:ln cap="sq">
            <a:noFill/>
            <a:prstDash val="solid"/>
            <a:miter/>
          </a:ln>
        </p:spPr>
        <p:txBody>
          <a:bodyPr/>
          <a:lstStyle/>
          <a:p>
            <a:endParaRPr lang="en-US"/>
          </a:p>
        </p:txBody>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txBody>
            <a:bodyPr/>
            <a:lstStyle/>
            <a:p>
              <a:endParaRPr lang="en-US"/>
            </a:p>
          </p:txBody>
        </p:sp>
        <p:sp>
          <p:nvSpPr>
            <p:cNvPr id="8" name="TextBox 8"/>
            <p:cNvSpPr txBox="1"/>
            <p:nvPr/>
          </p:nvSpPr>
          <p:spPr>
            <a:xfrm>
              <a:off x="0" y="-57150"/>
              <a:ext cx="404477"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txBody>
          <a:bodyPr/>
          <a:lstStyle/>
          <a:p>
            <a:endParaRPr lang="en-US"/>
          </a:p>
        </p:txBody>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en-US"/>
          </a:p>
        </p:txBody>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en-US"/>
          </a:p>
        </p:txBody>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en-US"/>
          </a:p>
        </p:txBody>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marR="0" lvl="0" indent="0" algn="ctr" defTabSz="914400" rtl="0" eaLnBrk="1" fontAlgn="auto" latinLnBrk="0" hangingPunct="1">
              <a:lnSpc>
                <a:spcPts val="6989"/>
              </a:lnSpc>
              <a:spcBef>
                <a:spcPct val="0"/>
              </a:spcBef>
              <a:spcAft>
                <a:spcPts val="0"/>
              </a:spcAft>
              <a:buClrTx/>
              <a:buSzTx/>
              <a:buFontTx/>
              <a:buNone/>
              <a:tabLst/>
              <a:defRPr/>
            </a:pPr>
            <a:r>
              <a:rPr kumimoji="0" lang="en-US" sz="8127" b="0" i="0" u="none" strike="noStrike" kern="1200" cap="none" spc="0" normalizeH="0" baseline="0" noProof="0">
                <a:ln>
                  <a:noFill/>
                </a:ln>
                <a:solidFill>
                  <a:srgbClr val="763B2F"/>
                </a:solidFill>
                <a:effectLst/>
                <a:uLnTx/>
                <a:uFillTx/>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en-US"/>
          </a:p>
        </p:txBody>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endParaRPr lang="en-US"/>
          </a:p>
        </p:txBody>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endParaRPr lang="en-US"/>
          </a:p>
        </p:txBody>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l="-9846" t="-51592" b="-4638"/>
            </a:stretch>
          </a:blipFill>
          <a:ln cap="sq">
            <a:noFill/>
            <a:prstDash val="solid"/>
            <a:miter/>
          </a:ln>
        </p:spPr>
        <p:txBody>
          <a:bodyPr/>
          <a:lstStyle/>
          <a:p>
            <a:endParaRPr lang="en-US"/>
          </a:p>
        </p:txBody>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endParaRPr lang="en-US"/>
          </a:p>
        </p:txBody>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xmlns="" r:embed="rId27"/>
                  </a:ext>
                </a:extLst>
              </a:blip>
              <a:stretch>
                <a:fillRect/>
              </a:stretch>
            </a:blipFill>
          </p:spPr>
          <p:txBody>
            <a:bodyPr/>
            <a:lstStyle/>
            <a:p>
              <a:endParaRPr lang="en-US"/>
            </a:p>
          </p:txBody>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75007"/>
                <a:ext cx="660400" cy="465914"/>
              </a:xfrm>
              <a:prstGeom prst="rect">
                <a:avLst/>
              </a:prstGeom>
            </p:spPr>
            <p:txBody>
              <a:bodyPr lIns="37351" tIns="37351" rIns="37351" bIns="37351"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txBody>
          <a:bodyPr/>
          <a:lstStyle/>
          <a:p>
            <a:endParaRPr lang="en-US"/>
          </a:p>
        </p:txBody>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txBody>
          <a:bodyPr/>
          <a:lstStyle/>
          <a:p>
            <a:endParaRPr lang="en-US"/>
          </a:p>
        </p:txBody>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txBody>
          <a:bodyPr/>
          <a:lstStyle/>
          <a:p>
            <a:endParaRPr lang="en-US"/>
          </a:p>
        </p:txBody>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txBody>
          <a:bodyPr/>
          <a:lstStyle/>
          <a:p>
            <a:endParaRPr lang="en-US"/>
          </a:p>
        </p:txBody>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marR="0" lvl="0" indent="0" algn="ctr" defTabSz="914400" rtl="0" eaLnBrk="1" fontAlgn="auto" latinLnBrk="0" hangingPunct="1">
              <a:lnSpc>
                <a:spcPts val="6011"/>
              </a:lnSpc>
              <a:spcBef>
                <a:spcPct val="0"/>
              </a:spcBef>
              <a:spcAft>
                <a:spcPts val="0"/>
              </a:spcAft>
              <a:buClrTx/>
              <a:buSzTx/>
              <a:buFontTx/>
              <a:buNone/>
              <a:tabLst/>
              <a:defRPr/>
            </a:pPr>
            <a:r>
              <a:rPr kumimoji="0" lang="en-US" sz="6990" b="0" i="0" u="none" strike="noStrike" kern="1200" cap="none" spc="0" normalizeH="0" baseline="0" noProof="0">
                <a:ln>
                  <a:noFill/>
                </a:ln>
                <a:solidFill>
                  <a:srgbClr val="763B2F"/>
                </a:solidFill>
                <a:effectLst/>
                <a:uLnTx/>
                <a:uFillTx/>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xmlns="" id="{9507F754-22AE-0EB5-CECE-1EA62697824E}"/>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495800" y="4152900"/>
            <a:ext cx="9582564" cy="2520769"/>
          </a:xfrm>
          <a:prstGeom prst="rect">
            <a:avLst/>
          </a:prstGeom>
        </p:spPr>
      </p:pic>
    </p:spTree>
    <p:extLst>
      <p:ext uri="{BB962C8B-B14F-4D97-AF65-F5344CB8AC3E}">
        <p14:creationId xmlns:p14="http://schemas.microsoft.com/office/powerpoint/2010/main" val="3522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txBody>
            <a:bodyPr/>
            <a:lstStyle/>
            <a:p>
              <a:endParaRPr lang="en-US"/>
            </a:p>
          </p:txBody>
        </p:sp>
        <p:sp>
          <p:nvSpPr>
            <p:cNvPr id="5" name="TextBox 5"/>
            <p:cNvSpPr txBox="1"/>
            <p:nvPr/>
          </p:nvSpPr>
          <p:spPr>
            <a:xfrm>
              <a:off x="0" y="-57150"/>
              <a:ext cx="482977"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Rectangle: Diagonal Corners Rounded 27">
            <a:extLst>
              <a:ext uri="{FF2B5EF4-FFF2-40B4-BE49-F238E27FC236}">
                <a16:creationId xmlns:a16="http://schemas.microsoft.com/office/drawing/2014/main" xmlns="" id="{9466A362-B5D3-D160-648C-D8C4E741D301}"/>
              </a:ext>
            </a:extLst>
          </p:cNvPr>
          <p:cNvSpPr/>
          <p:nvPr/>
        </p:nvSpPr>
        <p:spPr>
          <a:xfrm>
            <a:off x="609600" y="190500"/>
            <a:ext cx="15849600" cy="18288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4800" b="1" i="1" dirty="0">
                <a:solidFill>
                  <a:prstClr val="black"/>
                </a:solidFill>
                <a:latin typeface="Calibri" panose="020F0502020204030204" pitchFamily="34" charset="0"/>
                <a:ea typeface="Calibri" panose="020F0502020204030204" pitchFamily="34" charset="0"/>
                <a:cs typeface="Calibri" panose="020F0502020204030204" pitchFamily="34" charset="0"/>
              </a:rPr>
              <a:t>Liệt kê và sắp xếp một số đặc điểm sinh học, đặc điểm xã hội của nam, nữ theo gợi ý:</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C20996B4-D34A-61CA-E5C1-14904A848B1B}"/>
              </a:ext>
            </a:extLst>
          </p:cNvPr>
          <p:cNvPicPr>
            <a:picLocks noChangeAspect="1"/>
          </p:cNvPicPr>
          <p:nvPr/>
        </p:nvPicPr>
        <p:blipFill>
          <a:blip r:embed="rId2"/>
          <a:stretch>
            <a:fillRect/>
          </a:stretch>
        </p:blipFill>
        <p:spPr>
          <a:xfrm>
            <a:off x="762000" y="2705100"/>
            <a:ext cx="15248635" cy="6096000"/>
          </a:xfrm>
          <a:prstGeom prst="rect">
            <a:avLst/>
          </a:prstGeom>
        </p:spPr>
      </p:pic>
    </p:spTree>
    <p:extLst>
      <p:ext uri="{BB962C8B-B14F-4D97-AF65-F5344CB8AC3E}">
        <p14:creationId xmlns:p14="http://schemas.microsoft.com/office/powerpoint/2010/main" val="12265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txBody>
            <a:bodyPr/>
            <a:lstStyle/>
            <a:p>
              <a:endParaRPr lang="en-US"/>
            </a:p>
          </p:txBody>
        </p:sp>
        <p:sp>
          <p:nvSpPr>
            <p:cNvPr id="5" name="TextBox 5"/>
            <p:cNvSpPr txBox="1"/>
            <p:nvPr/>
          </p:nvSpPr>
          <p:spPr>
            <a:xfrm>
              <a:off x="0" y="-57150"/>
              <a:ext cx="482977"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2" name="Table 1">
            <a:extLst>
              <a:ext uri="{FF2B5EF4-FFF2-40B4-BE49-F238E27FC236}">
                <a16:creationId xmlns:a16="http://schemas.microsoft.com/office/drawing/2014/main" xmlns="" id="{11DE2923-17C1-9303-731F-B32A7BA252D3}"/>
              </a:ext>
            </a:extLst>
          </p:cNvPr>
          <p:cNvGraphicFramePr>
            <a:graphicFrameLocks noGrp="1"/>
          </p:cNvGraphicFramePr>
          <p:nvPr>
            <p:extLst>
              <p:ext uri="{D42A27DB-BD31-4B8C-83A1-F6EECF244321}">
                <p14:modId xmlns:p14="http://schemas.microsoft.com/office/powerpoint/2010/main" val="2534699503"/>
              </p:ext>
            </p:extLst>
          </p:nvPr>
        </p:nvGraphicFramePr>
        <p:xfrm>
          <a:off x="762000" y="1485900"/>
          <a:ext cx="14935198" cy="7783719"/>
        </p:xfrm>
        <a:graphic>
          <a:graphicData uri="http://schemas.openxmlformats.org/drawingml/2006/table">
            <a:tbl>
              <a:tblPr firstRow="1" firstCol="1" bandRow="1">
                <a:tableStyleId>{5C22544A-7EE6-4342-B048-85BDC9FD1C3A}</a:tableStyleId>
              </a:tblPr>
              <a:tblGrid>
                <a:gridCol w="2985887">
                  <a:extLst>
                    <a:ext uri="{9D8B030D-6E8A-4147-A177-3AD203B41FA5}">
                      <a16:colId xmlns:a16="http://schemas.microsoft.com/office/drawing/2014/main" xmlns="" val="2374041112"/>
                    </a:ext>
                  </a:extLst>
                </a:gridCol>
                <a:gridCol w="4024513">
                  <a:extLst>
                    <a:ext uri="{9D8B030D-6E8A-4147-A177-3AD203B41FA5}">
                      <a16:colId xmlns:a16="http://schemas.microsoft.com/office/drawing/2014/main" xmlns="" val="3168318807"/>
                    </a:ext>
                  </a:extLst>
                </a:gridCol>
                <a:gridCol w="4495800">
                  <a:extLst>
                    <a:ext uri="{9D8B030D-6E8A-4147-A177-3AD203B41FA5}">
                      <a16:colId xmlns:a16="http://schemas.microsoft.com/office/drawing/2014/main" xmlns="" val="646381769"/>
                    </a:ext>
                  </a:extLst>
                </a:gridCol>
                <a:gridCol w="1540143">
                  <a:extLst>
                    <a:ext uri="{9D8B030D-6E8A-4147-A177-3AD203B41FA5}">
                      <a16:colId xmlns:a16="http://schemas.microsoft.com/office/drawing/2014/main" xmlns="" val="3483906743"/>
                    </a:ext>
                  </a:extLst>
                </a:gridCol>
                <a:gridCol w="1888855">
                  <a:extLst>
                    <a:ext uri="{9D8B030D-6E8A-4147-A177-3AD203B41FA5}">
                      <a16:colId xmlns:a16="http://schemas.microsoft.com/office/drawing/2014/main" xmlns="" val="2162296345"/>
                    </a:ext>
                  </a:extLst>
                </a:gridCol>
              </a:tblGrid>
              <a:tr h="1088571">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xã</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hội</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sinh</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học</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Nam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Nữ</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1401722616"/>
                  </a:ext>
                </a:extLst>
              </a:tr>
              <a:tr h="1088571">
                <a:tc>
                  <a:txBody>
                    <a:bodyPr/>
                    <a:lstStyle/>
                    <a:p>
                      <a:pPr marL="0" marR="0" algn="just">
                        <a:lnSpc>
                          <a:spcPct val="120000"/>
                        </a:lnSpc>
                        <a:spcBef>
                          <a:spcPts val="0"/>
                        </a:spcBef>
                        <a:spcAft>
                          <a:spcPts val="0"/>
                        </a:spcAft>
                      </a:pPr>
                      <a:r>
                        <a:rPr lang="en-US" sz="3200" b="0" dirty="0" err="1">
                          <a:solidFill>
                            <a:srgbClr val="002060"/>
                          </a:solidFill>
                          <a:effectLst/>
                          <a:latin typeface="Cambria" panose="02040503050406030204" pitchFamily="18" charset="0"/>
                          <a:ea typeface="Cambria" panose="02040503050406030204" pitchFamily="18" charset="0"/>
                        </a:rPr>
                        <a:t>Cơ</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quan</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sinh</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dục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tạo</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ra</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trứng</a:t>
                      </a:r>
                      <a:endParaRPr lang="en-US" sz="40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80100660"/>
                  </a:ext>
                </a:extLst>
              </a:tr>
              <a:tr h="1088571">
                <a:tc>
                  <a:txBody>
                    <a:bodyPr/>
                    <a:lstStyle/>
                    <a:p>
                      <a:pPr marL="0" marR="0" algn="just">
                        <a:lnSpc>
                          <a:spcPct val="120000"/>
                        </a:lnSpc>
                        <a:spcBef>
                          <a:spcPts val="0"/>
                        </a:spcBef>
                        <a:spcAft>
                          <a:spcPts val="0"/>
                        </a:spcAft>
                      </a:pPr>
                      <a:r>
                        <a:rPr lang="en-US" sz="3200" b="0" dirty="0" err="1">
                          <a:solidFill>
                            <a:srgbClr val="002060"/>
                          </a:solidFill>
                          <a:effectLst/>
                          <a:latin typeface="Cambria" panose="02040503050406030204" pitchFamily="18" charset="0"/>
                          <a:ea typeface="Cambria" panose="02040503050406030204" pitchFamily="18" charset="0"/>
                        </a:rPr>
                        <a:t>Để</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tóc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ngắn</a:t>
                      </a:r>
                      <a:endParaRPr lang="en-US" sz="32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18698556"/>
                  </a:ext>
                </a:extLst>
              </a:tr>
              <a:tr h="1088571">
                <a:tc>
                  <a:txBody>
                    <a:bodyPr/>
                    <a:lstStyle/>
                    <a:p>
                      <a:pPr marL="0" marR="0" algn="just">
                        <a:lnSpc>
                          <a:spcPct val="12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rPr>
                        <a:t>Thích </a:t>
                      </a:r>
                      <a:r>
                        <a:rPr lang="en-US" sz="3200" b="0" dirty="0" err="1">
                          <a:solidFill>
                            <a:srgbClr val="002060"/>
                          </a:solidFill>
                          <a:effectLst/>
                          <a:latin typeface="Cambria" panose="02040503050406030204" pitchFamily="18" charset="0"/>
                          <a:ea typeface="Cambria" panose="02040503050406030204" pitchFamily="18" charset="0"/>
                        </a:rPr>
                        <a:t>mặc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váy</a:t>
                      </a:r>
                      <a:endParaRPr lang="en-US" sz="40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21987984"/>
                  </a:ext>
                </a:extLst>
              </a:tr>
              <a:tr h="1088571">
                <a:tc>
                  <a:txBody>
                    <a:bodyPr/>
                    <a:lstStyle/>
                    <a:p>
                      <a:pPr marL="0" marR="0" algn="just">
                        <a:lnSpc>
                          <a:spcPct val="120000"/>
                        </a:lnSpc>
                        <a:spcBef>
                          <a:spcPts val="0"/>
                        </a:spcBef>
                        <a:spcAft>
                          <a:spcPts val="0"/>
                        </a:spcAft>
                      </a:pPr>
                      <a:r>
                        <a:rPr lang="en-US" sz="3200" b="0">
                          <a:solidFill>
                            <a:srgbClr val="002060"/>
                          </a:solidFill>
                          <a:effectLst/>
                          <a:latin typeface="Cambria" panose="02040503050406030204" pitchFamily="18" charset="0"/>
                          <a:ea typeface="Cambria" panose="02040503050406030204" pitchFamily="18" charset="0"/>
                        </a:rPr>
                        <a:t>Thích ăn quà vặt</a:t>
                      </a:r>
                      <a:endParaRPr lang="en-US" sz="4000" b="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41264108"/>
                  </a:ext>
                </a:extLst>
              </a:tr>
              <a:tr h="1088571">
                <a:tc>
                  <a:txBody>
                    <a:bodyPr/>
                    <a:lstStyle/>
                    <a:p>
                      <a:pPr marL="0" marR="0" algn="just">
                        <a:lnSpc>
                          <a:spcPct val="120000"/>
                        </a:lnSpc>
                        <a:spcBef>
                          <a:spcPts val="0"/>
                        </a:spcBef>
                        <a:spcAft>
                          <a:spcPts val="0"/>
                        </a:spcAft>
                      </a:pPr>
                      <a:r>
                        <a:rPr lang="en-US" sz="3200" b="0">
                          <a:solidFill>
                            <a:srgbClr val="002060"/>
                          </a:solidFill>
                          <a:effectLst/>
                          <a:latin typeface="Cambria" panose="02040503050406030204" pitchFamily="18" charset="0"/>
                          <a:ea typeface="Cambria" panose="02040503050406030204" pitchFamily="18" charset="0"/>
                        </a:rPr>
                        <a:t>Có râu</a:t>
                      </a:r>
                      <a:endParaRPr lang="en-US" sz="4000" b="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35545442"/>
                  </a:ext>
                </a:extLst>
              </a:tr>
              <a:tr h="1088571">
                <a:tc>
                  <a:txBody>
                    <a:bodyPr/>
                    <a:lstStyle/>
                    <a:p>
                      <a:pPr marL="0" marR="0" algn="just">
                        <a:lnSpc>
                          <a:spcPct val="120000"/>
                        </a:lnSpc>
                        <a:spcBef>
                          <a:spcPts val="0"/>
                        </a:spcBef>
                        <a:spcAft>
                          <a:spcPts val="0"/>
                        </a:spcAft>
                      </a:pPr>
                      <a:r>
                        <a:rPr lang="en-US" sz="4000" b="0" dirty="0">
                          <a:solidFill>
                            <a:srgbClr val="002060"/>
                          </a:solidFill>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2104115"/>
                  </a:ext>
                </a:extLst>
              </a:tr>
            </a:tbl>
          </a:graphicData>
        </a:graphic>
      </p:graphicFrame>
    </p:spTree>
    <p:extLst>
      <p:ext uri="{BB962C8B-B14F-4D97-AF65-F5344CB8AC3E}">
        <p14:creationId xmlns:p14="http://schemas.microsoft.com/office/powerpoint/2010/main" val="15317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5" name="Group 5"/>
          <p:cNvGrpSpPr/>
          <p:nvPr/>
        </p:nvGrpSpPr>
        <p:grpSpPr>
          <a:xfrm>
            <a:off x="16477906" y="-82023"/>
            <a:ext cx="1810094" cy="10451045"/>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txBody>
            <a:bodyPr/>
            <a:lstStyle/>
            <a:p>
              <a:endParaRPr lang="en-US"/>
            </a:p>
          </p:txBody>
        </p:sp>
        <p:sp>
          <p:nvSpPr>
            <p:cNvPr id="7" name="TextBox 7"/>
            <p:cNvSpPr txBox="1"/>
            <p:nvPr/>
          </p:nvSpPr>
          <p:spPr>
            <a:xfrm>
              <a:off x="0" y="-57150"/>
              <a:ext cx="476733"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1715002" y="-2372385"/>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txBody>
          <a:bodyPr/>
          <a:lstStyle/>
          <a:p>
            <a:endParaRPr lang="en-US"/>
          </a:p>
        </p:txBody>
      </p:sp>
      <p:sp>
        <p:nvSpPr>
          <p:cNvPr id="2" name="Freeform 16">
            <a:extLst>
              <a:ext uri="{FF2B5EF4-FFF2-40B4-BE49-F238E27FC236}">
                <a16:creationId xmlns:a16="http://schemas.microsoft.com/office/drawing/2014/main" xmlns="" id="{0FE91875-0F71-0803-7A1E-5CE95415405F}"/>
              </a:ext>
            </a:extLst>
          </p:cNvPr>
          <p:cNvSpPr/>
          <p:nvPr/>
        </p:nvSpPr>
        <p:spPr>
          <a:xfrm>
            <a:off x="3349536" y="248606"/>
            <a:ext cx="11585664" cy="603789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94B34D5B-D45B-29A6-D666-EABD2CB300C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152401" y="5143500"/>
            <a:ext cx="5693403" cy="5113867"/>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xmlns="" id="{BAB29AFB-8086-64EE-E6B7-86A36DA73AEF}"/>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2496800" y="4912023"/>
            <a:ext cx="5791200" cy="5201709"/>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xmlns="" id="{1648C6CC-2DB4-1AA9-4317-665E48F1665E}"/>
              </a:ext>
            </a:extLst>
          </p:cNvPr>
          <p:cNvSpPr txBox="1"/>
          <p:nvPr/>
        </p:nvSpPr>
        <p:spPr>
          <a:xfrm>
            <a:off x="4343400" y="2400300"/>
            <a:ext cx="9906000" cy="2862322"/>
          </a:xfrm>
          <a:prstGeom prst="rect">
            <a:avLst/>
          </a:prstGeom>
          <a:noFill/>
        </p:spPr>
        <p:txBody>
          <a:bodyPr wrap="square" rtlCol="0">
            <a:spAutoFit/>
          </a:bodyPr>
          <a:lstStyle/>
          <a:p>
            <a:pPr algn="ctr"/>
            <a:r>
              <a:rPr lang="en-US" sz="6000" b="1" dirty="0">
                <a:solidFill>
                  <a:srgbClr val="002060"/>
                </a:solidFill>
                <a:latin typeface="Cambria" panose="02040503050406030204" pitchFamily="18" charset="0"/>
                <a:ea typeface="Cambria" panose="02040503050406030204" pitchFamily="18" charset="0"/>
              </a:rPr>
              <a:t>Em </a:t>
            </a:r>
            <a:r>
              <a:rPr lang="en-US" sz="6000" b="1" dirty="0" err="1">
                <a:solidFill>
                  <a:srgbClr val="002060"/>
                </a:solidFill>
                <a:latin typeface="Cambria" panose="02040503050406030204" pitchFamily="18" charset="0"/>
                <a:ea typeface="Cambria" panose="02040503050406030204" pitchFamily="18" charset="0"/>
              </a:rPr>
              <a:t>và</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các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bạn</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có</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đặc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điểm</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sinh</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học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đặc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điểm</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xã</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hội</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nào</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giống</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nhau</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khác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nhau</a:t>
            </a:r>
            <a:r>
              <a:rPr lang="en-US" sz="60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4865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3BF654F-DFE3-9287-DB60-0FC4454C5F8F}"/>
              </a:ext>
            </a:extLst>
          </p:cNvPr>
          <p:cNvGrpSpPr/>
          <p:nvPr/>
        </p:nvGrpSpPr>
        <p:grpSpPr>
          <a:xfrm>
            <a:off x="6553200" y="190500"/>
            <a:ext cx="5715000" cy="2046023"/>
            <a:chOff x="4655463" y="665953"/>
            <a:chExt cx="2881074" cy="1364015"/>
          </a:xfrm>
        </p:grpSpPr>
        <p:sp>
          <p:nvSpPr>
            <p:cNvPr id="13" name="Freeform 14">
              <a:extLst>
                <a:ext uri="{FF2B5EF4-FFF2-40B4-BE49-F238E27FC236}">
                  <a16:creationId xmlns:a16="http://schemas.microsoft.com/office/drawing/2014/main" xmlns=""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xmlns="" id="{08DA9B1F-8175-B001-CAA1-FB01C56CC4F7}"/>
                </a:ext>
              </a:extLst>
            </p:cNvPr>
            <p:cNvSpPr txBox="1"/>
            <p:nvPr/>
          </p:nvSpPr>
          <p:spPr>
            <a:xfrm>
              <a:off x="5001309" y="1107124"/>
              <a:ext cx="2259648" cy="615553"/>
            </a:xfrm>
            <a:prstGeom prst="rect">
              <a:avLst/>
            </a:prstGeom>
            <a:noFill/>
          </p:spPr>
          <p:txBody>
            <a:bodyPr wrap="none" rtlCol="0">
              <a:spAutoFit/>
            </a:bodyPr>
            <a:lstStyle/>
            <a:p>
              <a:pPr algn="ctr" defTabSz="1371600">
                <a:defRPr/>
              </a:pPr>
              <a:r>
                <a:rPr lang="en-GB" sz="5400" b="1" kern="0" dirty="0" err="1">
                  <a:solidFill>
                    <a:prstClr val="white"/>
                  </a:solidFill>
                  <a:latin typeface="Cambria" panose="02040503050406030204" pitchFamily="18" charset="0"/>
                  <a:ea typeface="Cambria" panose="02040503050406030204" pitchFamily="18" charset="0"/>
                </a:rPr>
                <a:t>Học</a:t>
              </a:r>
              <a:r>
                <a:rPr lang="en-GB" sz="5400" b="1" kern="0" dirty="0">
                  <a:solidFill>
                    <a:prstClr val="white"/>
                  </a:solidFill>
                  <a:latin typeface="Cambria" panose="02040503050406030204" pitchFamily="18" charset="0"/>
                  <a:ea typeface="Cambria" panose="02040503050406030204" pitchFamily="18" charset="0"/>
                </a:rPr>
                <a:t> </a:t>
              </a:r>
              <a:r>
                <a:rPr lang="en-GB" sz="5400" b="1" kern="0" dirty="0" err="1">
                  <a:solidFill>
                    <a:prstClr val="white"/>
                  </a:solidFill>
                  <a:latin typeface="Cambria" panose="02040503050406030204" pitchFamily="18" charset="0"/>
                  <a:ea typeface="Cambria" panose="02040503050406030204" pitchFamily="18" charset="0"/>
                </a:rPr>
                <a:t>sinh</a:t>
              </a:r>
              <a:r>
                <a:rPr lang="en-GB" sz="5400" b="1" kern="0" dirty="0">
                  <a:solidFill>
                    <a:prstClr val="white"/>
                  </a:solidFill>
                  <a:latin typeface="Cambria" panose="02040503050406030204" pitchFamily="18" charset="0"/>
                  <a:ea typeface="Cambria" panose="02040503050406030204" pitchFamily="18" charset="0"/>
                </a:rPr>
                <a:t> </a:t>
              </a:r>
              <a:r>
                <a:rPr lang="en-GB" sz="5400" b="1" kern="0" dirty="0" err="1">
                  <a:solidFill>
                    <a:prstClr val="white"/>
                  </a:solidFill>
                  <a:latin typeface="Cambria" panose="02040503050406030204" pitchFamily="18" charset="0"/>
                  <a:ea typeface="Cambria" panose="02040503050406030204" pitchFamily="18" charset="0"/>
                </a:rPr>
                <a:t>nam</a:t>
              </a:r>
              <a:endParaRPr lang="vi-VN" sz="5400" b="1" kern="0" dirty="0">
                <a:solidFill>
                  <a:prstClr val="white"/>
                </a:solidFill>
                <a:latin typeface="Cambria" panose="02040503050406030204" pitchFamily="18" charset="0"/>
                <a:ea typeface="Cambria" panose="02040503050406030204" pitchFamily="18" charset="0"/>
              </a:endParaRPr>
            </a:p>
          </p:txBody>
        </p:sp>
      </p:grpSp>
      <p:sp>
        <p:nvSpPr>
          <p:cNvPr id="38" name="Freeform 3">
            <a:extLst>
              <a:ext uri="{FF2B5EF4-FFF2-40B4-BE49-F238E27FC236}">
                <a16:creationId xmlns:a16="http://schemas.microsoft.com/office/drawing/2014/main" xmlns="" id="{37CF5ABB-FBE8-A739-88BF-AF438BA857CC}"/>
              </a:ext>
            </a:extLst>
          </p:cNvPr>
          <p:cNvSpPr/>
          <p:nvPr/>
        </p:nvSpPr>
        <p:spPr>
          <a:xfrm>
            <a:off x="533168" y="5526322"/>
            <a:ext cx="6100313" cy="6835085"/>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2" name="TextBox 1">
            <a:extLst>
              <a:ext uri="{FF2B5EF4-FFF2-40B4-BE49-F238E27FC236}">
                <a16:creationId xmlns:a16="http://schemas.microsoft.com/office/drawing/2014/main" xmlns="" id="{0F40C6BA-8CF8-62E8-60E4-C233BC6FDDAB}"/>
              </a:ext>
            </a:extLst>
          </p:cNvPr>
          <p:cNvSpPr txBox="1"/>
          <p:nvPr/>
        </p:nvSpPr>
        <p:spPr>
          <a:xfrm>
            <a:off x="7010400" y="2705100"/>
            <a:ext cx="10515600" cy="6863417"/>
          </a:xfrm>
          <a:prstGeom prst="rect">
            <a:avLst/>
          </a:prstGeom>
          <a:noFill/>
        </p:spPr>
        <p:txBody>
          <a:bodyPr wrap="square" rtlCol="0">
            <a:spAutoFit/>
          </a:bodyPr>
          <a:lstStyle/>
          <a:p>
            <a:pPr algn="just"/>
            <a:r>
              <a:rPr lang="vi-VN" sz="4400" b="1" dirty="0">
                <a:solidFill>
                  <a:srgbClr val="FF0000"/>
                </a:solidFill>
                <a:latin typeface="Cambria" panose="02040503050406030204" pitchFamily="18" charset="0"/>
                <a:ea typeface="Cambria" panose="02040503050406030204" pitchFamily="18" charset="0"/>
              </a:rPr>
              <a:t>+ Đặc điểm sinh học giống nhau: </a:t>
            </a:r>
            <a:r>
              <a:rPr lang="vi-VN" sz="4400" dirty="0">
                <a:solidFill>
                  <a:srgbClr val="FF0000"/>
                </a:solidFill>
                <a:latin typeface="Cambria" panose="02040503050406030204" pitchFamily="18" charset="0"/>
                <a:ea typeface="Cambria" panose="02040503050406030204" pitchFamily="18" charset="0"/>
              </a:rPr>
              <a:t>cơ quan sinh dục tạo ra tinh trùng, giọng nói thường t</a:t>
            </a:r>
            <a:r>
              <a:rPr lang="en-US" sz="4400" dirty="0">
                <a:solidFill>
                  <a:srgbClr val="FF0000"/>
                </a:solidFill>
                <a:latin typeface="Cambria" panose="02040503050406030204" pitchFamily="18" charset="0"/>
                <a:ea typeface="Cambria" panose="02040503050406030204" pitchFamily="18" charset="0"/>
              </a:rPr>
              <a:t>r</a:t>
            </a:r>
            <a:r>
              <a:rPr lang="vi-VN" sz="4400" dirty="0">
                <a:solidFill>
                  <a:srgbClr val="FF0000"/>
                </a:solidFill>
                <a:latin typeface="Cambria" panose="02040503050406030204" pitchFamily="18" charset="0"/>
                <a:ea typeface="Cambria" panose="02040503050406030204" pitchFamily="18" charset="0"/>
              </a:rPr>
              <a:t>ầm, ...</a:t>
            </a:r>
          </a:p>
          <a:p>
            <a:pPr algn="just"/>
            <a:r>
              <a:rPr lang="vi-VN" sz="4400" b="1" dirty="0">
                <a:solidFill>
                  <a:srgbClr val="FF0000"/>
                </a:solidFill>
                <a:latin typeface="Cambria" panose="02040503050406030204" pitchFamily="18" charset="0"/>
                <a:ea typeface="Cambria" panose="02040503050406030204" pitchFamily="18" charset="0"/>
              </a:rPr>
              <a:t>+ Đặc điểm sinh học khác nhau: </a:t>
            </a:r>
            <a:r>
              <a:rPr lang="vi-VN" sz="4400" dirty="0">
                <a:solidFill>
                  <a:srgbClr val="FF0000"/>
                </a:solidFill>
                <a:latin typeface="Cambria" panose="02040503050406030204" pitchFamily="18" charset="0"/>
                <a:ea typeface="Cambria" panose="02040503050406030204" pitchFamily="18" charset="0"/>
              </a:rPr>
              <a:t>một số bạn có má lúm đồng tiền, một số mắt hai mí, ...</a:t>
            </a:r>
          </a:p>
          <a:p>
            <a:pPr algn="just"/>
            <a:r>
              <a:rPr lang="vi-VN" sz="4400" b="1" dirty="0">
                <a:solidFill>
                  <a:srgbClr val="FF0000"/>
                </a:solidFill>
                <a:latin typeface="Cambria" panose="02040503050406030204" pitchFamily="18" charset="0"/>
                <a:ea typeface="Cambria" panose="02040503050406030204" pitchFamily="18" charset="0"/>
              </a:rPr>
              <a:t>+ Đặc điểm xã hội giống nhau: </a:t>
            </a:r>
            <a:r>
              <a:rPr lang="vi-VN" sz="4400" dirty="0">
                <a:solidFill>
                  <a:srgbClr val="FF0000"/>
                </a:solidFill>
                <a:latin typeface="Cambria" panose="02040503050406030204" pitchFamily="18" charset="0"/>
                <a:ea typeface="Cambria" panose="02040503050406030204" pitchFamily="18" charset="0"/>
              </a:rPr>
              <a:t>thường để tóc ngắn, thích mặc áo thể thao,...</a:t>
            </a:r>
          </a:p>
          <a:p>
            <a:pPr algn="just"/>
            <a:r>
              <a:rPr lang="vi-VN" sz="4400" b="1" dirty="0">
                <a:solidFill>
                  <a:srgbClr val="FF0000"/>
                </a:solidFill>
                <a:latin typeface="Cambria" panose="02040503050406030204" pitchFamily="18" charset="0"/>
                <a:ea typeface="Cambria" panose="02040503050406030204" pitchFamily="18" charset="0"/>
              </a:rPr>
              <a:t>+ Đặc điểm xã hội khác nhau: </a:t>
            </a:r>
            <a:r>
              <a:rPr lang="vi-VN" sz="4400" dirty="0">
                <a:solidFill>
                  <a:srgbClr val="FF0000"/>
                </a:solidFill>
                <a:latin typeface="Cambria" panose="02040503050406030204" pitchFamily="18" charset="0"/>
                <a:ea typeface="Cambria" panose="02040503050406030204" pitchFamily="18" charset="0"/>
              </a:rPr>
              <a:t>có bạn thích đá bóng, có bạn lại thích bóng rổ,...</a:t>
            </a:r>
          </a:p>
        </p:txBody>
      </p:sp>
    </p:spTree>
    <p:extLst>
      <p:ext uri="{BB962C8B-B14F-4D97-AF65-F5344CB8AC3E}">
        <p14:creationId xmlns:p14="http://schemas.microsoft.com/office/powerpoint/2010/main" val="3383950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3BF654F-DFE3-9287-DB60-0FC4454C5F8F}"/>
              </a:ext>
            </a:extLst>
          </p:cNvPr>
          <p:cNvGrpSpPr/>
          <p:nvPr/>
        </p:nvGrpSpPr>
        <p:grpSpPr>
          <a:xfrm>
            <a:off x="6553200" y="190500"/>
            <a:ext cx="5715000" cy="2046023"/>
            <a:chOff x="4655463" y="665953"/>
            <a:chExt cx="2881074" cy="1364015"/>
          </a:xfrm>
        </p:grpSpPr>
        <p:sp>
          <p:nvSpPr>
            <p:cNvPr id="13" name="Freeform 14">
              <a:extLst>
                <a:ext uri="{FF2B5EF4-FFF2-40B4-BE49-F238E27FC236}">
                  <a16:creationId xmlns:a16="http://schemas.microsoft.com/office/drawing/2014/main" xmlns=""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xmlns="" id="{08DA9B1F-8175-B001-CAA1-FB01C56CC4F7}"/>
                </a:ext>
              </a:extLst>
            </p:cNvPr>
            <p:cNvSpPr txBox="1"/>
            <p:nvPr/>
          </p:nvSpPr>
          <p:spPr>
            <a:xfrm>
              <a:off x="5127374" y="1107124"/>
              <a:ext cx="2007516" cy="615553"/>
            </a:xfrm>
            <a:prstGeom prst="rect">
              <a:avLst/>
            </a:prstGeom>
            <a:noFill/>
          </p:spPr>
          <p:txBody>
            <a:bodyPr wrap="non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Học</a:t>
              </a:r>
              <a:r>
                <a:rPr kumimoji="0" lang="en-GB"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sinh</a:t>
              </a:r>
              <a:r>
                <a:rPr kumimoji="0" lang="en-GB"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nữ</a:t>
              </a:r>
              <a:endParaRPr kumimoji="0" lang="vi-VN"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38" name="Freeform 3">
            <a:extLst>
              <a:ext uri="{FF2B5EF4-FFF2-40B4-BE49-F238E27FC236}">
                <a16:creationId xmlns:a16="http://schemas.microsoft.com/office/drawing/2014/main" xmlns="" id="{37CF5ABB-FBE8-A739-88BF-AF438BA857CC}"/>
              </a:ext>
            </a:extLst>
          </p:cNvPr>
          <p:cNvSpPr/>
          <p:nvPr/>
        </p:nvSpPr>
        <p:spPr>
          <a:xfrm>
            <a:off x="533168" y="5526322"/>
            <a:ext cx="6100313" cy="6835085"/>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xmlns="" id="{0F40C6BA-8CF8-62E8-60E4-C233BC6FDDAB}"/>
              </a:ext>
            </a:extLst>
          </p:cNvPr>
          <p:cNvSpPr txBox="1"/>
          <p:nvPr/>
        </p:nvSpPr>
        <p:spPr>
          <a:xfrm>
            <a:off x="7010400" y="2705100"/>
            <a:ext cx="10515600" cy="6186309"/>
          </a:xfrm>
          <a:prstGeom prst="rect">
            <a:avLst/>
          </a:prstGeom>
          <a:noFill/>
        </p:spPr>
        <p:txBody>
          <a:bodyPr wrap="square" rtlCol="0">
            <a:spAutoFit/>
          </a:bodyPr>
          <a:lstStyle/>
          <a:p>
            <a:pPr lvl="0" algn="just"/>
            <a:r>
              <a:rPr lang="vi-VN" sz="4400" b="1" dirty="0">
                <a:solidFill>
                  <a:srgbClr val="FF0000"/>
                </a:solidFill>
                <a:latin typeface="Cambria" panose="02040503050406030204" pitchFamily="18" charset="0"/>
                <a:ea typeface="Cambria" panose="02040503050406030204" pitchFamily="18" charset="0"/>
              </a:rPr>
              <a:t>+ Đặc điểm sinh học giống nhau: </a:t>
            </a:r>
            <a:r>
              <a:rPr lang="vi-VN" sz="4400" dirty="0">
                <a:solidFill>
                  <a:srgbClr val="FF0000"/>
                </a:solidFill>
                <a:latin typeface="Cambria" panose="02040503050406030204" pitchFamily="18" charset="0"/>
                <a:ea typeface="Cambria" panose="02040503050406030204" pitchFamily="18" charset="0"/>
              </a:rPr>
              <a:t>cơ quan sinh dục tạo ra trứng, có kinh nguyệt, và có thể mang thai, ...</a:t>
            </a:r>
          </a:p>
          <a:p>
            <a:pPr lvl="0" algn="just"/>
            <a:r>
              <a:rPr lang="vi-VN" sz="4400" b="1" dirty="0">
                <a:solidFill>
                  <a:srgbClr val="FF0000"/>
                </a:solidFill>
                <a:latin typeface="Cambria" panose="02040503050406030204" pitchFamily="18" charset="0"/>
                <a:ea typeface="Cambria" panose="02040503050406030204" pitchFamily="18" charset="0"/>
              </a:rPr>
              <a:t>+ Đặc điểm sinh học khác nhau: </a:t>
            </a:r>
            <a:r>
              <a:rPr lang="vi-VN" sz="4400" dirty="0">
                <a:solidFill>
                  <a:srgbClr val="FF0000"/>
                </a:solidFill>
                <a:latin typeface="Cambria" panose="02040503050406030204" pitchFamily="18" charset="0"/>
                <a:ea typeface="Cambria" panose="02040503050406030204" pitchFamily="18" charset="0"/>
              </a:rPr>
              <a:t>một số bạn tóc xoăn tự nhiên, ...</a:t>
            </a:r>
          </a:p>
          <a:p>
            <a:pPr lvl="0" algn="just"/>
            <a:r>
              <a:rPr lang="vi-VN" sz="4400" b="1" dirty="0">
                <a:solidFill>
                  <a:srgbClr val="FF0000"/>
                </a:solidFill>
                <a:latin typeface="Cambria" panose="02040503050406030204" pitchFamily="18" charset="0"/>
                <a:ea typeface="Cambria" panose="02040503050406030204" pitchFamily="18" charset="0"/>
              </a:rPr>
              <a:t>+ Đặc điểm xã hội giống nhau: </a:t>
            </a:r>
            <a:r>
              <a:rPr lang="vi-VN" sz="4400" dirty="0">
                <a:solidFill>
                  <a:srgbClr val="FF0000"/>
                </a:solidFill>
                <a:latin typeface="Cambria" panose="02040503050406030204" pitchFamily="18" charset="0"/>
                <a:ea typeface="Cambria" panose="02040503050406030204" pitchFamily="18" charset="0"/>
              </a:rPr>
              <a:t>thường để tóc dài, thích mặc váy,...</a:t>
            </a:r>
          </a:p>
          <a:p>
            <a:pPr lvl="0" algn="just"/>
            <a:r>
              <a:rPr lang="vi-VN" sz="4400" b="1" dirty="0">
                <a:solidFill>
                  <a:srgbClr val="FF0000"/>
                </a:solidFill>
                <a:latin typeface="Cambria" panose="02040503050406030204" pitchFamily="18" charset="0"/>
                <a:ea typeface="Cambria" panose="02040503050406030204" pitchFamily="18" charset="0"/>
              </a:rPr>
              <a:t>+ Đặc điểm xã hội khác nhau: </a:t>
            </a:r>
            <a:r>
              <a:rPr lang="vi-VN" sz="4400" dirty="0">
                <a:solidFill>
                  <a:srgbClr val="FF0000"/>
                </a:solidFill>
                <a:latin typeface="Cambria" panose="02040503050406030204" pitchFamily="18" charset="0"/>
                <a:ea typeface="Cambria" panose="02040503050406030204" pitchFamily="18" charset="0"/>
              </a:rPr>
              <a:t>có bạn thích làm cô giáo, có bạn lại thích hoạ sĩ,...</a:t>
            </a:r>
          </a:p>
        </p:txBody>
      </p:sp>
    </p:spTree>
    <p:extLst>
      <p:ext uri="{BB962C8B-B14F-4D97-AF65-F5344CB8AC3E}">
        <p14:creationId xmlns:p14="http://schemas.microsoft.com/office/powerpoint/2010/main" val="15094710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pic>
        <p:nvPicPr>
          <p:cNvPr id="11" name="Picture 10"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13" name="Freeform 16">
            <a:extLst>
              <a:ext uri="{FF2B5EF4-FFF2-40B4-BE49-F238E27FC236}">
                <a16:creationId xmlns:a16="http://schemas.microsoft.com/office/drawing/2014/main" xmlns="" id="{39E94DCF-60FF-1BD2-A11F-13E16CA20D62}"/>
              </a:ext>
            </a:extLst>
          </p:cNvPr>
          <p:cNvSpPr/>
          <p:nvPr/>
        </p:nvSpPr>
        <p:spPr>
          <a:xfrm>
            <a:off x="4981313" y="258609"/>
            <a:ext cx="8330228" cy="8611071"/>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xmlns="" id="{BA8CE7D2-56A6-B3E6-DC33-0BBAE6F7ED9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393393" y="3663621"/>
            <a:ext cx="7409463" cy="6655248"/>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xmlns="" id="{F1CE0704-BD62-7628-BC20-DB416300C985}"/>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1276783" y="3663621"/>
            <a:ext cx="7409463" cy="6655248"/>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xmlns="" id="{35275336-FF76-3783-73AF-6ADA5D001EA2}"/>
              </a:ext>
            </a:extLst>
          </p:cNvPr>
          <p:cNvPicPr>
            <a:picLocks noChangeAspect="1"/>
          </p:cNvPicPr>
          <p:nvPr/>
        </p:nvPicPr>
        <p:blipFill>
          <a:blip r:embed="rId8"/>
          <a:stretch>
            <a:fillRect/>
          </a:stretch>
        </p:blipFill>
        <p:spPr>
          <a:xfrm>
            <a:off x="5257800" y="2857500"/>
            <a:ext cx="7815749" cy="5023539"/>
          </a:xfrm>
          <a:prstGeom prst="rect">
            <a:avLst/>
          </a:prstGeom>
        </p:spPr>
      </p:pic>
    </p:spTree>
    <p:extLst>
      <p:ext uri="{BB962C8B-B14F-4D97-AF65-F5344CB8AC3E}">
        <p14:creationId xmlns:p14="http://schemas.microsoft.com/office/powerpoint/2010/main" val="759547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028700"/>
            <a:ext cx="16002000" cy="7652801"/>
          </a:xfrm>
          <a:prstGeom prst="rect">
            <a:avLst/>
          </a:prstGeom>
        </p:spPr>
        <p:txBody>
          <a:bodyPr wrap="square">
            <a:spAutoFit/>
          </a:bodyPr>
          <a:lstStyle/>
          <a:p>
            <a:pPr indent="89535" algn="ctr">
              <a:lnSpc>
                <a:spcPct val="115000"/>
              </a:lnSpc>
              <a:spcAft>
                <a:spcPts val="800"/>
              </a:spcAft>
            </a:pPr>
            <a:r>
              <a:rPr lang="en-US" sz="4400" b="1" dirty="0">
                <a:latin typeface="Times New Roman" panose="02020603050405020304" pitchFamily="18" charset="0"/>
                <a:ea typeface="Times New Roman" panose="02020603050405020304" pitchFamily="18" charset="0"/>
                <a:cs typeface="Aptos"/>
              </a:rPr>
              <a:t>Nam </a:t>
            </a:r>
            <a:r>
              <a:rPr lang="en-US" sz="4400" b="1" dirty="0" err="1">
                <a:latin typeface="Times New Roman" panose="02020603050405020304" pitchFamily="18" charset="0"/>
                <a:ea typeface="Times New Roman" panose="02020603050405020304" pitchFamily="18" charset="0"/>
                <a:cs typeface="Aptos"/>
              </a:rPr>
              <a:t>và</a:t>
            </a:r>
            <a:r>
              <a:rPr lang="en-US" sz="4400" b="1" dirty="0">
                <a:latin typeface="Times New Roman" panose="02020603050405020304" pitchFamily="18" charset="0"/>
                <a:ea typeface="Times New Roman" panose="02020603050405020304" pitchFamily="18" charset="0"/>
                <a:cs typeface="Aptos"/>
              </a:rPr>
              <a:t> </a:t>
            </a:r>
            <a:r>
              <a:rPr lang="en-US" sz="4400" b="1" dirty="0" err="1">
                <a:latin typeface="Times New Roman" panose="02020603050405020304" pitchFamily="18" charset="0"/>
                <a:ea typeface="Times New Roman" panose="02020603050405020304" pitchFamily="18" charset="0"/>
                <a:cs typeface="Aptos"/>
              </a:rPr>
              <a:t>nữ</a:t>
            </a:r>
            <a:r>
              <a:rPr lang="en-US" sz="4400" b="1" dirty="0">
                <a:latin typeface="Times New Roman" panose="02020603050405020304" pitchFamily="18" charset="0"/>
                <a:ea typeface="Times New Roman" panose="02020603050405020304" pitchFamily="18" charset="0"/>
                <a:cs typeface="Aptos"/>
              </a:rPr>
              <a:t> </a:t>
            </a:r>
            <a:endParaRPr lang="en-US" sz="4400" dirty="0">
              <a:ea typeface="Aptos"/>
              <a:cs typeface="Aptos"/>
            </a:endParaRPr>
          </a:p>
          <a:p>
            <a:pPr indent="89535" algn="ctr">
              <a:lnSpc>
                <a:spcPct val="115000"/>
              </a:lnSpc>
              <a:spcAft>
                <a:spcPts val="800"/>
              </a:spcAft>
            </a:pPr>
            <a:r>
              <a:rPr lang="en-US" sz="4400" b="1" dirty="0">
                <a:latin typeface="Times New Roman" panose="02020603050405020304" pitchFamily="18" charset="0"/>
                <a:ea typeface="Times New Roman" panose="02020603050405020304" pitchFamily="18" charset="0"/>
                <a:cs typeface="Aptos"/>
              </a:rPr>
              <a:t>(</a:t>
            </a:r>
            <a:r>
              <a:rPr lang="en-US" sz="4400" b="1" dirty="0" err="1">
                <a:latin typeface="Times New Roman" panose="02020603050405020304" pitchFamily="18" charset="0"/>
                <a:ea typeface="Times New Roman" panose="02020603050405020304" pitchFamily="18" charset="0"/>
                <a:cs typeface="Aptos"/>
              </a:rPr>
              <a:t>Tiết</a:t>
            </a:r>
            <a:r>
              <a:rPr lang="en-US" sz="4400" b="1" dirty="0">
                <a:latin typeface="Times New Roman" panose="02020603050405020304" pitchFamily="18" charset="0"/>
                <a:ea typeface="Times New Roman" panose="02020603050405020304" pitchFamily="18" charset="0"/>
                <a:cs typeface="Aptos"/>
              </a:rPr>
              <a:t> 1)</a:t>
            </a:r>
            <a:endParaRPr lang="en-US" sz="4400" dirty="0">
              <a:ea typeface="Aptos"/>
              <a:cs typeface="Aptos"/>
            </a:endParaRPr>
          </a:p>
          <a:p>
            <a:pPr marL="342900" lvl="0" indent="-342900">
              <a:lnSpc>
                <a:spcPct val="115000"/>
              </a:lnSpc>
              <a:spcAft>
                <a:spcPts val="800"/>
              </a:spcAft>
              <a:buFont typeface="+mj-lt"/>
              <a:buAutoNum type="arabicPeriod"/>
            </a:pPr>
            <a:r>
              <a:rPr lang="en-US" sz="4400" b="1" dirty="0" err="1">
                <a:latin typeface="Times New Roman" panose="02020603050405020304" pitchFamily="18" charset="0"/>
                <a:ea typeface="Times New Roman" panose="02020603050405020304" pitchFamily="18" charset="0"/>
                <a:cs typeface="Aptos"/>
              </a:rPr>
              <a:t>Đặc</a:t>
            </a:r>
            <a:r>
              <a:rPr lang="en-US" sz="4400" b="1" dirty="0">
                <a:latin typeface="Times New Roman" panose="02020603050405020304" pitchFamily="18" charset="0"/>
                <a:ea typeface="Times New Roman" panose="02020603050405020304" pitchFamily="18" charset="0"/>
                <a:cs typeface="Aptos"/>
              </a:rPr>
              <a:t> </a:t>
            </a:r>
            <a:r>
              <a:rPr lang="en-US" sz="4400" b="1" dirty="0" err="1">
                <a:latin typeface="Times New Roman" panose="02020603050405020304" pitchFamily="18" charset="0"/>
                <a:ea typeface="Times New Roman" panose="02020603050405020304" pitchFamily="18" charset="0"/>
                <a:cs typeface="Aptos"/>
              </a:rPr>
              <a:t>điểm</a:t>
            </a:r>
            <a:r>
              <a:rPr lang="en-US" sz="4400" b="1" dirty="0">
                <a:latin typeface="Times New Roman" panose="02020603050405020304" pitchFamily="18" charset="0"/>
                <a:ea typeface="Times New Roman" panose="02020603050405020304" pitchFamily="18" charset="0"/>
                <a:cs typeface="Aptos"/>
              </a:rPr>
              <a:t> </a:t>
            </a:r>
            <a:r>
              <a:rPr lang="en-US" sz="4400" b="1" dirty="0" err="1">
                <a:latin typeface="Times New Roman" panose="02020603050405020304" pitchFamily="18" charset="0"/>
                <a:ea typeface="Times New Roman" panose="02020603050405020304" pitchFamily="18" charset="0"/>
                <a:cs typeface="Aptos"/>
              </a:rPr>
              <a:t>sinh</a:t>
            </a:r>
            <a:r>
              <a:rPr lang="en-US" sz="4400" b="1" dirty="0">
                <a:latin typeface="Times New Roman" panose="02020603050405020304" pitchFamily="18" charset="0"/>
                <a:ea typeface="Times New Roman" panose="02020603050405020304" pitchFamily="18" charset="0"/>
                <a:cs typeface="Aptos"/>
              </a:rPr>
              <a:t> </a:t>
            </a:r>
            <a:r>
              <a:rPr lang="en-US" sz="4400" b="1" dirty="0" err="1">
                <a:latin typeface="Times New Roman" panose="02020603050405020304" pitchFamily="18" charset="0"/>
                <a:ea typeface="Times New Roman" panose="02020603050405020304" pitchFamily="18" charset="0"/>
                <a:cs typeface="Aptos"/>
              </a:rPr>
              <a:t>học</a:t>
            </a:r>
            <a:r>
              <a:rPr lang="en-US" sz="4400" b="1" dirty="0">
                <a:latin typeface="Times New Roman" panose="02020603050405020304" pitchFamily="18" charset="0"/>
                <a:ea typeface="Times New Roman" panose="02020603050405020304" pitchFamily="18" charset="0"/>
                <a:cs typeface="Aptos"/>
              </a:rPr>
              <a:t>, </a:t>
            </a:r>
            <a:r>
              <a:rPr lang="en-US" sz="4400" b="1" dirty="0" err="1">
                <a:latin typeface="Times New Roman" panose="02020603050405020304" pitchFamily="18" charset="0"/>
                <a:ea typeface="Times New Roman" panose="02020603050405020304" pitchFamily="18" charset="0"/>
                <a:cs typeface="Aptos"/>
              </a:rPr>
              <a:t>đặc</a:t>
            </a:r>
            <a:r>
              <a:rPr lang="en-US" sz="4400" b="1" dirty="0">
                <a:latin typeface="Times New Roman" panose="02020603050405020304" pitchFamily="18" charset="0"/>
                <a:ea typeface="Times New Roman" panose="02020603050405020304" pitchFamily="18" charset="0"/>
                <a:cs typeface="Aptos"/>
              </a:rPr>
              <a:t> </a:t>
            </a:r>
            <a:r>
              <a:rPr lang="en-US" sz="4400" b="1" dirty="0" err="1">
                <a:latin typeface="Times New Roman" panose="02020603050405020304" pitchFamily="18" charset="0"/>
                <a:ea typeface="Times New Roman" panose="02020603050405020304" pitchFamily="18" charset="0"/>
                <a:cs typeface="Aptos"/>
              </a:rPr>
              <a:t>điểm</a:t>
            </a:r>
            <a:r>
              <a:rPr lang="en-US" sz="4400" b="1" dirty="0">
                <a:latin typeface="Times New Roman" panose="02020603050405020304" pitchFamily="18" charset="0"/>
                <a:ea typeface="Times New Roman" panose="02020603050405020304" pitchFamily="18" charset="0"/>
                <a:cs typeface="Aptos"/>
              </a:rPr>
              <a:t> </a:t>
            </a:r>
            <a:r>
              <a:rPr lang="en-US" sz="4400" b="1" dirty="0" err="1">
                <a:latin typeface="Times New Roman" panose="02020603050405020304" pitchFamily="18" charset="0"/>
                <a:ea typeface="Times New Roman" panose="02020603050405020304" pitchFamily="18" charset="0"/>
                <a:cs typeface="Aptos"/>
              </a:rPr>
              <a:t>xã</a:t>
            </a:r>
            <a:r>
              <a:rPr lang="en-US" sz="4400" b="1" dirty="0">
                <a:latin typeface="Times New Roman" panose="02020603050405020304" pitchFamily="18" charset="0"/>
                <a:ea typeface="Times New Roman" panose="02020603050405020304" pitchFamily="18" charset="0"/>
                <a:cs typeface="Aptos"/>
              </a:rPr>
              <a:t> </a:t>
            </a:r>
            <a:r>
              <a:rPr lang="en-US" sz="4400" b="1" dirty="0" err="1">
                <a:latin typeface="Times New Roman" panose="02020603050405020304" pitchFamily="18" charset="0"/>
                <a:ea typeface="Times New Roman" panose="02020603050405020304" pitchFamily="18" charset="0"/>
                <a:cs typeface="Aptos"/>
              </a:rPr>
              <a:t>hội</a:t>
            </a:r>
            <a:r>
              <a:rPr lang="en-US" sz="4400" b="1" dirty="0">
                <a:latin typeface="Times New Roman" panose="02020603050405020304" pitchFamily="18" charset="0"/>
                <a:ea typeface="Times New Roman" panose="02020603050405020304" pitchFamily="18" charset="0"/>
                <a:cs typeface="Aptos"/>
              </a:rPr>
              <a:t> </a:t>
            </a:r>
            <a:r>
              <a:rPr lang="en-US" sz="4400" b="1" dirty="0" err="1">
                <a:latin typeface="Times New Roman" panose="02020603050405020304" pitchFamily="18" charset="0"/>
                <a:ea typeface="Times New Roman" panose="02020603050405020304" pitchFamily="18" charset="0"/>
                <a:cs typeface="Aptos"/>
              </a:rPr>
              <a:t>của</a:t>
            </a:r>
            <a:r>
              <a:rPr lang="en-US" sz="4400" b="1" dirty="0">
                <a:latin typeface="Times New Roman" panose="02020603050405020304" pitchFamily="18" charset="0"/>
                <a:ea typeface="Times New Roman" panose="02020603050405020304" pitchFamily="18" charset="0"/>
                <a:cs typeface="Aptos"/>
              </a:rPr>
              <a:t> </a:t>
            </a:r>
            <a:r>
              <a:rPr lang="en-US" sz="4400" b="1" dirty="0" err="1">
                <a:latin typeface="Times New Roman" panose="02020603050405020304" pitchFamily="18" charset="0"/>
                <a:ea typeface="Times New Roman" panose="02020603050405020304" pitchFamily="18" charset="0"/>
                <a:cs typeface="Aptos"/>
              </a:rPr>
              <a:t>nam</a:t>
            </a:r>
            <a:r>
              <a:rPr lang="en-US" sz="4400" b="1" dirty="0">
                <a:latin typeface="Times New Roman" panose="02020603050405020304" pitchFamily="18" charset="0"/>
                <a:ea typeface="Times New Roman" panose="02020603050405020304" pitchFamily="18" charset="0"/>
                <a:cs typeface="Aptos"/>
              </a:rPr>
              <a:t> </a:t>
            </a:r>
            <a:r>
              <a:rPr lang="en-US" sz="4400" b="1" dirty="0" err="1">
                <a:latin typeface="Times New Roman" panose="02020603050405020304" pitchFamily="18" charset="0"/>
                <a:ea typeface="Times New Roman" panose="02020603050405020304" pitchFamily="18" charset="0"/>
                <a:cs typeface="Aptos"/>
              </a:rPr>
              <a:t>và</a:t>
            </a:r>
            <a:r>
              <a:rPr lang="en-US" sz="4400" b="1" dirty="0">
                <a:latin typeface="Times New Roman" panose="02020603050405020304" pitchFamily="18" charset="0"/>
                <a:ea typeface="Times New Roman" panose="02020603050405020304" pitchFamily="18" charset="0"/>
                <a:cs typeface="Aptos"/>
              </a:rPr>
              <a:t> </a:t>
            </a:r>
            <a:r>
              <a:rPr lang="en-US" sz="4400" b="1" dirty="0" err="1">
                <a:latin typeface="Times New Roman" panose="02020603050405020304" pitchFamily="18" charset="0"/>
                <a:ea typeface="Times New Roman" panose="02020603050405020304" pitchFamily="18" charset="0"/>
                <a:cs typeface="Aptos"/>
              </a:rPr>
              <a:t>nữ</a:t>
            </a:r>
            <a:endParaRPr lang="en-US" sz="4400" dirty="0">
              <a:ea typeface="Aptos"/>
              <a:cs typeface="Aptos"/>
            </a:endParaRPr>
          </a:p>
          <a:p>
            <a:pPr indent="89535">
              <a:lnSpc>
                <a:spcPct val="115000"/>
              </a:lnSpc>
              <a:spcAft>
                <a:spcPts val="800"/>
              </a:spcAft>
            </a:pP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Đặc</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điểm</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sinh</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học</a:t>
            </a:r>
            <a:r>
              <a:rPr lang="en-US" sz="4400" dirty="0">
                <a:latin typeface="Times New Roman" panose="02020603050405020304" pitchFamily="18" charset="0"/>
                <a:ea typeface="Times New Roman" panose="02020603050405020304" pitchFamily="18" charset="0"/>
                <a:cs typeface="Aptos"/>
              </a:rPr>
              <a:t> ( </a:t>
            </a:r>
            <a:r>
              <a:rPr lang="en-US" sz="4400" dirty="0" err="1">
                <a:latin typeface="Times New Roman" panose="02020603050405020304" pitchFamily="18" charset="0"/>
                <a:ea typeface="Times New Roman" panose="02020603050405020304" pitchFamily="18" charset="0"/>
                <a:cs typeface="Aptos"/>
              </a:rPr>
              <a:t>sinh</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ra</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đã</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có</a:t>
            </a:r>
            <a:r>
              <a:rPr lang="en-US" sz="4400" dirty="0">
                <a:latin typeface="Times New Roman" panose="02020603050405020304" pitchFamily="18" charset="0"/>
                <a:ea typeface="Times New Roman" panose="02020603050405020304" pitchFamily="18" charset="0"/>
                <a:cs typeface="Aptos"/>
              </a:rPr>
              <a:t>)</a:t>
            </a:r>
            <a:endParaRPr lang="en-US" sz="4400" dirty="0">
              <a:ea typeface="Aptos"/>
              <a:cs typeface="Aptos"/>
            </a:endParaRPr>
          </a:p>
          <a:p>
            <a:pPr marL="342900" lvl="0" indent="-342900">
              <a:lnSpc>
                <a:spcPct val="115000"/>
              </a:lnSpc>
              <a:spcAft>
                <a:spcPts val="800"/>
              </a:spcAft>
              <a:buFont typeface="Arial" panose="020B0604020202020204" pitchFamily="34" charset="0"/>
              <a:buChar char="+"/>
            </a:pPr>
            <a:r>
              <a:rPr lang="en-US" sz="4400" dirty="0" err="1">
                <a:latin typeface="Times New Roman" panose="02020603050405020304" pitchFamily="18" charset="0"/>
                <a:ea typeface="Times New Roman" panose="02020603050405020304" pitchFamily="18" charset="0"/>
                <a:cs typeface="Aptos"/>
              </a:rPr>
              <a:t>Giống</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màu</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mắt</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màu</a:t>
            </a:r>
            <a:r>
              <a:rPr lang="en-US" sz="4400" dirty="0">
                <a:latin typeface="Times New Roman" panose="02020603050405020304" pitchFamily="18" charset="0"/>
                <a:ea typeface="Times New Roman" panose="02020603050405020304" pitchFamily="18" charset="0"/>
                <a:cs typeface="Aptos"/>
              </a:rPr>
              <a:t> da, </a:t>
            </a:r>
            <a:r>
              <a:rPr lang="en-US" sz="4400" dirty="0" err="1">
                <a:latin typeface="Times New Roman" panose="02020603050405020304" pitchFamily="18" charset="0"/>
                <a:ea typeface="Times New Roman" panose="02020603050405020304" pitchFamily="18" charset="0"/>
                <a:cs typeface="Aptos"/>
              </a:rPr>
              <a:t>màu</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tóc</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cấu</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tạo</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các</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bộ</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phận</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bên</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trong</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cơ</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thể</a:t>
            </a:r>
            <a:r>
              <a:rPr lang="en-US" sz="4400" dirty="0">
                <a:latin typeface="Times New Roman" panose="02020603050405020304" pitchFamily="18" charset="0"/>
                <a:ea typeface="Times New Roman" panose="02020603050405020304" pitchFamily="18" charset="0"/>
                <a:cs typeface="Aptos"/>
              </a:rPr>
              <a:t>, …</a:t>
            </a:r>
            <a:endParaRPr lang="en-US" sz="4400" dirty="0">
              <a:ea typeface="Aptos"/>
              <a:cs typeface="Aptos"/>
            </a:endParaRPr>
          </a:p>
          <a:p>
            <a:pPr marL="342900" lvl="0" indent="-342900">
              <a:lnSpc>
                <a:spcPct val="115000"/>
              </a:lnSpc>
              <a:spcAft>
                <a:spcPts val="800"/>
              </a:spcAft>
              <a:buFont typeface="Arial" panose="020B0604020202020204" pitchFamily="34" charset="0"/>
              <a:buChar char="+"/>
            </a:pPr>
            <a:r>
              <a:rPr lang="en-US" sz="4400" dirty="0" err="1">
                <a:latin typeface="Times New Roman" panose="02020603050405020304" pitchFamily="18" charset="0"/>
                <a:ea typeface="Times New Roman" panose="02020603050405020304" pitchFamily="18" charset="0"/>
                <a:cs typeface="Aptos"/>
              </a:rPr>
              <a:t>Khác</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cơ</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quan</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sinh</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dục</a:t>
            </a:r>
            <a:r>
              <a:rPr lang="en-US" sz="4400" dirty="0">
                <a:latin typeface="Times New Roman" panose="02020603050405020304" pitchFamily="18" charset="0"/>
                <a:ea typeface="Times New Roman" panose="02020603050405020304" pitchFamily="18" charset="0"/>
                <a:cs typeface="Aptos"/>
              </a:rPr>
              <a:t> ( </a:t>
            </a:r>
            <a:r>
              <a:rPr lang="en-US" sz="4400" dirty="0" err="1">
                <a:latin typeface="Times New Roman" panose="02020603050405020304" pitchFamily="18" charset="0"/>
                <a:ea typeface="Times New Roman" panose="02020603050405020304" pitchFamily="18" charset="0"/>
                <a:cs typeface="Aptos"/>
              </a:rPr>
              <a:t>ngoài</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và</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trong</a:t>
            </a:r>
            <a:r>
              <a:rPr lang="en-US" sz="4400" dirty="0">
                <a:latin typeface="Times New Roman" panose="02020603050405020304" pitchFamily="18" charset="0"/>
                <a:ea typeface="Times New Roman" panose="02020603050405020304" pitchFamily="18" charset="0"/>
                <a:cs typeface="Aptos"/>
              </a:rPr>
              <a:t>) </a:t>
            </a:r>
            <a:endParaRPr lang="en-US" sz="4400" dirty="0">
              <a:ea typeface="Aptos"/>
              <a:cs typeface="Aptos"/>
            </a:endParaRPr>
          </a:p>
          <a:p>
            <a:pPr indent="89535">
              <a:lnSpc>
                <a:spcPct val="115000"/>
              </a:lnSpc>
              <a:spcAft>
                <a:spcPts val="800"/>
              </a:spcAft>
            </a:pP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Đặc</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điểm</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xã</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hội</a:t>
            </a:r>
            <a:r>
              <a:rPr lang="en-US" sz="4400" dirty="0">
                <a:latin typeface="Times New Roman" panose="02020603050405020304" pitchFamily="18" charset="0"/>
                <a:ea typeface="Times New Roman" panose="02020603050405020304" pitchFamily="18" charset="0"/>
                <a:cs typeface="Aptos"/>
              </a:rPr>
              <a:t> ( </a:t>
            </a:r>
            <a:r>
              <a:rPr lang="en-US" sz="4400" dirty="0" err="1">
                <a:latin typeface="Times New Roman" panose="02020603050405020304" pitchFamily="18" charset="0"/>
                <a:ea typeface="Times New Roman" panose="02020603050405020304" pitchFamily="18" charset="0"/>
                <a:cs typeface="Aptos"/>
              </a:rPr>
              <a:t>hình</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thành</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trong</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quá</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trình</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lớn</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lên</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sở</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thích</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tính</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cách</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công</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việc</a:t>
            </a:r>
            <a:r>
              <a:rPr lang="en-US" sz="4400" dirty="0">
                <a:latin typeface="Times New Roman" panose="02020603050405020304" pitchFamily="18" charset="0"/>
                <a:ea typeface="Times New Roman" panose="02020603050405020304" pitchFamily="18" charset="0"/>
                <a:cs typeface="Aptos"/>
              </a:rPr>
              <a:t>, … -&gt; </a:t>
            </a:r>
            <a:r>
              <a:rPr lang="en-US" sz="4400" dirty="0" err="1">
                <a:latin typeface="Times New Roman" panose="02020603050405020304" pitchFamily="18" charset="0"/>
                <a:ea typeface="Times New Roman" panose="02020603050405020304" pitchFamily="18" charset="0"/>
                <a:cs typeface="Aptos"/>
              </a:rPr>
              <a:t>có</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thể</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thay</a:t>
            </a:r>
            <a:r>
              <a:rPr lang="en-US" sz="4400" dirty="0">
                <a:latin typeface="Times New Roman" panose="02020603050405020304" pitchFamily="18" charset="0"/>
                <a:ea typeface="Times New Roman" panose="02020603050405020304" pitchFamily="18" charset="0"/>
                <a:cs typeface="Aptos"/>
              </a:rPr>
              <a:t> </a:t>
            </a:r>
            <a:r>
              <a:rPr lang="en-US" sz="4400" dirty="0" err="1">
                <a:latin typeface="Times New Roman" panose="02020603050405020304" pitchFamily="18" charset="0"/>
                <a:ea typeface="Times New Roman" panose="02020603050405020304" pitchFamily="18" charset="0"/>
                <a:cs typeface="Aptos"/>
              </a:rPr>
              <a:t>đổi</a:t>
            </a:r>
            <a:r>
              <a:rPr lang="en-US" sz="4400" dirty="0">
                <a:latin typeface="Times New Roman" panose="02020603050405020304" pitchFamily="18" charset="0"/>
                <a:ea typeface="Times New Roman" panose="02020603050405020304" pitchFamily="18" charset="0"/>
                <a:cs typeface="Aptos"/>
              </a:rPr>
              <a:t>.</a:t>
            </a:r>
            <a:endParaRPr lang="en-US" sz="4400" dirty="0">
              <a:ea typeface="Aptos"/>
              <a:cs typeface="Aptos"/>
            </a:endParaRPr>
          </a:p>
        </p:txBody>
      </p:sp>
    </p:spTree>
    <p:extLst>
      <p:ext uri="{BB962C8B-B14F-4D97-AF65-F5344CB8AC3E}">
        <p14:creationId xmlns:p14="http://schemas.microsoft.com/office/powerpoint/2010/main" val="1172951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5" name="Group 5"/>
          <p:cNvGrpSpPr/>
          <p:nvPr/>
        </p:nvGrpSpPr>
        <p:grpSpPr>
          <a:xfrm>
            <a:off x="16477906" y="-82023"/>
            <a:ext cx="1810094" cy="10451045"/>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txBody>
            <a:bodyPr/>
            <a:lstStyle/>
            <a:p>
              <a:endParaRPr lang="en-US"/>
            </a:p>
          </p:txBody>
        </p:sp>
        <p:sp>
          <p:nvSpPr>
            <p:cNvPr id="7" name="TextBox 7"/>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8" name="Freeform 8"/>
          <p:cNvSpPr/>
          <p:nvPr/>
        </p:nvSpPr>
        <p:spPr>
          <a:xfrm>
            <a:off x="11715002" y="-2372385"/>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txBody>
          <a:bodyPr/>
          <a:lstStyle/>
          <a:p>
            <a:endParaRPr lang="en-US"/>
          </a:p>
        </p:txBody>
      </p:sp>
      <p:sp>
        <p:nvSpPr>
          <p:cNvPr id="38" name="Freeform 2">
            <a:extLst>
              <a:ext uri="{FF2B5EF4-FFF2-40B4-BE49-F238E27FC236}">
                <a16:creationId xmlns:a16="http://schemas.microsoft.com/office/drawing/2014/main" xmlns="" id="{998CE22E-A603-D672-0504-569E14EF3721}"/>
              </a:ext>
            </a:extLst>
          </p:cNvPr>
          <p:cNvSpPr/>
          <p:nvPr/>
        </p:nvSpPr>
        <p:spPr>
          <a:xfrm>
            <a:off x="1905000" y="4305300"/>
            <a:ext cx="12954000" cy="5678329"/>
          </a:xfrm>
          <a:custGeom>
            <a:avLst/>
            <a:gdLst/>
            <a:ahLst/>
            <a:cxnLst/>
            <a:rect l="l" t="t" r="r" b="b"/>
            <a:pathLst>
              <a:path w="16230600" h="7202329">
                <a:moveTo>
                  <a:pt x="0" y="0"/>
                </a:moveTo>
                <a:lnTo>
                  <a:pt x="16230600" y="0"/>
                </a:lnTo>
                <a:lnTo>
                  <a:pt x="16230600" y="7202328"/>
                </a:lnTo>
                <a:lnTo>
                  <a:pt x="0" y="7202328"/>
                </a:lnTo>
                <a:lnTo>
                  <a:pt x="0" y="0"/>
                </a:lnTo>
                <a:close/>
              </a:path>
            </a:pathLst>
          </a:custGeom>
          <a:blipFill>
            <a:blip r:embed="rId4"/>
            <a:stretch>
              <a:fillRect/>
            </a:stretch>
          </a:blipFill>
        </p:spPr>
        <p:txBody>
          <a:bodyPr/>
          <a:lstStyle/>
          <a:p>
            <a:endParaRPr lang="en-US"/>
          </a:p>
        </p:txBody>
      </p:sp>
      <p:pic>
        <p:nvPicPr>
          <p:cNvPr id="41" name="Picture 40">
            <a:extLst>
              <a:ext uri="{FF2B5EF4-FFF2-40B4-BE49-F238E27FC236}">
                <a16:creationId xmlns:a16="http://schemas.microsoft.com/office/drawing/2014/main" xmlns="" id="{BBC18808-2B3A-BC60-25D7-69BBE1E55A4F}"/>
              </a:ext>
            </a:extLst>
          </p:cNvPr>
          <p:cNvPicPr>
            <a:picLocks noChangeAspect="1"/>
          </p:cNvPicPr>
          <p:nvPr/>
        </p:nvPicPr>
        <p:blipFill>
          <a:blip r:embed="rId5"/>
          <a:stretch>
            <a:fillRect/>
          </a:stretch>
        </p:blipFill>
        <p:spPr>
          <a:xfrm>
            <a:off x="3886200" y="952500"/>
            <a:ext cx="8230313" cy="2395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pic>
        <p:nvPicPr>
          <p:cNvPr id="28" name="Content Placeholder 4" descr="A clipboard with a clip and hearts&#10;&#10;Description automatically generated">
            <a:extLst>
              <a:ext uri="{FF2B5EF4-FFF2-40B4-BE49-F238E27FC236}">
                <a16:creationId xmlns:a16="http://schemas.microsoft.com/office/drawing/2014/main" xmlns="" id="{F9165063-981D-F8CC-FF77-CE3B7230CE8F}"/>
              </a:ext>
            </a:extLst>
          </p:cNvPr>
          <p:cNvPicPr>
            <a:picLocks noChangeAspect="1"/>
          </p:cNvPicPr>
          <p:nvPr/>
        </p:nvPicPr>
        <p:blipFill>
          <a:blip r:embed="rId2" cstate="print">
            <a:extLst>
              <a:ext uri="{28A0092B-C50C-407E-A947-70E740481C1C}">
                <a14:useLocalDpi xmlns:a14="http://schemas.microsoft.com/office/drawing/2010/main" val="0"/>
              </a:ext>
            </a:extLst>
          </a:blip>
          <a:srcRect r="-2" b="53"/>
          <a:stretch/>
        </p:blipFill>
        <p:spPr>
          <a:xfrm>
            <a:off x="-9882" y="15"/>
            <a:ext cx="18297882" cy="10286985"/>
          </a:xfrm>
          <a:prstGeom prst="rect">
            <a:avLst/>
          </a:prstGeom>
        </p:spPr>
      </p:pic>
      <p:grpSp>
        <p:nvGrpSpPr>
          <p:cNvPr id="29" name="Group 28">
            <a:extLst>
              <a:ext uri="{FF2B5EF4-FFF2-40B4-BE49-F238E27FC236}">
                <a16:creationId xmlns:a16="http://schemas.microsoft.com/office/drawing/2014/main" xmlns="" id="{1083CC9E-815B-7173-8FE8-0DA2043BAA38}"/>
              </a:ext>
            </a:extLst>
          </p:cNvPr>
          <p:cNvGrpSpPr/>
          <p:nvPr/>
        </p:nvGrpSpPr>
        <p:grpSpPr>
          <a:xfrm rot="194220">
            <a:off x="6248400" y="342900"/>
            <a:ext cx="4703751" cy="1986643"/>
            <a:chOff x="1061262" y="1677226"/>
            <a:chExt cx="3135834" cy="1669477"/>
          </a:xfrm>
        </p:grpSpPr>
        <p:sp>
          <p:nvSpPr>
            <p:cNvPr id="30" name="Freeform 10">
              <a:extLst>
                <a:ext uri="{FF2B5EF4-FFF2-40B4-BE49-F238E27FC236}">
                  <a16:creationId xmlns:a16="http://schemas.microsoft.com/office/drawing/2014/main" xmlns="" id="{2E790853-BC46-18AF-910E-4DBF44BFD868}"/>
                </a:ext>
              </a:extLst>
            </p:cNvPr>
            <p:cNvSpPr/>
            <p:nvPr/>
          </p:nvSpPr>
          <p:spPr>
            <a:xfrm>
              <a:off x="1061262" y="1677226"/>
              <a:ext cx="3135834" cy="1669477"/>
            </a:xfrm>
            <a:custGeom>
              <a:avLst/>
              <a:gdLst/>
              <a:ahLst/>
              <a:cxnLst/>
              <a:rect l="l" t="t" r="r" b="b"/>
              <a:pathLst>
                <a:path w="2812754" h="1452084">
                  <a:moveTo>
                    <a:pt x="0" y="0"/>
                  </a:moveTo>
                  <a:lnTo>
                    <a:pt x="2812753" y="0"/>
                  </a:lnTo>
                  <a:lnTo>
                    <a:pt x="2812753" y="1452084"/>
                  </a:lnTo>
                  <a:lnTo>
                    <a:pt x="0" y="14520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31" name="TextBox 30">
              <a:extLst>
                <a:ext uri="{FF2B5EF4-FFF2-40B4-BE49-F238E27FC236}">
                  <a16:creationId xmlns:a16="http://schemas.microsoft.com/office/drawing/2014/main" xmlns="" id="{289435FF-11EB-3DB2-0658-B5C83C9B6591}"/>
                </a:ext>
              </a:extLst>
            </p:cNvPr>
            <p:cNvSpPr txBox="1"/>
            <p:nvPr/>
          </p:nvSpPr>
          <p:spPr>
            <a:xfrm>
              <a:off x="1303020" y="2220206"/>
              <a:ext cx="2830068" cy="738664"/>
            </a:xfrm>
            <a:prstGeom prst="rect">
              <a:avLst/>
            </a:prstGeom>
            <a:noFill/>
          </p:spPr>
          <p:txBody>
            <a:bodyPr wrap="square">
              <a:spAutoFit/>
            </a:bodyPr>
            <a:lstStyle/>
            <a:p>
              <a:pPr defTabSz="1371600"/>
              <a:r>
                <a:rPr lang="en-US" sz="6600" b="1" dirty="0" err="1">
                  <a:solidFill>
                    <a:srgbClr val="C00000"/>
                  </a:solidFill>
                  <a:latin typeface="Arial" panose="020B0604020202020204" pitchFamily="34" charset="0"/>
                </a:rPr>
                <a:t>Luật</a:t>
              </a:r>
              <a:r>
                <a:rPr lang="en-US" sz="6600" b="1" dirty="0">
                  <a:solidFill>
                    <a:srgbClr val="C00000"/>
                  </a:solidFill>
                  <a:latin typeface="Arial" panose="020B0604020202020204" pitchFamily="34" charset="0"/>
                </a:rPr>
                <a:t> </a:t>
              </a:r>
              <a:r>
                <a:rPr lang="en-US" sz="6600" b="1" dirty="0" err="1">
                  <a:solidFill>
                    <a:srgbClr val="C00000"/>
                  </a:solidFill>
                  <a:latin typeface="Arial" panose="020B0604020202020204" pitchFamily="34" charset="0"/>
                </a:rPr>
                <a:t>chơi</a:t>
              </a:r>
              <a:endParaRPr lang="vi-VN" sz="6600" b="1" dirty="0">
                <a:solidFill>
                  <a:srgbClr val="C00000"/>
                </a:solidFill>
                <a:latin typeface="Arial" panose="020B0604020202020204" pitchFamily="34" charset="0"/>
              </a:endParaRPr>
            </a:p>
          </p:txBody>
        </p:sp>
      </p:grpSp>
      <p:sp>
        <p:nvSpPr>
          <p:cNvPr id="32" name="TextBox 31">
            <a:extLst>
              <a:ext uri="{FF2B5EF4-FFF2-40B4-BE49-F238E27FC236}">
                <a16:creationId xmlns:a16="http://schemas.microsoft.com/office/drawing/2014/main" xmlns="" id="{91C80AE5-602F-173E-704F-ADDCAA178BCD}"/>
              </a:ext>
            </a:extLst>
          </p:cNvPr>
          <p:cNvSpPr txBox="1"/>
          <p:nvPr/>
        </p:nvSpPr>
        <p:spPr>
          <a:xfrm>
            <a:off x="1752600" y="3086100"/>
            <a:ext cx="13335000" cy="6001643"/>
          </a:xfrm>
          <a:prstGeom prst="rect">
            <a:avLst/>
          </a:prstGeom>
          <a:noFill/>
        </p:spPr>
        <p:txBody>
          <a:bodyPr wrap="square">
            <a:spAutoFit/>
          </a:bodyPr>
          <a:lstStyle/>
          <a:p>
            <a:pPr algn="just" defTabSz="1371600"/>
            <a:r>
              <a:rPr lang="en-US" sz="4800" b="1" dirty="0">
                <a:solidFill>
                  <a:srgbClr val="002060"/>
                </a:solidFill>
                <a:latin typeface="Cambria" panose="02040503050406030204" pitchFamily="18" charset="0"/>
                <a:ea typeface="Cambria" panose="02040503050406030204" pitchFamily="18" charset="0"/>
              </a:rPr>
              <a:t>   </a:t>
            </a:r>
            <a:r>
              <a:rPr lang="vi-VN" sz="4800" b="1" dirty="0">
                <a:solidFill>
                  <a:srgbClr val="002060"/>
                </a:solidFill>
                <a:latin typeface="Cambria" panose="02040503050406030204" pitchFamily="18" charset="0"/>
                <a:ea typeface="Cambria" panose="02040503050406030204" pitchFamily="18" charset="0"/>
              </a:rPr>
              <a:t>5 bạn giữ 5 thẻ có đặc điểm khác nhau, các bạn còn lại sẽ chọn đặc điểm phù hợp với mình và di chuyển tạo thành </a:t>
            </a:r>
            <a:r>
              <a:rPr lang="en-US" sz="4800" b="1" dirty="0">
                <a:solidFill>
                  <a:srgbClr val="002060"/>
                </a:solidFill>
                <a:latin typeface="Cambria" panose="02040503050406030204" pitchFamily="18" charset="0"/>
                <a:ea typeface="Cambria" panose="02040503050406030204" pitchFamily="18" charset="0"/>
              </a:rPr>
              <a:t>5</a:t>
            </a:r>
            <a:r>
              <a:rPr lang="vi-VN" sz="4800" b="1" dirty="0">
                <a:solidFill>
                  <a:srgbClr val="002060"/>
                </a:solidFill>
                <a:latin typeface="Cambria" panose="02040503050406030204" pitchFamily="18" charset="0"/>
                <a:ea typeface="Cambria" panose="02040503050406030204" pitchFamily="18" charset="0"/>
              </a:rPr>
              <a:t> nhóm. </a:t>
            </a:r>
            <a:endParaRPr lang="en-US" sz="4800" b="1" dirty="0">
              <a:solidFill>
                <a:srgbClr val="002060"/>
              </a:solidFill>
              <a:latin typeface="Cambria" panose="02040503050406030204" pitchFamily="18" charset="0"/>
              <a:ea typeface="Cambria" panose="02040503050406030204" pitchFamily="18" charset="0"/>
            </a:endParaRP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1: có đặc điểm tóc ngắn</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2: có đặc điểm thích đá bóng</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3: có đặc điểm thích múa hát</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4: có đặc điểm thích đọc truyện</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5: có đặc điểm tóc dài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3297174" y="5150059"/>
            <a:ext cx="6396493" cy="3715933"/>
          </a:xfrm>
          <a:custGeom>
            <a:avLst/>
            <a:gdLst/>
            <a:ahLst/>
            <a:cxnLst/>
            <a:rect l="l" t="t" r="r" b="b"/>
            <a:pathLst>
              <a:path w="6396493" h="3715933">
                <a:moveTo>
                  <a:pt x="0" y="0"/>
                </a:moveTo>
                <a:lnTo>
                  <a:pt x="6396493" y="0"/>
                </a:lnTo>
                <a:lnTo>
                  <a:pt x="6396493" y="3715932"/>
                </a:lnTo>
                <a:lnTo>
                  <a:pt x="0" y="371593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t="-16814" b="-55322"/>
            </a:stretch>
          </a:blipFill>
          <a:ln cap="sq">
            <a:noFill/>
            <a:prstDash val="solid"/>
            <a:miter/>
          </a:ln>
        </p:spPr>
        <p:txBody>
          <a:bodyPr/>
          <a:lstStyle/>
          <a:p>
            <a:endParaRPr lang="en-US"/>
          </a:p>
        </p:txBody>
      </p:sp>
      <p:grpSp>
        <p:nvGrpSpPr>
          <p:cNvPr id="3" name="Group 3"/>
          <p:cNvGrpSpPr/>
          <p:nvPr/>
        </p:nvGrpSpPr>
        <p:grpSpPr>
          <a:xfrm>
            <a:off x="11201400" y="5219700"/>
            <a:ext cx="6743082" cy="5241954"/>
            <a:chOff x="0" y="0"/>
            <a:chExt cx="11976166" cy="8872798"/>
          </a:xfrm>
        </p:grpSpPr>
        <p:sp>
          <p:nvSpPr>
            <p:cNvPr id="4" name="Freeform 4"/>
            <p:cNvSpPr/>
            <p:nvPr/>
          </p:nvSpPr>
          <p:spPr>
            <a:xfrm>
              <a:off x="0" y="560181"/>
              <a:ext cx="7013771" cy="8312617"/>
            </a:xfrm>
            <a:custGeom>
              <a:avLst/>
              <a:gdLst/>
              <a:ahLst/>
              <a:cxnLst/>
              <a:rect l="l" t="t" r="r" b="b"/>
              <a:pathLst>
                <a:path w="7013771" h="8312617">
                  <a:moveTo>
                    <a:pt x="0" y="0"/>
                  </a:moveTo>
                  <a:lnTo>
                    <a:pt x="7013771" y="0"/>
                  </a:lnTo>
                  <a:lnTo>
                    <a:pt x="7013771" y="8312617"/>
                  </a:lnTo>
                  <a:lnTo>
                    <a:pt x="0" y="83126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US"/>
            </a:p>
          </p:txBody>
        </p:sp>
        <p:sp>
          <p:nvSpPr>
            <p:cNvPr id="5" name="Freeform 5"/>
            <p:cNvSpPr/>
            <p:nvPr/>
          </p:nvSpPr>
          <p:spPr>
            <a:xfrm>
              <a:off x="6608123" y="0"/>
              <a:ext cx="5368043" cy="8872798"/>
            </a:xfrm>
            <a:custGeom>
              <a:avLst/>
              <a:gdLst/>
              <a:ahLst/>
              <a:cxnLst/>
              <a:rect l="l" t="t" r="r" b="b"/>
              <a:pathLst>
                <a:path w="5368043" h="8872798">
                  <a:moveTo>
                    <a:pt x="0" y="0"/>
                  </a:moveTo>
                  <a:lnTo>
                    <a:pt x="5368043" y="0"/>
                  </a:lnTo>
                  <a:lnTo>
                    <a:pt x="5368043" y="8872798"/>
                  </a:lnTo>
                  <a:lnTo>
                    <a:pt x="0" y="88727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txBody>
            <a:bodyPr/>
            <a:lstStyle/>
            <a:p>
              <a:endParaRPr lang="en-US"/>
            </a:p>
          </p:txBody>
        </p:sp>
      </p:grpSp>
      <p:grpSp>
        <p:nvGrpSpPr>
          <p:cNvPr id="8" name="Group 8"/>
          <p:cNvGrpSpPr/>
          <p:nvPr/>
        </p:nvGrpSpPr>
        <p:grpSpPr>
          <a:xfrm>
            <a:off x="0" y="-164045"/>
            <a:ext cx="1810094" cy="10451045"/>
            <a:chOff x="0" y="0"/>
            <a:chExt cx="476733" cy="2752539"/>
          </a:xfrm>
        </p:grpSpPr>
        <p:sp>
          <p:nvSpPr>
            <p:cNvPr id="9" name="Freeform 9"/>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txBody>
            <a:bodyPr/>
            <a:lstStyle/>
            <a:p>
              <a:endParaRPr lang="en-US"/>
            </a:p>
          </p:txBody>
        </p:sp>
        <p:sp>
          <p:nvSpPr>
            <p:cNvPr id="10" name="TextBox 10"/>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1" name="Freeform 11"/>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txBody>
          <a:bodyPr/>
          <a:lstStyle/>
          <a:p>
            <a:endParaRPr lang="en-US"/>
          </a:p>
        </p:txBody>
      </p:sp>
      <p:sp>
        <p:nvSpPr>
          <p:cNvPr id="12" name="Freeform 12"/>
          <p:cNvSpPr/>
          <p:nvPr/>
        </p:nvSpPr>
        <p:spPr>
          <a:xfrm rot="-3455831">
            <a:off x="1240532" y="366236"/>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3" name="TextBox 13"/>
          <p:cNvSpPr txBox="1"/>
          <p:nvPr/>
        </p:nvSpPr>
        <p:spPr>
          <a:xfrm>
            <a:off x="1616407" y="974985"/>
            <a:ext cx="1220966" cy="1162050"/>
          </a:xfrm>
          <a:prstGeom prst="rect">
            <a:avLst/>
          </a:prstGeom>
        </p:spPr>
        <p:txBody>
          <a:bodyPr lIns="0" tIns="0" rIns="0" bIns="0" rtlCol="0" anchor="t">
            <a:spAutoFit/>
          </a:bodyPr>
          <a:lstStyle/>
          <a:p>
            <a:pPr marL="0" lvl="0" indent="0" algn="ctr">
              <a:lnSpc>
                <a:spcPts val="6750"/>
              </a:lnSpc>
              <a:spcBef>
                <a:spcPct val="0"/>
              </a:spcBef>
            </a:pPr>
            <a:r>
              <a:rPr lang="en-US" sz="9000">
                <a:solidFill>
                  <a:srgbClr val="763B2F"/>
                </a:solidFill>
                <a:latin typeface="อีฟดอวอิ้ง"/>
                <a:ea typeface="อีฟดอวอิ้ง"/>
                <a:cs typeface="อีฟดอวอิ้ง"/>
                <a:sym typeface="อีฟดอวอิ้ง"/>
              </a:rPr>
              <a:t>1</a:t>
            </a:r>
          </a:p>
        </p:txBody>
      </p:sp>
      <p:sp>
        <p:nvSpPr>
          <p:cNvPr id="16" name="Freeform 16"/>
          <p:cNvSpPr/>
          <p:nvPr/>
        </p:nvSpPr>
        <p:spPr>
          <a:xfrm rot="-3884982" flipV="1">
            <a:off x="-2739988" y="2211271"/>
            <a:ext cx="5780105" cy="4978115"/>
          </a:xfrm>
          <a:custGeom>
            <a:avLst/>
            <a:gdLst/>
            <a:ahLst/>
            <a:cxnLst/>
            <a:rect l="l" t="t" r="r" b="b"/>
            <a:pathLst>
              <a:path w="5780105" h="4978115">
                <a:moveTo>
                  <a:pt x="0" y="4978116"/>
                </a:moveTo>
                <a:lnTo>
                  <a:pt x="5780105" y="4978116"/>
                </a:lnTo>
                <a:lnTo>
                  <a:pt x="5780105" y="0"/>
                </a:lnTo>
                <a:lnTo>
                  <a:pt x="0" y="0"/>
                </a:lnTo>
                <a:lnTo>
                  <a:pt x="0" y="4978116"/>
                </a:lnTo>
                <a:close/>
              </a:path>
            </a:pathLst>
          </a:custGeom>
          <a:blipFill>
            <a:blip r:embed="rId10"/>
            <a:stretch>
              <a:fillRect/>
            </a:stretch>
          </a:blipFill>
          <a:ln cap="sq">
            <a:noFill/>
            <a:prstDash val="solid"/>
            <a:miter/>
          </a:ln>
        </p:spPr>
        <p:txBody>
          <a:bodyPr/>
          <a:lstStyle/>
          <a:p>
            <a:endParaRPr lang="en-US"/>
          </a:p>
        </p:txBody>
      </p:sp>
      <p:sp>
        <p:nvSpPr>
          <p:cNvPr id="17" name="Freeform 17"/>
          <p:cNvSpPr/>
          <p:nvPr/>
        </p:nvSpPr>
        <p:spPr>
          <a:xfrm>
            <a:off x="591807" y="7229728"/>
            <a:ext cx="4901464" cy="3608703"/>
          </a:xfrm>
          <a:custGeom>
            <a:avLst/>
            <a:gdLst/>
            <a:ahLst/>
            <a:cxnLst/>
            <a:rect l="l" t="t" r="r" b="b"/>
            <a:pathLst>
              <a:path w="4901464" h="3608703">
                <a:moveTo>
                  <a:pt x="0" y="0"/>
                </a:moveTo>
                <a:lnTo>
                  <a:pt x="4901464" y="0"/>
                </a:lnTo>
                <a:lnTo>
                  <a:pt x="4901464" y="3608703"/>
                </a:lnTo>
                <a:lnTo>
                  <a:pt x="0" y="360870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8" name="Freeform 18"/>
          <p:cNvSpPr/>
          <p:nvPr/>
        </p:nvSpPr>
        <p:spPr>
          <a:xfrm rot="3667130" flipH="1">
            <a:off x="9487398" y="-1288428"/>
            <a:ext cx="6176763" cy="5319737"/>
          </a:xfrm>
          <a:custGeom>
            <a:avLst/>
            <a:gdLst/>
            <a:ahLst/>
            <a:cxnLst/>
            <a:rect l="l" t="t" r="r" b="b"/>
            <a:pathLst>
              <a:path w="6176763" h="5319737">
                <a:moveTo>
                  <a:pt x="6176763" y="0"/>
                </a:moveTo>
                <a:lnTo>
                  <a:pt x="0" y="0"/>
                </a:lnTo>
                <a:lnTo>
                  <a:pt x="0" y="5319738"/>
                </a:lnTo>
                <a:lnTo>
                  <a:pt x="6176763" y="5319738"/>
                </a:lnTo>
                <a:lnTo>
                  <a:pt x="6176763" y="0"/>
                </a:lnTo>
                <a:close/>
              </a:path>
            </a:pathLst>
          </a:custGeom>
          <a:blipFill>
            <a:blip r:embed="rId13"/>
            <a:stretch>
              <a:fillRect/>
            </a:stretch>
          </a:blipFill>
        </p:spPr>
        <p:txBody>
          <a:bodyPr/>
          <a:lstStyle/>
          <a:p>
            <a:endParaRPr lang="en-US"/>
          </a:p>
        </p:txBody>
      </p:sp>
      <p:sp>
        <p:nvSpPr>
          <p:cNvPr id="19" name="Freeform 19"/>
          <p:cNvSpPr/>
          <p:nvPr/>
        </p:nvSpPr>
        <p:spPr>
          <a:xfrm rot="9271396" flipH="1">
            <a:off x="13140349" y="449643"/>
            <a:ext cx="1442717" cy="1611975"/>
          </a:xfrm>
          <a:custGeom>
            <a:avLst/>
            <a:gdLst/>
            <a:ahLst/>
            <a:cxnLst/>
            <a:rect l="l" t="t" r="r" b="b"/>
            <a:pathLst>
              <a:path w="1442717" h="1611975">
                <a:moveTo>
                  <a:pt x="1442717" y="0"/>
                </a:moveTo>
                <a:lnTo>
                  <a:pt x="0" y="0"/>
                </a:lnTo>
                <a:lnTo>
                  <a:pt x="0" y="1611975"/>
                </a:lnTo>
                <a:lnTo>
                  <a:pt x="1442717" y="1611975"/>
                </a:lnTo>
                <a:lnTo>
                  <a:pt x="1442717"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endParaRPr lang="en-US"/>
          </a:p>
        </p:txBody>
      </p:sp>
      <p:sp>
        <p:nvSpPr>
          <p:cNvPr id="20" name="Freeform 20"/>
          <p:cNvSpPr/>
          <p:nvPr/>
        </p:nvSpPr>
        <p:spPr>
          <a:xfrm rot="9271396">
            <a:off x="14138254" y="-885890"/>
            <a:ext cx="1442717" cy="1611975"/>
          </a:xfrm>
          <a:custGeom>
            <a:avLst/>
            <a:gdLst/>
            <a:ahLst/>
            <a:cxnLst/>
            <a:rect l="l" t="t" r="r" b="b"/>
            <a:pathLst>
              <a:path w="1442717" h="1611975">
                <a:moveTo>
                  <a:pt x="0" y="0"/>
                </a:moveTo>
                <a:lnTo>
                  <a:pt x="1442717" y="0"/>
                </a:lnTo>
                <a:lnTo>
                  <a:pt x="1442717" y="1611975"/>
                </a:lnTo>
                <a:lnTo>
                  <a:pt x="0" y="161197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endParaRPr lang="en-US"/>
          </a:p>
        </p:txBody>
      </p:sp>
      <p:sp>
        <p:nvSpPr>
          <p:cNvPr id="22" name="Freeform 22"/>
          <p:cNvSpPr/>
          <p:nvPr/>
        </p:nvSpPr>
        <p:spPr>
          <a:xfrm rot="-996425">
            <a:off x="7064587" y="371231"/>
            <a:ext cx="1519991" cy="1414859"/>
          </a:xfrm>
          <a:custGeom>
            <a:avLst/>
            <a:gdLst/>
            <a:ahLst/>
            <a:cxnLst/>
            <a:rect l="l" t="t" r="r" b="b"/>
            <a:pathLst>
              <a:path w="1519991" h="1414859">
                <a:moveTo>
                  <a:pt x="0" y="0"/>
                </a:moveTo>
                <a:lnTo>
                  <a:pt x="1519991" y="0"/>
                </a:lnTo>
                <a:lnTo>
                  <a:pt x="1519991" y="1414859"/>
                </a:lnTo>
                <a:lnTo>
                  <a:pt x="0" y="14148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26" name="Freeform 26"/>
          <p:cNvSpPr/>
          <p:nvPr/>
        </p:nvSpPr>
        <p:spPr>
          <a:xfrm rot="-674941">
            <a:off x="15486631" y="1142652"/>
            <a:ext cx="2114615" cy="1958662"/>
          </a:xfrm>
          <a:custGeom>
            <a:avLst/>
            <a:gdLst/>
            <a:ahLst/>
            <a:cxnLst/>
            <a:rect l="l" t="t" r="r" b="b"/>
            <a:pathLst>
              <a:path w="2114615" h="1958662">
                <a:moveTo>
                  <a:pt x="0" y="0"/>
                </a:moveTo>
                <a:lnTo>
                  <a:pt x="2114616" y="0"/>
                </a:lnTo>
                <a:lnTo>
                  <a:pt x="2114616" y="1958663"/>
                </a:lnTo>
                <a:lnTo>
                  <a:pt x="0" y="195866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pic>
        <p:nvPicPr>
          <p:cNvPr id="27" name="Picture 26">
            <a:extLst>
              <a:ext uri="{FF2B5EF4-FFF2-40B4-BE49-F238E27FC236}">
                <a16:creationId xmlns:a16="http://schemas.microsoft.com/office/drawing/2014/main" xmlns="" id="{F2561CE5-728A-C8F3-CF48-0F25DB8EE056}"/>
              </a:ext>
            </a:extLst>
          </p:cNvPr>
          <p:cNvPicPr>
            <a:picLocks noChangeAspect="1"/>
          </p:cNvPicPr>
          <p:nvPr/>
        </p:nvPicPr>
        <p:blipFill>
          <a:blip r:embed="rId20"/>
          <a:stretch>
            <a:fillRect/>
          </a:stretch>
        </p:blipFill>
        <p:spPr>
          <a:xfrm>
            <a:off x="6781800" y="1790700"/>
            <a:ext cx="4499238" cy="1566808"/>
          </a:xfrm>
          <a:prstGeom prst="rect">
            <a:avLst/>
          </a:prstGeom>
        </p:spPr>
      </p:pic>
      <p:pic>
        <p:nvPicPr>
          <p:cNvPr id="31" name="Picture 30">
            <a:extLst>
              <a:ext uri="{FF2B5EF4-FFF2-40B4-BE49-F238E27FC236}">
                <a16:creationId xmlns:a16="http://schemas.microsoft.com/office/drawing/2014/main" xmlns="" id="{61502BD2-E964-4627-1843-CCB5AD8A5372}"/>
              </a:ext>
            </a:extLst>
          </p:cNvPr>
          <p:cNvPicPr>
            <a:picLocks noChangeAspect="1"/>
          </p:cNvPicPr>
          <p:nvPr/>
        </p:nvPicPr>
        <p:blipFill>
          <a:blip r:embed="rId21"/>
          <a:stretch>
            <a:fillRect/>
          </a:stretch>
        </p:blipFill>
        <p:spPr>
          <a:xfrm>
            <a:off x="3886200" y="3238500"/>
            <a:ext cx="12046740" cy="5358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txBody>
          <a:bodyPr/>
          <a:lstStyle/>
          <a:p>
            <a:endParaRPr lang="en-US"/>
          </a:p>
        </p:txBody>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endParaRPr lang="en-US"/>
          </a:p>
        </p:txBody>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t="-80245" r="-1731" b="-62751"/>
            </a:stretch>
          </a:blipFill>
          <a:ln cap="sq">
            <a:noFill/>
            <a:prstDash val="solid"/>
            <a:miter/>
          </a:ln>
        </p:spPr>
        <p:txBody>
          <a:bodyPr/>
          <a:lstStyle/>
          <a:p>
            <a:endParaRPr lang="en-US"/>
          </a:p>
        </p:txBody>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txBody>
            <a:bodyPr/>
            <a:lstStyle/>
            <a:p>
              <a:endParaRPr lang="en-US"/>
            </a:p>
          </p:txBody>
        </p:sp>
        <p:sp>
          <p:nvSpPr>
            <p:cNvPr id="8" name="TextBox 8"/>
            <p:cNvSpPr txBox="1"/>
            <p:nvPr/>
          </p:nvSpPr>
          <p:spPr>
            <a:xfrm>
              <a:off x="0" y="-57150"/>
              <a:ext cx="404477"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txBody>
          <a:bodyPr/>
          <a:lstStyle/>
          <a:p>
            <a:endParaRPr lang="en-US"/>
          </a:p>
        </p:txBody>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en-US"/>
          </a:p>
        </p:txBody>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en-US"/>
          </a:p>
        </p:txBody>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en-US"/>
          </a:p>
        </p:txBody>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marR="0" lvl="0" indent="0" algn="ctr" defTabSz="914400" rtl="0" eaLnBrk="1" fontAlgn="auto" latinLnBrk="0" hangingPunct="1">
              <a:lnSpc>
                <a:spcPts val="6989"/>
              </a:lnSpc>
              <a:spcBef>
                <a:spcPct val="0"/>
              </a:spcBef>
              <a:spcAft>
                <a:spcPts val="0"/>
              </a:spcAft>
              <a:buClrTx/>
              <a:buSzTx/>
              <a:buFontTx/>
              <a:buNone/>
              <a:tabLst/>
              <a:defRPr/>
            </a:pPr>
            <a:r>
              <a:rPr kumimoji="0" lang="en-US" sz="8127" b="0" i="0" u="none" strike="noStrike" kern="1200" cap="none" spc="0" normalizeH="0" baseline="0" noProof="0">
                <a:ln>
                  <a:noFill/>
                </a:ln>
                <a:solidFill>
                  <a:srgbClr val="763B2F"/>
                </a:solidFill>
                <a:effectLst/>
                <a:uLnTx/>
                <a:uFillTx/>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en-US"/>
          </a:p>
        </p:txBody>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endParaRPr lang="en-US"/>
          </a:p>
        </p:txBody>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endParaRPr lang="en-US"/>
          </a:p>
        </p:txBody>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l="-9846" t="-51592" b="-4638"/>
            </a:stretch>
          </a:blipFill>
          <a:ln cap="sq">
            <a:noFill/>
            <a:prstDash val="solid"/>
            <a:miter/>
          </a:ln>
        </p:spPr>
        <p:txBody>
          <a:bodyPr/>
          <a:lstStyle/>
          <a:p>
            <a:endParaRPr lang="en-US"/>
          </a:p>
        </p:txBody>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endParaRPr lang="en-US"/>
          </a:p>
        </p:txBody>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xmlns="" r:embed="rId27"/>
                  </a:ext>
                </a:extLst>
              </a:blip>
              <a:stretch>
                <a:fillRect/>
              </a:stretch>
            </a:blipFill>
          </p:spPr>
          <p:txBody>
            <a:bodyPr/>
            <a:lstStyle/>
            <a:p>
              <a:endParaRPr lang="en-US"/>
            </a:p>
          </p:txBody>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75007"/>
                <a:ext cx="660400" cy="465914"/>
              </a:xfrm>
              <a:prstGeom prst="rect">
                <a:avLst/>
              </a:prstGeom>
            </p:spPr>
            <p:txBody>
              <a:bodyPr lIns="37351" tIns="37351" rIns="37351" bIns="37351"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txBody>
          <a:bodyPr/>
          <a:lstStyle/>
          <a:p>
            <a:endParaRPr lang="en-US"/>
          </a:p>
        </p:txBody>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txBody>
          <a:bodyPr/>
          <a:lstStyle/>
          <a:p>
            <a:endParaRPr lang="en-US"/>
          </a:p>
        </p:txBody>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txBody>
          <a:bodyPr/>
          <a:lstStyle/>
          <a:p>
            <a:endParaRPr lang="en-US"/>
          </a:p>
        </p:txBody>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txBody>
          <a:bodyPr/>
          <a:lstStyle/>
          <a:p>
            <a:endParaRPr lang="en-US"/>
          </a:p>
        </p:txBody>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marR="0" lvl="0" indent="0" algn="ctr" defTabSz="914400" rtl="0" eaLnBrk="1" fontAlgn="auto" latinLnBrk="0" hangingPunct="1">
              <a:lnSpc>
                <a:spcPts val="6011"/>
              </a:lnSpc>
              <a:spcBef>
                <a:spcPct val="0"/>
              </a:spcBef>
              <a:spcAft>
                <a:spcPts val="0"/>
              </a:spcAft>
              <a:buClrTx/>
              <a:buSzTx/>
              <a:buFontTx/>
              <a:buNone/>
              <a:tabLst/>
              <a:defRPr/>
            </a:pPr>
            <a:r>
              <a:rPr kumimoji="0" lang="en-US" sz="6990" b="0" i="0" u="none" strike="noStrike" kern="1200" cap="none" spc="0" normalizeH="0" baseline="0" noProof="0">
                <a:ln>
                  <a:noFill/>
                </a:ln>
                <a:solidFill>
                  <a:srgbClr val="763B2F"/>
                </a:solidFill>
                <a:effectLst/>
                <a:uLnTx/>
                <a:uFillTx/>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xmlns="" id="{8977ECF3-5B04-75E5-C79B-AB3464F16DE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962400" y="2857500"/>
            <a:ext cx="10473836" cy="3560373"/>
          </a:xfrm>
          <a:prstGeom prst="rect">
            <a:avLst/>
          </a:prstGeom>
        </p:spPr>
      </p:pic>
    </p:spTree>
    <p:extLst>
      <p:ext uri="{BB962C8B-B14F-4D97-AF65-F5344CB8AC3E}">
        <p14:creationId xmlns:p14="http://schemas.microsoft.com/office/powerpoint/2010/main" val="209285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13" name="Group 13"/>
          <p:cNvGrpSpPr/>
          <p:nvPr/>
        </p:nvGrpSpPr>
        <p:grpSpPr>
          <a:xfrm>
            <a:off x="0" y="-164045"/>
            <a:ext cx="1810094" cy="10451045"/>
            <a:chOff x="0" y="0"/>
            <a:chExt cx="476733" cy="2752539"/>
          </a:xfrm>
        </p:grpSpPr>
        <p:sp>
          <p:nvSpPr>
            <p:cNvPr id="14" name="Freeform 14"/>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txBody>
            <a:bodyPr/>
            <a:lstStyle/>
            <a:p>
              <a:endParaRPr lang="en-US"/>
            </a:p>
          </p:txBody>
        </p:sp>
        <p:sp>
          <p:nvSpPr>
            <p:cNvPr id="15" name="TextBox 15"/>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6" name="Freeform 16"/>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txBody>
          <a:bodyPr/>
          <a:lstStyle/>
          <a:p>
            <a:endParaRPr lang="en-US"/>
          </a:p>
        </p:txBody>
      </p:sp>
      <p:sp>
        <p:nvSpPr>
          <p:cNvPr id="19" name="Freeform 19"/>
          <p:cNvSpPr/>
          <p:nvPr/>
        </p:nvSpPr>
        <p:spPr>
          <a:xfrm rot="-2981277" flipH="1" flipV="1">
            <a:off x="14684564" y="-3079058"/>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4"/>
            <a:stretch>
              <a:fillRect/>
            </a:stretch>
          </a:blipFill>
        </p:spPr>
        <p:txBody>
          <a:bodyPr/>
          <a:lstStyle/>
          <a:p>
            <a:endParaRPr lang="en-US"/>
          </a:p>
        </p:txBody>
      </p:sp>
      <p:sp>
        <p:nvSpPr>
          <p:cNvPr id="34" name="Freeform 24">
            <a:extLst>
              <a:ext uri="{FF2B5EF4-FFF2-40B4-BE49-F238E27FC236}">
                <a16:creationId xmlns:a16="http://schemas.microsoft.com/office/drawing/2014/main" xmlns="" id="{71C022A9-FE7B-EC09-CC20-20DB125C32D1}"/>
              </a:ext>
            </a:extLst>
          </p:cNvPr>
          <p:cNvSpPr/>
          <p:nvPr/>
        </p:nvSpPr>
        <p:spPr>
          <a:xfrm>
            <a:off x="533400" y="571500"/>
            <a:ext cx="14401800" cy="8229600"/>
          </a:xfrm>
          <a:custGeom>
            <a:avLst/>
            <a:gdLst/>
            <a:ahLst/>
            <a:cxnLst/>
            <a:rect l="l" t="t" r="r" b="b"/>
            <a:pathLst>
              <a:path w="3396420" h="2712891">
                <a:moveTo>
                  <a:pt x="0" y="0"/>
                </a:moveTo>
                <a:lnTo>
                  <a:pt x="3396420" y="0"/>
                </a:lnTo>
                <a:lnTo>
                  <a:pt x="3396420" y="2712890"/>
                </a:lnTo>
                <a:lnTo>
                  <a:pt x="0" y="271289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sp>
        <p:nvSpPr>
          <p:cNvPr id="35" name="Freeform 17">
            <a:extLst>
              <a:ext uri="{FF2B5EF4-FFF2-40B4-BE49-F238E27FC236}">
                <a16:creationId xmlns:a16="http://schemas.microsoft.com/office/drawing/2014/main" xmlns="" id="{58347F0F-041B-8DC1-3375-B7D1BE38BDD9}"/>
              </a:ext>
            </a:extLst>
          </p:cNvPr>
          <p:cNvSpPr/>
          <p:nvPr/>
        </p:nvSpPr>
        <p:spPr>
          <a:xfrm>
            <a:off x="13563600" y="4762500"/>
            <a:ext cx="4312882" cy="5392547"/>
          </a:xfrm>
          <a:custGeom>
            <a:avLst/>
            <a:gdLst/>
            <a:ahLst/>
            <a:cxnLst/>
            <a:rect l="l" t="t" r="r" b="b"/>
            <a:pathLst>
              <a:path w="1395601" h="2059928">
                <a:moveTo>
                  <a:pt x="0" y="0"/>
                </a:moveTo>
                <a:lnTo>
                  <a:pt x="1395601" y="0"/>
                </a:lnTo>
                <a:lnTo>
                  <a:pt x="1395601" y="2059927"/>
                </a:lnTo>
                <a:lnTo>
                  <a:pt x="0" y="2059927"/>
                </a:lnTo>
                <a:lnTo>
                  <a:pt x="0" y="0"/>
                </a:lnTo>
                <a:close/>
              </a:path>
            </a:pathLst>
          </a:custGeom>
          <a:blipFill>
            <a:blip r:embed="rId7"/>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36" name="TextBox 35">
            <a:extLst>
              <a:ext uri="{FF2B5EF4-FFF2-40B4-BE49-F238E27FC236}">
                <a16:creationId xmlns:a16="http://schemas.microsoft.com/office/drawing/2014/main" xmlns="" id="{0B82B9F0-E6FB-515C-C6DE-E316C7053591}"/>
              </a:ext>
            </a:extLst>
          </p:cNvPr>
          <p:cNvSpPr txBox="1"/>
          <p:nvPr/>
        </p:nvSpPr>
        <p:spPr>
          <a:xfrm>
            <a:off x="2057400" y="1866900"/>
            <a:ext cx="11277600" cy="5632311"/>
          </a:xfrm>
          <a:prstGeom prst="rect">
            <a:avLst/>
          </a:prstGeom>
          <a:noFill/>
        </p:spPr>
        <p:txBody>
          <a:bodyPr wrap="square" rtlCol="0">
            <a:spAutoFit/>
          </a:bodyPr>
          <a:lstStyle/>
          <a:p>
            <a:pPr algn="just"/>
            <a:r>
              <a:rPr lang="en-US" sz="4000" b="1" dirty="0">
                <a:latin typeface="Cambria" panose="02040503050406030204" pitchFamily="18" charset="0"/>
                <a:ea typeface="Cambria" panose="02040503050406030204" pitchFamily="18" charset="0"/>
              </a:rPr>
              <a:t>   </a:t>
            </a:r>
            <a:r>
              <a:rPr lang="vi-VN" sz="4000" b="1" dirty="0">
                <a:latin typeface="Cambria" panose="02040503050406030204" pitchFamily="18" charset="0"/>
                <a:ea typeface="Cambria" panose="02040503050406030204" pitchFamily="18" charset="0"/>
              </a:rPr>
              <a:t>Ngay từ khi được hình thành trong cơ thể mẹ, con người đã mang đặc điểm sinh học ít thay đổi như màu tóc, màu mắt; cấu tạo, chức năng các cơ quan trọng cơ thể,... Nam và nữ được phân biệt bởi cơ quan sinh dục. Trong quá trình phát triển, con người hình thành những đặc điểm xã hội về tính cách, sở thích, trang phục, nghề nghiệp,... Những đặc điểm này có thể thay đổi theo thời gian.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t="-49305"/>
            </a:stretch>
          </a:blipFill>
          <a:ln cap="sq">
            <a:noFill/>
            <a:prstDash val="solid"/>
            <a:miter/>
          </a:ln>
        </p:spPr>
        <p:txBody>
          <a:bodyPr/>
          <a:lstStyle/>
          <a:p>
            <a:endParaRPr lang="en-US"/>
          </a:p>
        </p:txBody>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txBody>
            <a:bodyPr/>
            <a:lstStyle/>
            <a:p>
              <a:endParaRPr lang="en-US"/>
            </a:p>
          </p:txBody>
        </p:sp>
        <p:sp>
          <p:nvSpPr>
            <p:cNvPr id="9" name="TextBox 9"/>
            <p:cNvSpPr txBox="1"/>
            <p:nvPr/>
          </p:nvSpPr>
          <p:spPr>
            <a:xfrm>
              <a:off x="0" y="-57150"/>
              <a:ext cx="245109" cy="5009958"/>
            </a:xfrm>
            <a:prstGeom prst="rect">
              <a:avLst/>
            </a:prstGeom>
          </p:spPr>
          <p:txBody>
            <a:bodyPr lIns="50800" tIns="50800" rIns="50800" bIns="50800" rtlCol="0" anchor="ctr"/>
            <a:lstStyle/>
            <a:p>
              <a:pPr algn="ctr">
                <a:lnSpc>
                  <a:spcPts val="3150"/>
                </a:lnSpc>
              </a:pPr>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txBody>
            <a:bodyPr/>
            <a:lstStyle/>
            <a:p>
              <a:endParaRPr lang="en-US"/>
            </a:p>
          </p:txBody>
        </p:sp>
        <p:sp>
          <p:nvSpPr>
            <p:cNvPr id="14" name="TextBox 14"/>
            <p:cNvSpPr txBox="1"/>
            <p:nvPr/>
          </p:nvSpPr>
          <p:spPr>
            <a:xfrm>
              <a:off x="0" y="-57150"/>
              <a:ext cx="471223" cy="4873743"/>
            </a:xfrm>
            <a:prstGeom prst="rect">
              <a:avLst/>
            </a:prstGeom>
          </p:spPr>
          <p:txBody>
            <a:bodyPr lIns="50800" tIns="50800" rIns="50800" bIns="50800" rtlCol="0" anchor="ctr"/>
            <a:lstStyle/>
            <a:p>
              <a:pPr algn="ctr">
                <a:lnSpc>
                  <a:spcPts val="3150"/>
                </a:lnSpc>
              </a:pPr>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US"/>
          </a:p>
        </p:txBody>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txBody>
          <a:bodyPr/>
          <a:lstStyle/>
          <a:p>
            <a:endParaRPr lang="en-US"/>
          </a:p>
        </p:txBody>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txBody>
          <a:bodyPr/>
          <a:lstStyle/>
          <a:p>
            <a:endParaRPr lang="en-US"/>
          </a:p>
        </p:txBody>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a:ln cap="sq">
            <a:noFill/>
            <a:prstDash val="solid"/>
            <a:miter/>
          </a:ln>
        </p:spPr>
        <p:txBody>
          <a:bodyPr/>
          <a:lstStyle/>
          <a:p>
            <a:endParaRPr lang="en-US"/>
          </a:p>
        </p:txBody>
      </p:sp>
      <p:sp>
        <p:nvSpPr>
          <p:cNvPr id="31" name="Freeform 4"/>
          <p:cNvSpPr/>
          <p:nvPr/>
        </p:nvSpPr>
        <p:spPr>
          <a:xfrm>
            <a:off x="2057400" y="3429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US"/>
          </a:p>
        </p:txBody>
      </p:sp>
      <p:sp>
        <p:nvSpPr>
          <p:cNvPr id="32" name="TextBox 31">
            <a:extLst>
              <a:ext uri="{FF2B5EF4-FFF2-40B4-BE49-F238E27FC236}">
                <a16:creationId xmlns:a16="http://schemas.microsoft.com/office/drawing/2014/main" xmlns="" id="{79F1AB18-B4BE-C0CD-8D32-436C269B35B2}"/>
              </a:ext>
            </a:extLst>
          </p:cNvPr>
          <p:cNvSpPr txBox="1"/>
          <p:nvPr/>
        </p:nvSpPr>
        <p:spPr>
          <a:xfrm>
            <a:off x="3048000" y="1409700"/>
            <a:ext cx="6781800" cy="2554545"/>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Đ</a:t>
            </a:r>
            <a:r>
              <a:rPr lang="vi-VN" sz="4000" b="1" dirty="0">
                <a:latin typeface="Cambria" panose="02040503050406030204" pitchFamily="18" charset="0"/>
                <a:ea typeface="Cambria" panose="02040503050406030204" pitchFamily="18" charset="0"/>
              </a:rPr>
              <a:t>ặc điểm nào của con người ít thay đổi, đặc điểm nào của con người thay đổi theo thời gian?</a:t>
            </a:r>
            <a:endParaRPr lang="en-US" sz="4000" b="1" dirty="0">
              <a:latin typeface="Cambria" panose="02040503050406030204" pitchFamily="18" charset="0"/>
              <a:ea typeface="Cambria" panose="02040503050406030204" pitchFamily="18" charset="0"/>
            </a:endParaRPr>
          </a:p>
        </p:txBody>
      </p:sp>
      <p:sp>
        <p:nvSpPr>
          <p:cNvPr id="33" name="Freeform 4">
            <a:extLst>
              <a:ext uri="{FF2B5EF4-FFF2-40B4-BE49-F238E27FC236}">
                <a16:creationId xmlns:a16="http://schemas.microsoft.com/office/drawing/2014/main" xmlns="" id="{B0D7527B-395C-C422-F210-F32257D414A4}"/>
              </a:ext>
            </a:extLst>
          </p:cNvPr>
          <p:cNvSpPr/>
          <p:nvPr/>
        </p:nvSpPr>
        <p:spPr>
          <a:xfrm>
            <a:off x="5105400" y="47625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US"/>
          </a:p>
        </p:txBody>
      </p:sp>
      <p:sp>
        <p:nvSpPr>
          <p:cNvPr id="34" name="TextBox 33">
            <a:extLst>
              <a:ext uri="{FF2B5EF4-FFF2-40B4-BE49-F238E27FC236}">
                <a16:creationId xmlns:a16="http://schemas.microsoft.com/office/drawing/2014/main" xmlns="" id="{3B225F0B-57B7-2103-5BCF-3AA733A84A5A}"/>
              </a:ext>
            </a:extLst>
          </p:cNvPr>
          <p:cNvSpPr txBox="1"/>
          <p:nvPr/>
        </p:nvSpPr>
        <p:spPr>
          <a:xfrm>
            <a:off x="6096000" y="6057900"/>
            <a:ext cx="6781800" cy="1938992"/>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Các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sinh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học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ít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xã</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hội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theo</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thời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gian</a:t>
            </a:r>
            <a:endParaRPr lang="en-US" sz="40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par>
                                <p:cTn id="16" presetID="22" presetClass="entr" presetSubtype="4"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txBody>
            <a:bodyPr/>
            <a:lstStyle/>
            <a:p>
              <a:endParaRPr lang="en-US"/>
            </a:p>
          </p:txBody>
        </p:sp>
        <p:sp>
          <p:nvSpPr>
            <p:cNvPr id="5" name="TextBox 5"/>
            <p:cNvSpPr txBox="1"/>
            <p:nvPr/>
          </p:nvSpPr>
          <p:spPr>
            <a:xfrm>
              <a:off x="0" y="-57150"/>
              <a:ext cx="482977" cy="2809689"/>
            </a:xfrm>
            <a:prstGeom prst="rect">
              <a:avLst/>
            </a:prstGeom>
          </p:spPr>
          <p:txBody>
            <a:bodyPr lIns="50800" tIns="50800" rIns="50800" bIns="50800" rtlCol="0" anchor="ctr"/>
            <a:lstStyle/>
            <a:p>
              <a:pPr algn="ctr">
                <a:lnSpc>
                  <a:spcPts val="3150"/>
                </a:lnSpc>
              </a:pPr>
              <a:endParaRPr/>
            </a:p>
          </p:txBody>
        </p:sp>
      </p:grpSp>
      <p:sp>
        <p:nvSpPr>
          <p:cNvPr id="28" name="Rectangle: Diagonal Corners Rounded 27">
            <a:extLst>
              <a:ext uri="{FF2B5EF4-FFF2-40B4-BE49-F238E27FC236}">
                <a16:creationId xmlns:a16="http://schemas.microsoft.com/office/drawing/2014/main" xmlns="" id="{9466A362-B5D3-D160-648C-D8C4E741D301}"/>
              </a:ext>
            </a:extLst>
          </p:cNvPr>
          <p:cNvSpPr/>
          <p:nvPr/>
        </p:nvSpPr>
        <p:spPr>
          <a:xfrm>
            <a:off x="609600" y="190500"/>
            <a:ext cx="15849600" cy="22860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0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1, đọc thông tin và cho biết:</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sinh học của con người?</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xã hội của con người?</a:t>
            </a:r>
            <a:endParaRPr lang="vi-VN" sz="4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xmlns="" id="{4BDB1EC5-440B-936A-6AD6-322570DEE9A7}"/>
              </a:ext>
            </a:extLst>
          </p:cNvPr>
          <p:cNvPicPr>
            <a:picLocks noChangeAspect="1"/>
          </p:cNvPicPr>
          <p:nvPr/>
        </p:nvPicPr>
        <p:blipFill>
          <a:blip r:embed="rId2"/>
          <a:stretch>
            <a:fillRect/>
          </a:stretch>
        </p:blipFill>
        <p:spPr>
          <a:xfrm>
            <a:off x="1676400" y="2628899"/>
            <a:ext cx="12725400" cy="7396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619844" y="572290"/>
            <a:ext cx="1048312" cy="1872513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txBody>
            <a:bodyPr/>
            <a:lstStyle/>
            <a:p>
              <a:endParaRPr lang="en-US"/>
            </a:p>
          </p:txBody>
        </p:sp>
        <p:sp>
          <p:nvSpPr>
            <p:cNvPr id="6" name="TextBox 6"/>
            <p:cNvSpPr txBox="1"/>
            <p:nvPr/>
          </p:nvSpPr>
          <p:spPr>
            <a:xfrm>
              <a:off x="0" y="-57150"/>
              <a:ext cx="444866" cy="4988872"/>
            </a:xfrm>
            <a:prstGeom prst="rect">
              <a:avLst/>
            </a:prstGeom>
          </p:spPr>
          <p:txBody>
            <a:bodyPr lIns="50800" tIns="50800" rIns="50800" bIns="50800" rtlCol="0" anchor="ctr"/>
            <a:lstStyle/>
            <a:p>
              <a:pPr algn="ctr">
                <a:lnSpc>
                  <a:spcPts val="3150"/>
                </a:lnSpc>
              </a:pPr>
              <a:endParaRPr/>
            </a:p>
          </p:txBody>
        </p:sp>
      </p:grpSp>
      <p:graphicFrame>
        <p:nvGraphicFramePr>
          <p:cNvPr id="64" name="Table 63">
            <a:extLst>
              <a:ext uri="{FF2B5EF4-FFF2-40B4-BE49-F238E27FC236}">
                <a16:creationId xmlns:a16="http://schemas.microsoft.com/office/drawing/2014/main" xmlns="" id="{EEFBACEA-62A4-6444-12B3-4887FC01BA43}"/>
              </a:ext>
            </a:extLst>
          </p:cNvPr>
          <p:cNvGraphicFramePr>
            <a:graphicFrameLocks noGrp="1"/>
          </p:cNvGraphicFramePr>
          <p:nvPr>
            <p:extLst>
              <p:ext uri="{D42A27DB-BD31-4B8C-83A1-F6EECF244321}">
                <p14:modId xmlns:p14="http://schemas.microsoft.com/office/powerpoint/2010/main" val="306766041"/>
              </p:ext>
            </p:extLst>
          </p:nvPr>
        </p:nvGraphicFramePr>
        <p:xfrm>
          <a:off x="609600" y="419100"/>
          <a:ext cx="16992600" cy="8305800"/>
        </p:xfrm>
        <a:graphic>
          <a:graphicData uri="http://schemas.openxmlformats.org/drawingml/2006/table">
            <a:tbl>
              <a:tblPr firstRow="1" bandRow="1">
                <a:tableStyleId>{93296810-A885-4BE3-A3E7-6D5BEEA58F35}</a:tableStyleId>
              </a:tblPr>
              <a:tblGrid>
                <a:gridCol w="8496300">
                  <a:extLst>
                    <a:ext uri="{9D8B030D-6E8A-4147-A177-3AD203B41FA5}">
                      <a16:colId xmlns:a16="http://schemas.microsoft.com/office/drawing/2014/main" xmlns="" val="2176738396"/>
                    </a:ext>
                  </a:extLst>
                </a:gridCol>
                <a:gridCol w="8496300">
                  <a:extLst>
                    <a:ext uri="{9D8B030D-6E8A-4147-A177-3AD203B41FA5}">
                      <a16:colId xmlns:a16="http://schemas.microsoft.com/office/drawing/2014/main" xmlns="" val="3984527409"/>
                    </a:ext>
                  </a:extLst>
                </a:gridCol>
              </a:tblGrid>
              <a:tr h="1092200">
                <a:tc>
                  <a:txBody>
                    <a:bodyPr/>
                    <a:lstStyle/>
                    <a:p>
                      <a:pPr algn="ctr"/>
                      <a:r>
                        <a:rPr lang="en-US" sz="4400" dirty="0" err="1">
                          <a:latin typeface="Cambria" panose="02040503050406030204" pitchFamily="18" charset="0"/>
                          <a:ea typeface="Cambria" panose="02040503050406030204" pitchFamily="18" charset="0"/>
                        </a:rPr>
                        <a:t>Đặc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điểm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sinh</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học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con </a:t>
                      </a:r>
                      <a:r>
                        <a:rPr lang="en-US" sz="4400" dirty="0" err="1">
                          <a:latin typeface="Cambria" panose="02040503050406030204" pitchFamily="18" charset="0"/>
                          <a:ea typeface="Cambria" panose="02040503050406030204" pitchFamily="18" charset="0"/>
                        </a:rPr>
                        <a:t>người</a:t>
                      </a: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latin typeface="Cambria" panose="02040503050406030204" pitchFamily="18" charset="0"/>
                          <a:ea typeface="Cambria" panose="02040503050406030204" pitchFamily="18" charset="0"/>
                        </a:rPr>
                        <a:t>Đặc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điểm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xã</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hội</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con </a:t>
                      </a:r>
                      <a:r>
                        <a:rPr lang="en-US" sz="4400" dirty="0" err="1">
                          <a:latin typeface="Cambria" panose="02040503050406030204" pitchFamily="18" charset="0"/>
                          <a:ea typeface="Cambria" panose="02040503050406030204" pitchFamily="18" charset="0"/>
                        </a:rPr>
                        <a:t>người</a:t>
                      </a:r>
                      <a:endParaRPr lang="en-US" sz="4400" dirty="0">
                        <a:latin typeface="Cambria" panose="02040503050406030204" pitchFamily="18" charset="0"/>
                        <a:ea typeface="Cambria" panose="02040503050406030204" pitchFamily="18" charset="0"/>
                      </a:endParaRPr>
                    </a:p>
                    <a:p>
                      <a:pPr algn="ct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3559226049"/>
                  </a:ext>
                </a:extLst>
              </a:tr>
              <a:tr h="6873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98153193"/>
                  </a:ext>
                </a:extLst>
              </a:tr>
            </a:tbl>
          </a:graphicData>
        </a:graphic>
      </p:graphicFrame>
      <p:sp>
        <p:nvSpPr>
          <p:cNvPr id="65" name="TextBox 64">
            <a:extLst>
              <a:ext uri="{FF2B5EF4-FFF2-40B4-BE49-F238E27FC236}">
                <a16:creationId xmlns:a16="http://schemas.microsoft.com/office/drawing/2014/main" xmlns="" id="{A3D3651D-E074-FFA9-DD38-52A46C597AA5}"/>
              </a:ext>
            </a:extLst>
          </p:cNvPr>
          <p:cNvSpPr txBox="1"/>
          <p:nvPr/>
        </p:nvSpPr>
        <p:spPr>
          <a:xfrm>
            <a:off x="685800" y="2273300"/>
            <a:ext cx="8686800" cy="6186309"/>
          </a:xfrm>
          <a:prstGeom prst="rect">
            <a:avLst/>
          </a:prstGeom>
          <a:noFill/>
        </p:spPr>
        <p:txBody>
          <a:bodyPr wrap="square" rtlCol="0">
            <a:spAutoFit/>
          </a:bodyPr>
          <a:lstStyle/>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Cơ quan sinh dục tạo ra trứng.</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Sinh con và cho con bú.</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Cơ quan sinh dục tạo ra tinh</a:t>
            </a:r>
            <a:r>
              <a:rPr lang="en-US" sz="4400" dirty="0">
                <a:latin typeface="Cambria" panose="02040503050406030204" pitchFamily="18" charset="0"/>
                <a:ea typeface="Cambria" panose="02040503050406030204" pitchFamily="18" charset="0"/>
              </a:rPr>
              <a:t> </a:t>
            </a:r>
            <a:r>
              <a:rPr lang="vi-VN" sz="4400" dirty="0">
                <a:latin typeface="Cambria" panose="02040503050406030204" pitchFamily="18" charset="0"/>
                <a:ea typeface="Cambria" panose="02040503050406030204" pitchFamily="18" charset="0"/>
              </a:rPr>
              <a:t>trùng.</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râu.</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 Da nâu.</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thể mang thai.</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kinh nguyệt.</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Giọng nói trầm.</a:t>
            </a:r>
          </a:p>
        </p:txBody>
      </p:sp>
      <p:sp>
        <p:nvSpPr>
          <p:cNvPr id="66" name="TextBox 65">
            <a:extLst>
              <a:ext uri="{FF2B5EF4-FFF2-40B4-BE49-F238E27FC236}">
                <a16:creationId xmlns:a16="http://schemas.microsoft.com/office/drawing/2014/main" xmlns="" id="{007F11C4-3EFC-46C9-777C-BE75827EA856}"/>
              </a:ext>
            </a:extLst>
          </p:cNvPr>
          <p:cNvSpPr txBox="1"/>
          <p:nvPr/>
        </p:nvSpPr>
        <p:spPr>
          <a:xfrm>
            <a:off x="9220200" y="2324100"/>
            <a:ext cx="8686800" cy="5909310"/>
          </a:xfrm>
          <a:prstGeom prst="rect">
            <a:avLst/>
          </a:prstGeom>
          <a:noFill/>
        </p:spPr>
        <p:txBody>
          <a:bodyPr wrap="square" rtlCol="0">
            <a:spAutoFit/>
          </a:bodyPr>
          <a:lstStyle/>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Nuôi dưỡng và chăm sóc con.</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 Thích mặc áo sơ mi.</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Để tóc ngắn.</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Chú ý vẻ bề ngoài.</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5400" dirty="0" err="1">
                <a:latin typeface="Cambria" panose="02040503050406030204" pitchFamily="18" charset="0"/>
                <a:ea typeface="Cambria" panose="02040503050406030204" pitchFamily="18" charset="0"/>
              </a:rPr>
              <a:t>Thích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màu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hồng</a:t>
            </a:r>
            <a:r>
              <a:rPr lang="en-US" sz="5400"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Làm nghề giáo viên.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down)">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771</Words>
  <Application>Microsoft Office PowerPoint</Application>
  <PresentationFormat>Custom</PresentationFormat>
  <Paragraphs>94</Paragraphs>
  <Slides>19</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Aptos</vt:lpstr>
      <vt:lpstr>Aptos Display</vt:lpstr>
      <vt:lpstr>Arial</vt:lpstr>
      <vt:lpstr>Calibri</vt:lpstr>
      <vt:lpstr>Cambria</vt:lpstr>
      <vt:lpstr>Marykate</vt:lpstr>
      <vt:lpstr>Times New Roman</vt:lpstr>
      <vt:lpstr>อีฟดอวอิ้ง</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Microsoft</cp:lastModifiedBy>
  <cp:revision>23</cp:revision>
  <dcterms:created xsi:type="dcterms:W3CDTF">2006-08-16T00:00:00Z</dcterms:created>
  <dcterms:modified xsi:type="dcterms:W3CDTF">2025-03-13T07:28:07Z</dcterms:modified>
  <dc:identifier>DAGYIOoSE4U</dc:identifier>
</cp:coreProperties>
</file>