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256" r:id="rId3"/>
    <p:sldId id="260" r:id="rId4"/>
    <p:sldId id="264" r:id="rId5"/>
    <p:sldId id="272" r:id="rId6"/>
    <p:sldId id="273" r:id="rId7"/>
    <p:sldId id="274" r:id="rId8"/>
    <p:sldId id="275" r:id="rId9"/>
    <p:sldId id="276" r:id="rId10"/>
    <p:sldId id="277" r:id="rId11"/>
    <p:sldId id="278" r:id="rId12"/>
    <p:sldId id="280" r:id="rId13"/>
    <p:sldId id="282" r:id="rId14"/>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0" d="100"/>
          <a:sy n="40" d="100"/>
        </p:scale>
        <p:origin x="-797"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5446-922E-4EB1-833A-F6C49C894670}" type="datetimeFigureOut">
              <a:rPr lang="en-US" smtClean="0"/>
              <a:t>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05A8C3-FED3-4341-823A-1D64037FB894}" type="slidenum">
              <a:rPr lang="en-US" smtClean="0"/>
              <a:t>‹#›</a:t>
            </a:fld>
            <a:endParaRPr lang="en-US"/>
          </a:p>
        </p:txBody>
      </p:sp>
    </p:spTree>
    <p:extLst>
      <p:ext uri="{BB962C8B-B14F-4D97-AF65-F5344CB8AC3E}">
        <p14:creationId xmlns:p14="http://schemas.microsoft.com/office/powerpoint/2010/main" val="2660046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800" dirty="0">
                <a:effectLst/>
                <a:latin typeface="Times New Roman" panose="02020603050405020304" pitchFamily="18" charset="0"/>
                <a:ea typeface="Calibri" panose="020F0502020204030204" pitchFamily="34" charset="0"/>
              </a:rPr>
              <a:t>Ngoài các vi khuẩn có lợi ra thì xung quanh chúng ta có rất nhiều vi khuẩn có hại. Bệnh sâu răng do vi khuẩn gây ra, đây là một bệnh phổ biến, đặc biệt ở trẻ em mà các con cần có hiểu biết để phòng tránh.</a:t>
            </a:r>
            <a:endParaRPr lang="en-US" dirty="0"/>
          </a:p>
        </p:txBody>
      </p:sp>
      <p:sp>
        <p:nvSpPr>
          <p:cNvPr id="4" name="Slide Number Placeholder 3"/>
          <p:cNvSpPr>
            <a:spLocks noGrp="1"/>
          </p:cNvSpPr>
          <p:nvPr>
            <p:ph type="sldNum" sz="quarter" idx="5"/>
          </p:nvPr>
        </p:nvSpPr>
        <p:spPr/>
        <p:txBody>
          <a:bodyPr/>
          <a:lstStyle/>
          <a:p>
            <a:fld id="{B605A8C3-FED3-4341-823A-1D64037FB894}" type="slidenum">
              <a:rPr lang="en-US" smtClean="0"/>
              <a:t>1</a:t>
            </a:fld>
            <a:endParaRPr lang="en-US"/>
          </a:p>
        </p:txBody>
      </p:sp>
    </p:spTree>
    <p:extLst>
      <p:ext uri="{BB962C8B-B14F-4D97-AF65-F5344CB8AC3E}">
        <p14:creationId xmlns:p14="http://schemas.microsoft.com/office/powerpoint/2010/main" val="1484373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9627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36298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9111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8914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58636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707277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415550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19890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276033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89965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506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xmlns="" id="{1CD845D7-B56E-CD0D-936A-EB632D7CE4B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667000" y="266700"/>
            <a:ext cx="2380953" cy="23809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xmlns="" id="{649B6902-1520-A4FA-2C51-A6D4D65F66B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743200" y="26857"/>
            <a:ext cx="2457152" cy="2457152"/>
          </a:xfrm>
          <a:prstGeom prst="rect">
            <a:avLst/>
          </a:prstGeom>
        </p:spPr>
      </p:pic>
    </p:spTree>
    <p:extLst>
      <p:ext uri="{BB962C8B-B14F-4D97-AF65-F5344CB8AC3E}">
        <p14:creationId xmlns:p14="http://schemas.microsoft.com/office/powerpoint/2010/main" val="39665569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24.svg"/><Relationship Id="rId18" Type="http://schemas.openxmlformats.org/officeDocument/2006/relationships/image" Target="../media/image10.png"/><Relationship Id="rId26" Type="http://schemas.openxmlformats.org/officeDocument/2006/relationships/image" Target="../media/image1.png"/><Relationship Id="rId3" Type="http://schemas.openxmlformats.org/officeDocument/2006/relationships/image" Target="../media/image2.jpeg"/><Relationship Id="rId21" Type="http://schemas.openxmlformats.org/officeDocument/2006/relationships/image" Target="../media/image9.svg"/><Relationship Id="rId7" Type="http://schemas.openxmlformats.org/officeDocument/2006/relationships/image" Target="../media/image22.svg"/><Relationship Id="rId12" Type="http://schemas.openxmlformats.org/officeDocument/2006/relationships/image" Target="../media/image7.png"/><Relationship Id="rId17" Type="http://schemas.openxmlformats.org/officeDocument/2006/relationships/image" Target="../media/image28.svg"/><Relationship Id="rId25" Type="http://schemas.openxmlformats.org/officeDocument/2006/relationships/image" Target="../media/image14.png"/><Relationship Id="rId2" Type="http://schemas.openxmlformats.org/officeDocument/2006/relationships/notesSlide" Target="../notesSlides/notesSlide1.xml"/><Relationship Id="rId16" Type="http://schemas.openxmlformats.org/officeDocument/2006/relationships/image" Target="../media/image9.png"/><Relationship Id="rId20"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7.svg"/><Relationship Id="rId24" Type="http://schemas.openxmlformats.org/officeDocument/2006/relationships/image" Target="../media/image13.png"/><Relationship Id="rId5" Type="http://schemas.openxmlformats.org/officeDocument/2006/relationships/image" Target="../media/image20.svg"/><Relationship Id="rId15" Type="http://schemas.openxmlformats.org/officeDocument/2006/relationships/image" Target="../media/image26.svg"/><Relationship Id="rId23" Type="http://schemas.openxmlformats.org/officeDocument/2006/relationships/image" Target="../media/image32.svg"/><Relationship Id="rId10" Type="http://schemas.openxmlformats.org/officeDocument/2006/relationships/image" Target="../media/image6.png"/><Relationship Id="rId19" Type="http://schemas.openxmlformats.org/officeDocument/2006/relationships/image" Target="../media/image30.svg"/><Relationship Id="rId4" Type="http://schemas.openxmlformats.org/officeDocument/2006/relationships/image" Target="../media/image3.png"/><Relationship Id="rId9" Type="http://schemas.openxmlformats.org/officeDocument/2006/relationships/image" Target="../media/image5.svg"/><Relationship Id="rId14" Type="http://schemas.openxmlformats.org/officeDocument/2006/relationships/image" Target="../media/image8.png"/><Relationship Id="rId22"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4.svg"/><Relationship Id="rId7" Type="http://schemas.openxmlformats.org/officeDocument/2006/relationships/image" Target="../media/image48.svg"/><Relationship Id="rId12"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8.xml"/><Relationship Id="rId6" Type="http://schemas.openxmlformats.org/officeDocument/2006/relationships/image" Target="../media/image19.png"/><Relationship Id="rId11" Type="http://schemas.openxmlformats.org/officeDocument/2006/relationships/image" Target="../media/image52.svg"/><Relationship Id="rId5" Type="http://schemas.openxmlformats.org/officeDocument/2006/relationships/image" Target="../media/image46.svg"/><Relationship Id="rId10" Type="http://schemas.openxmlformats.org/officeDocument/2006/relationships/image" Target="../media/image21.png"/><Relationship Id="rId4" Type="http://schemas.openxmlformats.org/officeDocument/2006/relationships/image" Target="../media/image18.png"/><Relationship Id="rId9" Type="http://schemas.openxmlformats.org/officeDocument/2006/relationships/image" Target="../media/image50.sv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0.sv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0.sv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0.sv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0.sv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0.sv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59" b="-9259"/>
            </a:stretch>
          </a:blipFill>
        </p:spPr>
        <p:txBody>
          <a:bodyPr/>
          <a:lstStyle/>
          <a:p>
            <a:endParaRPr lang="en-US"/>
          </a:p>
        </p:txBody>
      </p:sp>
      <p:grpSp>
        <p:nvGrpSpPr>
          <p:cNvPr id="3" name="Group 3"/>
          <p:cNvGrpSpPr/>
          <p:nvPr/>
        </p:nvGrpSpPr>
        <p:grpSpPr>
          <a:xfrm>
            <a:off x="1028700" y="2951608"/>
            <a:ext cx="16230600" cy="4383784"/>
            <a:chOff x="0" y="0"/>
            <a:chExt cx="4274726" cy="1154577"/>
          </a:xfrm>
        </p:grpSpPr>
        <p:sp>
          <p:nvSpPr>
            <p:cNvPr id="4" name="Freeform 4"/>
            <p:cNvSpPr/>
            <p:nvPr/>
          </p:nvSpPr>
          <p:spPr>
            <a:xfrm>
              <a:off x="0" y="0"/>
              <a:ext cx="4274726" cy="1154577"/>
            </a:xfrm>
            <a:custGeom>
              <a:avLst/>
              <a:gdLst/>
              <a:ahLst/>
              <a:cxnLst/>
              <a:rect l="l" t="t" r="r" b="b"/>
              <a:pathLst>
                <a:path w="4274726" h="1154577">
                  <a:moveTo>
                    <a:pt x="24327" y="0"/>
                  </a:moveTo>
                  <a:lnTo>
                    <a:pt x="4250399" y="0"/>
                  </a:lnTo>
                  <a:cubicBezTo>
                    <a:pt x="4263834" y="0"/>
                    <a:pt x="4274726" y="10891"/>
                    <a:pt x="4274726" y="24327"/>
                  </a:cubicBezTo>
                  <a:lnTo>
                    <a:pt x="4274726" y="1130250"/>
                  </a:lnTo>
                  <a:cubicBezTo>
                    <a:pt x="4274726" y="1136702"/>
                    <a:pt x="4272163" y="1142889"/>
                    <a:pt x="4267601" y="1147452"/>
                  </a:cubicBezTo>
                  <a:cubicBezTo>
                    <a:pt x="4263039" y="1152014"/>
                    <a:pt x="4256851" y="1154577"/>
                    <a:pt x="4250399" y="1154577"/>
                  </a:cubicBezTo>
                  <a:lnTo>
                    <a:pt x="24327" y="1154577"/>
                  </a:lnTo>
                  <a:cubicBezTo>
                    <a:pt x="10891" y="1154577"/>
                    <a:pt x="0" y="1143685"/>
                    <a:pt x="0" y="1130250"/>
                  </a:cubicBezTo>
                  <a:lnTo>
                    <a:pt x="0" y="24327"/>
                  </a:lnTo>
                  <a:cubicBezTo>
                    <a:pt x="0" y="10891"/>
                    <a:pt x="10891" y="0"/>
                    <a:pt x="24327" y="0"/>
                  </a:cubicBezTo>
                  <a:close/>
                </a:path>
              </a:pathLst>
            </a:custGeom>
            <a:solidFill>
              <a:srgbClr val="CDC514"/>
            </a:solidFill>
            <a:ln w="142875" cap="rnd">
              <a:solidFill>
                <a:srgbClr val="FFFFFF"/>
              </a:solidFill>
              <a:prstDash val="solid"/>
              <a:round/>
            </a:ln>
          </p:spPr>
          <p:txBody>
            <a:bodyPr/>
            <a:lstStyle/>
            <a:p>
              <a:endParaRPr lang="en-US"/>
            </a:p>
          </p:txBody>
        </p:sp>
        <p:sp>
          <p:nvSpPr>
            <p:cNvPr id="5" name="TextBox 5"/>
            <p:cNvSpPr txBox="1"/>
            <p:nvPr/>
          </p:nvSpPr>
          <p:spPr>
            <a:xfrm>
              <a:off x="0" y="-38100"/>
              <a:ext cx="4274726" cy="1192677"/>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rot="-3798144">
            <a:off x="16198728" y="1676537"/>
            <a:ext cx="3374136" cy="4114800"/>
          </a:xfrm>
          <a:custGeom>
            <a:avLst/>
            <a:gdLst/>
            <a:ahLst/>
            <a:cxnLst/>
            <a:rect l="l" t="t" r="r" b="b"/>
            <a:pathLst>
              <a:path w="3374136" h="4114800">
                <a:moveTo>
                  <a:pt x="0" y="0"/>
                </a:moveTo>
                <a:lnTo>
                  <a:pt x="3374136" y="0"/>
                </a:lnTo>
                <a:lnTo>
                  <a:pt x="3374136"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7" name="Freeform 7"/>
          <p:cNvSpPr/>
          <p:nvPr/>
        </p:nvSpPr>
        <p:spPr>
          <a:xfrm rot="2508841">
            <a:off x="-1460191" y="416554"/>
            <a:ext cx="4545953" cy="4318655"/>
          </a:xfrm>
          <a:custGeom>
            <a:avLst/>
            <a:gdLst/>
            <a:ahLst/>
            <a:cxnLst/>
            <a:rect l="l" t="t" r="r" b="b"/>
            <a:pathLst>
              <a:path w="4545953" h="4318655">
                <a:moveTo>
                  <a:pt x="0" y="0"/>
                </a:moveTo>
                <a:lnTo>
                  <a:pt x="4545953" y="0"/>
                </a:lnTo>
                <a:lnTo>
                  <a:pt x="4545953" y="4318655"/>
                </a:lnTo>
                <a:lnTo>
                  <a:pt x="0" y="431865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8" name="Freeform 8"/>
          <p:cNvSpPr/>
          <p:nvPr/>
        </p:nvSpPr>
        <p:spPr>
          <a:xfrm rot="-1053958">
            <a:off x="14364089" y="-2274"/>
            <a:ext cx="2581436" cy="2478178"/>
          </a:xfrm>
          <a:custGeom>
            <a:avLst/>
            <a:gdLst/>
            <a:ahLst/>
            <a:cxnLst/>
            <a:rect l="l" t="t" r="r" b="b"/>
            <a:pathLst>
              <a:path w="2581436" h="2478178">
                <a:moveTo>
                  <a:pt x="0" y="0"/>
                </a:moveTo>
                <a:lnTo>
                  <a:pt x="2581435" y="0"/>
                </a:lnTo>
                <a:lnTo>
                  <a:pt x="2581435" y="2478179"/>
                </a:lnTo>
                <a:lnTo>
                  <a:pt x="0" y="247817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9" name="Freeform 9"/>
          <p:cNvSpPr/>
          <p:nvPr/>
        </p:nvSpPr>
        <p:spPr>
          <a:xfrm>
            <a:off x="14001750" y="6997999"/>
            <a:ext cx="5335235" cy="4114800"/>
          </a:xfrm>
          <a:custGeom>
            <a:avLst/>
            <a:gdLst/>
            <a:ahLst/>
            <a:cxnLst/>
            <a:rect l="l" t="t" r="r" b="b"/>
            <a:pathLst>
              <a:path w="5335235" h="4114800">
                <a:moveTo>
                  <a:pt x="0" y="0"/>
                </a:moveTo>
                <a:lnTo>
                  <a:pt x="5335235" y="0"/>
                </a:lnTo>
                <a:lnTo>
                  <a:pt x="5335235" y="4114800"/>
                </a:lnTo>
                <a:lnTo>
                  <a:pt x="0" y="411480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10" name="Freeform 10"/>
          <p:cNvSpPr/>
          <p:nvPr/>
        </p:nvSpPr>
        <p:spPr>
          <a:xfrm rot="1339956" flipH="1">
            <a:off x="-585671" y="6361745"/>
            <a:ext cx="2796913" cy="4585103"/>
          </a:xfrm>
          <a:custGeom>
            <a:avLst/>
            <a:gdLst/>
            <a:ahLst/>
            <a:cxnLst/>
            <a:rect l="l" t="t" r="r" b="b"/>
            <a:pathLst>
              <a:path w="2796913" h="4585103">
                <a:moveTo>
                  <a:pt x="2796913" y="0"/>
                </a:moveTo>
                <a:lnTo>
                  <a:pt x="0" y="0"/>
                </a:lnTo>
                <a:lnTo>
                  <a:pt x="0" y="4585103"/>
                </a:lnTo>
                <a:lnTo>
                  <a:pt x="2796913" y="4585103"/>
                </a:lnTo>
                <a:lnTo>
                  <a:pt x="2796913"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a:p>
        </p:txBody>
      </p:sp>
      <p:sp>
        <p:nvSpPr>
          <p:cNvPr id="11" name="Freeform 11"/>
          <p:cNvSpPr/>
          <p:nvPr/>
        </p:nvSpPr>
        <p:spPr>
          <a:xfrm rot="-10378117">
            <a:off x="6060255" y="-785462"/>
            <a:ext cx="4242787" cy="4374007"/>
          </a:xfrm>
          <a:custGeom>
            <a:avLst/>
            <a:gdLst/>
            <a:ahLst/>
            <a:cxnLst/>
            <a:rect l="l" t="t" r="r" b="b"/>
            <a:pathLst>
              <a:path w="4242787" h="4374007">
                <a:moveTo>
                  <a:pt x="0" y="0"/>
                </a:moveTo>
                <a:lnTo>
                  <a:pt x="4242787" y="0"/>
                </a:lnTo>
                <a:lnTo>
                  <a:pt x="4242787" y="4374007"/>
                </a:lnTo>
                <a:lnTo>
                  <a:pt x="0" y="4374007"/>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a:p>
        </p:txBody>
      </p:sp>
      <p:sp>
        <p:nvSpPr>
          <p:cNvPr id="12" name="Freeform 12"/>
          <p:cNvSpPr/>
          <p:nvPr/>
        </p:nvSpPr>
        <p:spPr>
          <a:xfrm rot="1705624">
            <a:off x="8751454" y="6929462"/>
            <a:ext cx="5739834" cy="4477071"/>
          </a:xfrm>
          <a:custGeom>
            <a:avLst/>
            <a:gdLst/>
            <a:ahLst/>
            <a:cxnLst/>
            <a:rect l="l" t="t" r="r" b="b"/>
            <a:pathLst>
              <a:path w="5739834" h="4477071">
                <a:moveTo>
                  <a:pt x="0" y="0"/>
                </a:moveTo>
                <a:lnTo>
                  <a:pt x="5739834" y="0"/>
                </a:lnTo>
                <a:lnTo>
                  <a:pt x="5739834" y="4477071"/>
                </a:lnTo>
                <a:lnTo>
                  <a:pt x="0" y="4477071"/>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endParaRPr lang="en-US"/>
          </a:p>
        </p:txBody>
      </p:sp>
      <p:sp>
        <p:nvSpPr>
          <p:cNvPr id="13" name="Freeform 13"/>
          <p:cNvSpPr/>
          <p:nvPr/>
        </p:nvSpPr>
        <p:spPr>
          <a:xfrm>
            <a:off x="2741778" y="-202919"/>
            <a:ext cx="3421124" cy="3010589"/>
          </a:xfrm>
          <a:custGeom>
            <a:avLst/>
            <a:gdLst/>
            <a:ahLst/>
            <a:cxnLst/>
            <a:rect l="l" t="t" r="r" b="b"/>
            <a:pathLst>
              <a:path w="3421124" h="3010589">
                <a:moveTo>
                  <a:pt x="0" y="0"/>
                </a:moveTo>
                <a:lnTo>
                  <a:pt x="3421124" y="0"/>
                </a:lnTo>
                <a:lnTo>
                  <a:pt x="3421124" y="3010589"/>
                </a:lnTo>
                <a:lnTo>
                  <a:pt x="0" y="3010589"/>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txBody>
          <a:bodyPr/>
          <a:lstStyle/>
          <a:p>
            <a:endParaRPr lang="en-US"/>
          </a:p>
        </p:txBody>
      </p:sp>
      <p:sp>
        <p:nvSpPr>
          <p:cNvPr id="14" name="Freeform 14"/>
          <p:cNvSpPr/>
          <p:nvPr/>
        </p:nvSpPr>
        <p:spPr>
          <a:xfrm>
            <a:off x="9942506" y="-651997"/>
            <a:ext cx="4107808" cy="4191640"/>
          </a:xfrm>
          <a:custGeom>
            <a:avLst/>
            <a:gdLst/>
            <a:ahLst/>
            <a:cxnLst/>
            <a:rect l="l" t="t" r="r" b="b"/>
            <a:pathLst>
              <a:path w="4107808" h="4191640">
                <a:moveTo>
                  <a:pt x="0" y="0"/>
                </a:moveTo>
                <a:lnTo>
                  <a:pt x="4107807" y="0"/>
                </a:lnTo>
                <a:lnTo>
                  <a:pt x="4107807" y="4191640"/>
                </a:lnTo>
                <a:lnTo>
                  <a:pt x="0" y="4191640"/>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txBody>
          <a:bodyPr/>
          <a:lstStyle/>
          <a:p>
            <a:endParaRPr lang="en-US"/>
          </a:p>
        </p:txBody>
      </p:sp>
      <p:sp>
        <p:nvSpPr>
          <p:cNvPr id="15" name="Freeform 15"/>
          <p:cNvSpPr/>
          <p:nvPr/>
        </p:nvSpPr>
        <p:spPr>
          <a:xfrm>
            <a:off x="2001045" y="7696486"/>
            <a:ext cx="7001390" cy="5181029"/>
          </a:xfrm>
          <a:custGeom>
            <a:avLst/>
            <a:gdLst/>
            <a:ahLst/>
            <a:cxnLst/>
            <a:rect l="l" t="t" r="r" b="b"/>
            <a:pathLst>
              <a:path w="7001390" h="5181029">
                <a:moveTo>
                  <a:pt x="0" y="0"/>
                </a:moveTo>
                <a:lnTo>
                  <a:pt x="7001390" y="0"/>
                </a:lnTo>
                <a:lnTo>
                  <a:pt x="7001390" y="5181028"/>
                </a:lnTo>
                <a:lnTo>
                  <a:pt x="0" y="5181028"/>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txBody>
          <a:bodyPr/>
          <a:lstStyle/>
          <a:p>
            <a:endParaRPr lang="en-US"/>
          </a:p>
        </p:txBody>
      </p:sp>
      <p:pic>
        <p:nvPicPr>
          <p:cNvPr id="20" name="Picture 19">
            <a:extLst>
              <a:ext uri="{FF2B5EF4-FFF2-40B4-BE49-F238E27FC236}">
                <a16:creationId xmlns:a16="http://schemas.microsoft.com/office/drawing/2014/main" xmlns="" id="{F37C8BE4-72FB-1F3D-EE90-B311D060AFCF}"/>
              </a:ext>
            </a:extLst>
          </p:cNvPr>
          <p:cNvPicPr>
            <a:picLocks noChangeAspect="1"/>
          </p:cNvPicPr>
          <p:nvPr/>
        </p:nvPicPr>
        <p:blipFill>
          <a:blip r:embed="rId24"/>
          <a:stretch>
            <a:fillRect/>
          </a:stretch>
        </p:blipFill>
        <p:spPr>
          <a:xfrm>
            <a:off x="1752600" y="3848100"/>
            <a:ext cx="14412193" cy="3133616"/>
          </a:xfrm>
          <a:prstGeom prst="rect">
            <a:avLst/>
          </a:prstGeom>
        </p:spPr>
      </p:pic>
      <p:pic>
        <p:nvPicPr>
          <p:cNvPr id="24" name="Picture 23">
            <a:extLst>
              <a:ext uri="{FF2B5EF4-FFF2-40B4-BE49-F238E27FC236}">
                <a16:creationId xmlns:a16="http://schemas.microsoft.com/office/drawing/2014/main" xmlns="" id="{5D63415B-0837-3C20-0A4B-22EB6CA90F88}"/>
              </a:ext>
            </a:extLst>
          </p:cNvPr>
          <p:cNvPicPr>
            <a:picLocks noChangeAspect="1"/>
          </p:cNvPicPr>
          <p:nvPr/>
        </p:nvPicPr>
        <p:blipFill>
          <a:blip r:embed="rId25"/>
          <a:stretch>
            <a:fillRect/>
          </a:stretch>
        </p:blipFill>
        <p:spPr>
          <a:xfrm>
            <a:off x="6553200" y="876300"/>
            <a:ext cx="4895512" cy="1969179"/>
          </a:xfrm>
          <a:prstGeom prst="rect">
            <a:avLst/>
          </a:prstGeom>
        </p:spPr>
      </p:pic>
      <p:pic>
        <p:nvPicPr>
          <p:cNvPr id="25" name="Picture 24" descr="A round pink label with white text and a black background&#10;&#10;Description automatically generated">
            <a:extLst>
              <a:ext uri="{FF2B5EF4-FFF2-40B4-BE49-F238E27FC236}">
                <a16:creationId xmlns:a16="http://schemas.microsoft.com/office/drawing/2014/main" xmlns="" id="{1421AA15-57C3-82B8-6F54-0D1C925822FA}"/>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5163800" y="7658100"/>
            <a:ext cx="2380953" cy="23809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BCBF1"/>
        </a:solidFill>
        <a:effectLst/>
      </p:bgPr>
    </p:bg>
    <p:spTree>
      <p:nvGrpSpPr>
        <p:cNvPr id="1" name=""/>
        <p:cNvGrpSpPr/>
        <p:nvPr/>
      </p:nvGrpSpPr>
      <p:grpSpPr>
        <a:xfrm>
          <a:off x="0" y="0"/>
          <a:ext cx="0" cy="0"/>
          <a:chOff x="0" y="0"/>
          <a:chExt cx="0" cy="0"/>
        </a:xfrm>
      </p:grpSpPr>
      <p:sp>
        <p:nvSpPr>
          <p:cNvPr id="2" name="Freeform 2"/>
          <p:cNvSpPr/>
          <p:nvPr/>
        </p:nvSpPr>
        <p:spPr>
          <a:xfrm>
            <a:off x="10457069" y="9164094"/>
            <a:ext cx="7563583" cy="3245465"/>
          </a:xfrm>
          <a:custGeom>
            <a:avLst/>
            <a:gdLst/>
            <a:ahLst/>
            <a:cxnLst/>
            <a:rect l="l" t="t" r="r" b="b"/>
            <a:pathLst>
              <a:path w="7563583" h="3245465">
                <a:moveTo>
                  <a:pt x="0" y="0"/>
                </a:moveTo>
                <a:lnTo>
                  <a:pt x="7563582" y="0"/>
                </a:lnTo>
                <a:lnTo>
                  <a:pt x="7563582" y="3245465"/>
                </a:lnTo>
                <a:lnTo>
                  <a:pt x="0" y="32454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9796256" y="3361864"/>
            <a:ext cx="8769637" cy="6601145"/>
          </a:xfrm>
          <a:custGeom>
            <a:avLst/>
            <a:gdLst/>
            <a:ahLst/>
            <a:cxnLst/>
            <a:rect l="l" t="t" r="r" b="b"/>
            <a:pathLst>
              <a:path w="8769637" h="6601145">
                <a:moveTo>
                  <a:pt x="0" y="0"/>
                </a:moveTo>
                <a:lnTo>
                  <a:pt x="8769636" y="0"/>
                </a:lnTo>
                <a:lnTo>
                  <a:pt x="8769636" y="6601145"/>
                </a:lnTo>
                <a:lnTo>
                  <a:pt x="0" y="660114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5400000">
            <a:off x="15245066" y="-1291376"/>
            <a:ext cx="4447700" cy="4472093"/>
          </a:xfrm>
          <a:custGeom>
            <a:avLst/>
            <a:gdLst/>
            <a:ahLst/>
            <a:cxnLst/>
            <a:rect l="l" t="t" r="r" b="b"/>
            <a:pathLst>
              <a:path w="4447700" h="4472093">
                <a:moveTo>
                  <a:pt x="0" y="0"/>
                </a:moveTo>
                <a:lnTo>
                  <a:pt x="4447700" y="0"/>
                </a:lnTo>
                <a:lnTo>
                  <a:pt x="4447700" y="4472093"/>
                </a:lnTo>
                <a:lnTo>
                  <a:pt x="0" y="447209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3263853" y="-709123"/>
            <a:ext cx="4049291" cy="2127719"/>
          </a:xfrm>
          <a:custGeom>
            <a:avLst/>
            <a:gdLst/>
            <a:ahLst/>
            <a:cxnLst/>
            <a:rect l="l" t="t" r="r" b="b"/>
            <a:pathLst>
              <a:path w="4049291" h="2127719">
                <a:moveTo>
                  <a:pt x="0" y="0"/>
                </a:moveTo>
                <a:lnTo>
                  <a:pt x="4049291" y="0"/>
                </a:lnTo>
                <a:lnTo>
                  <a:pt x="4049291" y="2127719"/>
                </a:lnTo>
                <a:lnTo>
                  <a:pt x="0" y="212771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831078" y="8611518"/>
            <a:ext cx="3603249" cy="1880241"/>
          </a:xfrm>
          <a:custGeom>
            <a:avLst/>
            <a:gdLst/>
            <a:ahLst/>
            <a:cxnLst/>
            <a:rect l="l" t="t" r="r" b="b"/>
            <a:pathLst>
              <a:path w="3603249" h="1880241">
                <a:moveTo>
                  <a:pt x="0" y="0"/>
                </a:moveTo>
                <a:lnTo>
                  <a:pt x="3603250" y="0"/>
                </a:lnTo>
                <a:lnTo>
                  <a:pt x="3603250" y="1880241"/>
                </a:lnTo>
                <a:lnTo>
                  <a:pt x="0" y="188024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7" name="Group 7"/>
          <p:cNvGrpSpPr/>
          <p:nvPr/>
        </p:nvGrpSpPr>
        <p:grpSpPr>
          <a:xfrm rot="-10800000">
            <a:off x="457200" y="2041681"/>
            <a:ext cx="12344399" cy="5128137"/>
            <a:chOff x="0" y="0"/>
            <a:chExt cx="3572462" cy="1638691"/>
          </a:xfrm>
        </p:grpSpPr>
        <p:sp>
          <p:nvSpPr>
            <p:cNvPr id="8" name="Freeform 8"/>
            <p:cNvSpPr/>
            <p:nvPr/>
          </p:nvSpPr>
          <p:spPr>
            <a:xfrm>
              <a:off x="0" y="0"/>
              <a:ext cx="3573351" cy="1641739"/>
            </a:xfrm>
            <a:custGeom>
              <a:avLst/>
              <a:gdLst/>
              <a:ahLst/>
              <a:cxnLst/>
              <a:rect l="l" t="t" r="r" b="b"/>
              <a:pathLst>
                <a:path w="3573351" h="1641739">
                  <a:moveTo>
                    <a:pt x="3511121" y="1636913"/>
                  </a:moveTo>
                  <a:cubicBezTo>
                    <a:pt x="3518360" y="1634881"/>
                    <a:pt x="3525853" y="1631833"/>
                    <a:pt x="3532457" y="1627642"/>
                  </a:cubicBezTo>
                  <a:cubicBezTo>
                    <a:pt x="3525472" y="1631960"/>
                    <a:pt x="3517979" y="1635135"/>
                    <a:pt x="3511121" y="1636913"/>
                  </a:cubicBezTo>
                  <a:close/>
                  <a:moveTo>
                    <a:pt x="3572462" y="1542933"/>
                  </a:moveTo>
                  <a:cubicBezTo>
                    <a:pt x="3572208" y="1554363"/>
                    <a:pt x="3571827" y="1554744"/>
                    <a:pt x="3571446" y="1554744"/>
                  </a:cubicBezTo>
                  <a:cubicBezTo>
                    <a:pt x="3571192" y="1554744"/>
                    <a:pt x="3571065" y="1554617"/>
                    <a:pt x="3570811" y="1555633"/>
                  </a:cubicBezTo>
                  <a:cubicBezTo>
                    <a:pt x="3570557" y="1556903"/>
                    <a:pt x="3570684" y="1558046"/>
                    <a:pt x="3570049" y="1565920"/>
                  </a:cubicBezTo>
                  <a:cubicBezTo>
                    <a:pt x="3570176" y="1572270"/>
                    <a:pt x="3568652" y="1583573"/>
                    <a:pt x="3562556" y="1595511"/>
                  </a:cubicBezTo>
                  <a:cubicBezTo>
                    <a:pt x="3556587" y="1607449"/>
                    <a:pt x="3545919" y="1619641"/>
                    <a:pt x="3532457" y="1627642"/>
                  </a:cubicBezTo>
                  <a:cubicBezTo>
                    <a:pt x="3547443" y="1618752"/>
                    <a:pt x="3559000" y="1603258"/>
                    <a:pt x="3563953" y="1590304"/>
                  </a:cubicBezTo>
                  <a:cubicBezTo>
                    <a:pt x="3569033" y="1577223"/>
                    <a:pt x="3568906" y="1567825"/>
                    <a:pt x="3568271" y="1568968"/>
                  </a:cubicBezTo>
                  <a:cubicBezTo>
                    <a:pt x="3567001" y="1579382"/>
                    <a:pt x="3564461" y="1584843"/>
                    <a:pt x="3563318" y="1588018"/>
                  </a:cubicBezTo>
                  <a:cubicBezTo>
                    <a:pt x="3562048" y="1591193"/>
                    <a:pt x="3561159" y="1592082"/>
                    <a:pt x="3560524" y="1593225"/>
                  </a:cubicBezTo>
                  <a:cubicBezTo>
                    <a:pt x="3559762" y="1594495"/>
                    <a:pt x="3559127" y="1595511"/>
                    <a:pt x="3557476" y="1598305"/>
                  </a:cubicBezTo>
                  <a:cubicBezTo>
                    <a:pt x="3557222" y="1598813"/>
                    <a:pt x="3556841" y="1599448"/>
                    <a:pt x="3556460" y="1599956"/>
                  </a:cubicBezTo>
                  <a:cubicBezTo>
                    <a:pt x="3556460" y="1599956"/>
                    <a:pt x="3555190" y="1604782"/>
                    <a:pt x="3545284" y="1614434"/>
                  </a:cubicBezTo>
                  <a:lnTo>
                    <a:pt x="3544141" y="1617609"/>
                  </a:lnTo>
                  <a:cubicBezTo>
                    <a:pt x="3539696" y="1622054"/>
                    <a:pt x="3532711" y="1626880"/>
                    <a:pt x="3525218" y="1630563"/>
                  </a:cubicBezTo>
                  <a:cubicBezTo>
                    <a:pt x="3506422" y="1641739"/>
                    <a:pt x="3490420" y="1637929"/>
                    <a:pt x="3490420" y="1637929"/>
                  </a:cubicBezTo>
                  <a:lnTo>
                    <a:pt x="3464639" y="1634500"/>
                  </a:lnTo>
                  <a:lnTo>
                    <a:pt x="3457781" y="1634881"/>
                  </a:lnTo>
                  <a:lnTo>
                    <a:pt x="3410918" y="1631706"/>
                  </a:lnTo>
                  <a:cubicBezTo>
                    <a:pt x="3113764" y="1633230"/>
                    <a:pt x="2666131" y="1631198"/>
                    <a:pt x="2375646" y="1630817"/>
                  </a:cubicBezTo>
                  <a:cubicBezTo>
                    <a:pt x="2248432" y="1630944"/>
                    <a:pt x="1916449" y="1630436"/>
                    <a:pt x="1739573" y="1631706"/>
                  </a:cubicBezTo>
                  <a:lnTo>
                    <a:pt x="1747736" y="1630563"/>
                  </a:lnTo>
                  <a:cubicBezTo>
                    <a:pt x="1536165" y="1630817"/>
                    <a:pt x="1245000" y="1632595"/>
                    <a:pt x="1117105" y="1632976"/>
                  </a:cubicBezTo>
                  <a:lnTo>
                    <a:pt x="1120506" y="1632468"/>
                  </a:lnTo>
                  <a:cubicBezTo>
                    <a:pt x="1035470" y="1632595"/>
                    <a:pt x="812334" y="1633738"/>
                    <a:pt x="839545" y="1635897"/>
                  </a:cubicBezTo>
                  <a:cubicBezTo>
                    <a:pt x="634097" y="1635262"/>
                    <a:pt x="670153" y="1633230"/>
                    <a:pt x="409600" y="1634373"/>
                  </a:cubicBezTo>
                  <a:lnTo>
                    <a:pt x="449738" y="1634627"/>
                  </a:lnTo>
                  <a:cubicBezTo>
                    <a:pt x="374906" y="1634627"/>
                    <a:pt x="227962" y="1634754"/>
                    <a:pt x="170688" y="1634754"/>
                  </a:cubicBezTo>
                  <a:cubicBezTo>
                    <a:pt x="153670" y="1634754"/>
                    <a:pt x="135001" y="1634627"/>
                    <a:pt x="115570" y="1634627"/>
                  </a:cubicBezTo>
                  <a:cubicBezTo>
                    <a:pt x="105791" y="1634627"/>
                    <a:pt x="95885" y="1634627"/>
                    <a:pt x="85852" y="1634500"/>
                  </a:cubicBezTo>
                  <a:cubicBezTo>
                    <a:pt x="80645" y="1634373"/>
                    <a:pt x="76708" y="1634627"/>
                    <a:pt x="68453" y="1634119"/>
                  </a:cubicBezTo>
                  <a:cubicBezTo>
                    <a:pt x="61087" y="1633230"/>
                    <a:pt x="53975" y="1631452"/>
                    <a:pt x="47117" y="1628658"/>
                  </a:cubicBezTo>
                  <a:cubicBezTo>
                    <a:pt x="19558" y="1617482"/>
                    <a:pt x="1143" y="1588907"/>
                    <a:pt x="1270" y="1560840"/>
                  </a:cubicBezTo>
                  <a:cubicBezTo>
                    <a:pt x="1270" y="1541409"/>
                    <a:pt x="1270" y="1522994"/>
                    <a:pt x="1397" y="1506357"/>
                  </a:cubicBezTo>
                  <a:cubicBezTo>
                    <a:pt x="1270" y="1473337"/>
                    <a:pt x="1270" y="1447429"/>
                    <a:pt x="1270" y="1423587"/>
                  </a:cubicBezTo>
                  <a:lnTo>
                    <a:pt x="1651" y="1432825"/>
                  </a:lnTo>
                  <a:cubicBezTo>
                    <a:pt x="508" y="1339918"/>
                    <a:pt x="1778" y="1221672"/>
                    <a:pt x="0" y="1126917"/>
                  </a:cubicBezTo>
                  <a:cubicBezTo>
                    <a:pt x="1016" y="950605"/>
                    <a:pt x="2413" y="190454"/>
                    <a:pt x="1270" y="85090"/>
                  </a:cubicBezTo>
                  <a:cubicBezTo>
                    <a:pt x="1270" y="82423"/>
                    <a:pt x="1270" y="79756"/>
                    <a:pt x="1270" y="77470"/>
                  </a:cubicBezTo>
                  <a:cubicBezTo>
                    <a:pt x="1397" y="74168"/>
                    <a:pt x="1397" y="70993"/>
                    <a:pt x="1905" y="68199"/>
                  </a:cubicBezTo>
                  <a:cubicBezTo>
                    <a:pt x="2667" y="62357"/>
                    <a:pt x="3937" y="57404"/>
                    <a:pt x="5461" y="53340"/>
                  </a:cubicBezTo>
                  <a:cubicBezTo>
                    <a:pt x="8255" y="44958"/>
                    <a:pt x="11684" y="39878"/>
                    <a:pt x="13843" y="36322"/>
                  </a:cubicBezTo>
                  <a:cubicBezTo>
                    <a:pt x="18669" y="29210"/>
                    <a:pt x="19558" y="28448"/>
                    <a:pt x="20066" y="27559"/>
                  </a:cubicBezTo>
                  <a:cubicBezTo>
                    <a:pt x="20828" y="26670"/>
                    <a:pt x="21209" y="25527"/>
                    <a:pt x="27432" y="19939"/>
                  </a:cubicBezTo>
                  <a:cubicBezTo>
                    <a:pt x="30734" y="17399"/>
                    <a:pt x="35433" y="13462"/>
                    <a:pt x="43307" y="9779"/>
                  </a:cubicBezTo>
                  <a:cubicBezTo>
                    <a:pt x="50927" y="6096"/>
                    <a:pt x="62992" y="2159"/>
                    <a:pt x="77089" y="2286"/>
                  </a:cubicBezTo>
                  <a:cubicBezTo>
                    <a:pt x="88773" y="2286"/>
                    <a:pt x="93853" y="1397"/>
                    <a:pt x="78994" y="889"/>
                  </a:cubicBezTo>
                  <a:cubicBezTo>
                    <a:pt x="105918" y="1270"/>
                    <a:pt x="141478" y="889"/>
                    <a:pt x="167386" y="2159"/>
                  </a:cubicBezTo>
                  <a:cubicBezTo>
                    <a:pt x="921861" y="508"/>
                    <a:pt x="2698105" y="635"/>
                    <a:pt x="3422221" y="0"/>
                  </a:cubicBezTo>
                  <a:lnTo>
                    <a:pt x="3418030" y="254"/>
                  </a:lnTo>
                  <a:cubicBezTo>
                    <a:pt x="3431238" y="254"/>
                    <a:pt x="3449399" y="127"/>
                    <a:pt x="3471116" y="127"/>
                  </a:cubicBezTo>
                  <a:cubicBezTo>
                    <a:pt x="3476577" y="127"/>
                    <a:pt x="3482165" y="127"/>
                    <a:pt x="3488134" y="127"/>
                  </a:cubicBezTo>
                  <a:lnTo>
                    <a:pt x="3490420" y="127"/>
                  </a:lnTo>
                  <a:lnTo>
                    <a:pt x="3493849" y="254"/>
                  </a:lnTo>
                  <a:cubicBezTo>
                    <a:pt x="3496135" y="381"/>
                    <a:pt x="3498421" y="381"/>
                    <a:pt x="3500707" y="762"/>
                  </a:cubicBezTo>
                  <a:cubicBezTo>
                    <a:pt x="3505279" y="1270"/>
                    <a:pt x="3509978" y="2413"/>
                    <a:pt x="3514550" y="3810"/>
                  </a:cubicBezTo>
                  <a:cubicBezTo>
                    <a:pt x="3532838" y="9525"/>
                    <a:pt x="3549983" y="22860"/>
                    <a:pt x="3560016" y="41656"/>
                  </a:cubicBezTo>
                  <a:cubicBezTo>
                    <a:pt x="3564969" y="51054"/>
                    <a:pt x="3568271" y="61722"/>
                    <a:pt x="3569033" y="72771"/>
                  </a:cubicBezTo>
                  <a:cubicBezTo>
                    <a:pt x="3569414" y="79121"/>
                    <a:pt x="3569287" y="81915"/>
                    <a:pt x="3569287" y="85725"/>
                  </a:cubicBezTo>
                  <a:cubicBezTo>
                    <a:pt x="3569287" y="89408"/>
                    <a:pt x="3569287" y="93091"/>
                    <a:pt x="3569287" y="96901"/>
                  </a:cubicBezTo>
                  <a:cubicBezTo>
                    <a:pt x="3569287" y="111887"/>
                    <a:pt x="3569414" y="127254"/>
                    <a:pt x="3569414" y="143002"/>
                  </a:cubicBezTo>
                  <a:cubicBezTo>
                    <a:pt x="3569541" y="177785"/>
                    <a:pt x="3569668" y="245617"/>
                    <a:pt x="3569795" y="313450"/>
                  </a:cubicBezTo>
                  <a:cubicBezTo>
                    <a:pt x="3570049" y="585046"/>
                    <a:pt x="3570430" y="856378"/>
                    <a:pt x="3570557" y="965913"/>
                  </a:cubicBezTo>
                  <a:lnTo>
                    <a:pt x="3571827" y="1009991"/>
                  </a:lnTo>
                  <a:cubicBezTo>
                    <a:pt x="3570811" y="1055917"/>
                    <a:pt x="3571573" y="1098940"/>
                    <a:pt x="3570811" y="1162021"/>
                  </a:cubicBezTo>
                  <a:cubicBezTo>
                    <a:pt x="3570938" y="1195014"/>
                    <a:pt x="3571954" y="1181289"/>
                    <a:pt x="3572208" y="1165717"/>
                  </a:cubicBezTo>
                  <a:cubicBezTo>
                    <a:pt x="3571446" y="1220616"/>
                    <a:pt x="3572462" y="1280267"/>
                    <a:pt x="3571700" y="1310620"/>
                  </a:cubicBezTo>
                  <a:lnTo>
                    <a:pt x="3571319" y="1301382"/>
                  </a:lnTo>
                  <a:cubicBezTo>
                    <a:pt x="3570049" y="1387163"/>
                    <a:pt x="3573351" y="1437048"/>
                    <a:pt x="3571954" y="1487180"/>
                  </a:cubicBezTo>
                  <a:lnTo>
                    <a:pt x="3571700" y="1486799"/>
                  </a:lnTo>
                  <a:cubicBezTo>
                    <a:pt x="3570811" y="1505468"/>
                    <a:pt x="3572081" y="1526677"/>
                    <a:pt x="3572462" y="1542933"/>
                  </a:cubicBezTo>
                  <a:close/>
                  <a:moveTo>
                    <a:pt x="3530044" y="1627261"/>
                  </a:moveTo>
                  <a:cubicBezTo>
                    <a:pt x="3529409" y="1627642"/>
                    <a:pt x="3528901" y="1628023"/>
                    <a:pt x="3528393" y="1628404"/>
                  </a:cubicBezTo>
                  <a:cubicBezTo>
                    <a:pt x="3528901" y="1628150"/>
                    <a:pt x="3529409" y="1628023"/>
                    <a:pt x="3529917" y="1627642"/>
                  </a:cubicBezTo>
                  <a:cubicBezTo>
                    <a:pt x="3529917" y="1627642"/>
                    <a:pt x="3530044" y="1627388"/>
                    <a:pt x="3530044" y="1627261"/>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9"/>
          <p:cNvSpPr txBox="1"/>
          <p:nvPr/>
        </p:nvSpPr>
        <p:spPr>
          <a:xfrm>
            <a:off x="838200" y="2552700"/>
            <a:ext cx="11506200" cy="4431983"/>
          </a:xfrm>
          <a:prstGeom prst="rect">
            <a:avLst/>
          </a:prstGeom>
        </p:spPr>
        <p:txBody>
          <a:bodyPr wrap="square" lIns="0" tIns="0" rIns="0" bIns="0" rtlCol="0" anchor="t">
            <a:spAutoFit/>
          </a:bodyPr>
          <a:lstStyle/>
          <a:p>
            <a:pPr lvl="0" algn="just"/>
            <a:r>
              <a:rPr lang="vi-VN" sz="4800" dirty="0">
                <a:solidFill>
                  <a:srgbClr val="FF0000"/>
                </a:solidFill>
                <a:latin typeface="Cambria" panose="02040503050406030204" pitchFamily="18" charset="0"/>
                <a:ea typeface="Cambria" panose="02040503050406030204" pitchFamily="18" charset="0"/>
              </a:rPr>
              <a:t>Nguyên nhân chính gây ra bệnh sâu răng là do vi khuẩn, nhưng có rất nhiều nguyên nhân làm tăng cơ hội cho vi khuẩn phá huỷ răng của chúng ta. Vì vậy, chúng ta cần xác định những việc nên làm, không nên làm để bảo vệ răng</a:t>
            </a:r>
            <a:endPar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11" name="Picture 10">
            <a:extLst>
              <a:ext uri="{FF2B5EF4-FFF2-40B4-BE49-F238E27FC236}">
                <a16:creationId xmlns:a16="http://schemas.microsoft.com/office/drawing/2014/main" xmlns="" id="{30D1D04B-B6E4-03E0-93B5-8634D85530A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553200" y="190500"/>
            <a:ext cx="6355576" cy="183193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p:cNvGrpSpPr/>
          <p:nvPr/>
        </p:nvGrpSpPr>
        <p:grpSpPr>
          <a:xfrm>
            <a:off x="609600" y="342900"/>
            <a:ext cx="16725900" cy="2057400"/>
            <a:chOff x="0" y="0"/>
            <a:chExt cx="2137363" cy="1761067"/>
          </a:xfrm>
        </p:grpSpPr>
        <p:sp>
          <p:nvSpPr>
            <p:cNvPr id="4" name="Freeform 4"/>
            <p:cNvSpPr/>
            <p:nvPr/>
          </p:nvSpPr>
          <p:spPr>
            <a:xfrm>
              <a:off x="0" y="0"/>
              <a:ext cx="2137363" cy="1761067"/>
            </a:xfrm>
            <a:custGeom>
              <a:avLst/>
              <a:gdLst/>
              <a:ahLst/>
              <a:cxnLst/>
              <a:rect l="l" t="t" r="r" b="b"/>
              <a:pathLst>
                <a:path w="2137363" h="1761067">
                  <a:moveTo>
                    <a:pt x="48654" y="0"/>
                  </a:moveTo>
                  <a:lnTo>
                    <a:pt x="2088710" y="0"/>
                  </a:lnTo>
                  <a:cubicBezTo>
                    <a:pt x="2115580" y="0"/>
                    <a:pt x="2137363" y="21783"/>
                    <a:pt x="2137363" y="48654"/>
                  </a:cubicBezTo>
                  <a:lnTo>
                    <a:pt x="2137363" y="1712413"/>
                  </a:lnTo>
                  <a:cubicBezTo>
                    <a:pt x="2137363" y="1739284"/>
                    <a:pt x="2115580" y="1761067"/>
                    <a:pt x="2088710" y="1761067"/>
                  </a:cubicBezTo>
                  <a:lnTo>
                    <a:pt x="48654" y="1761067"/>
                  </a:lnTo>
                  <a:cubicBezTo>
                    <a:pt x="21783" y="1761067"/>
                    <a:pt x="0" y="1739284"/>
                    <a:pt x="0" y="1712413"/>
                  </a:cubicBezTo>
                  <a:lnTo>
                    <a:pt x="0" y="48654"/>
                  </a:lnTo>
                  <a:cubicBezTo>
                    <a:pt x="0" y="21783"/>
                    <a:pt x="21783" y="0"/>
                    <a:pt x="48654" y="0"/>
                  </a:cubicBezTo>
                  <a:close/>
                </a:path>
              </a:pathLst>
            </a:custGeom>
            <a:solidFill>
              <a:srgbClr val="CDC514"/>
            </a:solidFill>
            <a:ln w="142875"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p:cNvSpPr txBox="1"/>
            <p:nvPr/>
          </p:nvSpPr>
          <p:spPr>
            <a:xfrm>
              <a:off x="0" y="-38100"/>
              <a:ext cx="2137363" cy="179916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5" name="TextBox 24">
            <a:extLst>
              <a:ext uri="{FF2B5EF4-FFF2-40B4-BE49-F238E27FC236}">
                <a16:creationId xmlns:a16="http://schemas.microsoft.com/office/drawing/2014/main" xmlns="" id="{0F4BF985-5A60-5E4E-EDFC-F621FB5CE1B5}"/>
              </a:ext>
            </a:extLst>
          </p:cNvPr>
          <p:cNvSpPr txBox="1"/>
          <p:nvPr/>
        </p:nvSpPr>
        <p:spPr>
          <a:xfrm>
            <a:off x="1066800" y="495300"/>
            <a:ext cx="16002000" cy="1569660"/>
          </a:xfrm>
          <a:prstGeom prst="rect">
            <a:avLst/>
          </a:prstGeom>
          <a:noFill/>
        </p:spPr>
        <p:txBody>
          <a:bodyPr wrap="square" rtlCol="0">
            <a:spAutoFit/>
          </a:bodyPr>
          <a:lstStyle/>
          <a:p>
            <a:pPr lvl="0"/>
            <a:r>
              <a:rPr lang="vi-VN" sz="4800" b="1" dirty="0">
                <a:solidFill>
                  <a:prstClr val="black"/>
                </a:solidFill>
                <a:latin typeface="Cambria" panose="02040503050406030204" pitchFamily="18" charset="0"/>
                <a:ea typeface="Cambria" panose="02040503050406030204" pitchFamily="18" charset="0"/>
              </a:rPr>
              <a:t>Quan sát hình 4, nêu một số việc nên làm, không nên làm để phòng tránh bệnh sâu răng.</a:t>
            </a:r>
          </a:p>
        </p:txBody>
      </p:sp>
      <p:pic>
        <p:nvPicPr>
          <p:cNvPr id="8" name="Picture 7">
            <a:extLst>
              <a:ext uri="{FF2B5EF4-FFF2-40B4-BE49-F238E27FC236}">
                <a16:creationId xmlns:a16="http://schemas.microsoft.com/office/drawing/2014/main" xmlns="" id="{C841E0CE-A641-75B0-DEBC-831ED9221ED0}"/>
              </a:ext>
            </a:extLst>
          </p:cNvPr>
          <p:cNvPicPr>
            <a:picLocks noChangeAspect="1"/>
          </p:cNvPicPr>
          <p:nvPr/>
        </p:nvPicPr>
        <p:blipFill>
          <a:blip r:embed="rId3"/>
          <a:stretch>
            <a:fillRect/>
          </a:stretch>
        </p:blipFill>
        <p:spPr>
          <a:xfrm>
            <a:off x="2438400" y="3162300"/>
            <a:ext cx="13258800" cy="64998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4478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4" name="Table 3">
            <a:extLst>
              <a:ext uri="{FF2B5EF4-FFF2-40B4-BE49-F238E27FC236}">
                <a16:creationId xmlns:a16="http://schemas.microsoft.com/office/drawing/2014/main" xmlns="" id="{89B514D5-29F1-43AE-11DE-042D091E2C2C}"/>
              </a:ext>
            </a:extLst>
          </p:cNvPr>
          <p:cNvGraphicFramePr>
            <a:graphicFrameLocks noGrp="1"/>
          </p:cNvGraphicFramePr>
          <p:nvPr>
            <p:extLst>
              <p:ext uri="{D42A27DB-BD31-4B8C-83A1-F6EECF244321}">
                <p14:modId xmlns:p14="http://schemas.microsoft.com/office/powerpoint/2010/main" val="3467749961"/>
              </p:ext>
            </p:extLst>
          </p:nvPr>
        </p:nvGraphicFramePr>
        <p:xfrm>
          <a:off x="1143000" y="1790700"/>
          <a:ext cx="16230600" cy="7143670"/>
        </p:xfrm>
        <a:graphic>
          <a:graphicData uri="http://schemas.openxmlformats.org/drawingml/2006/table">
            <a:tbl>
              <a:tblPr firstRow="1" firstCol="1" bandRow="1">
                <a:tableStyleId>{5C22544A-7EE6-4342-B048-85BDC9FD1C3A}</a:tableStyleId>
              </a:tblPr>
              <a:tblGrid>
                <a:gridCol w="5257800">
                  <a:extLst>
                    <a:ext uri="{9D8B030D-6E8A-4147-A177-3AD203B41FA5}">
                      <a16:colId xmlns:a16="http://schemas.microsoft.com/office/drawing/2014/main" xmlns="" val="4103436489"/>
                    </a:ext>
                  </a:extLst>
                </a:gridCol>
                <a:gridCol w="2362200">
                  <a:extLst>
                    <a:ext uri="{9D8B030D-6E8A-4147-A177-3AD203B41FA5}">
                      <a16:colId xmlns:a16="http://schemas.microsoft.com/office/drawing/2014/main" xmlns="" val="138057256"/>
                    </a:ext>
                  </a:extLst>
                </a:gridCol>
                <a:gridCol w="2057400">
                  <a:extLst>
                    <a:ext uri="{9D8B030D-6E8A-4147-A177-3AD203B41FA5}">
                      <a16:colId xmlns:a16="http://schemas.microsoft.com/office/drawing/2014/main" xmlns="" val="4215080661"/>
                    </a:ext>
                  </a:extLst>
                </a:gridCol>
                <a:gridCol w="6553200">
                  <a:extLst>
                    <a:ext uri="{9D8B030D-6E8A-4147-A177-3AD203B41FA5}">
                      <a16:colId xmlns:a16="http://schemas.microsoft.com/office/drawing/2014/main" xmlns="" val="3049030868"/>
                    </a:ext>
                  </a:extLst>
                </a:gridCol>
              </a:tblGrid>
              <a:tr h="878843">
                <a:tc gridSpan="4">
                  <a:txBody>
                    <a:bodyPr/>
                    <a:lstStyle/>
                    <a:p>
                      <a:pPr marL="0" marR="6985" algn="ctr">
                        <a:lnSpc>
                          <a:spcPct val="120000"/>
                        </a:lnSpc>
                        <a:spcBef>
                          <a:spcPts val="0"/>
                        </a:spcBef>
                        <a:spcAft>
                          <a:spcPts val="0"/>
                        </a:spcAft>
                      </a:pPr>
                      <a:r>
                        <a:rPr lang="en-US" sz="4800" b="1" dirty="0" err="1">
                          <a:solidFill>
                            <a:srgbClr val="002060"/>
                          </a:solidFill>
                          <a:effectLst/>
                          <a:latin typeface="Cambria" panose="02040503050406030204" pitchFamily="18" charset="0"/>
                          <a:ea typeface="Cambria" panose="02040503050406030204" pitchFamily="18" charset="0"/>
                        </a:rPr>
                        <a:t>Biện</a:t>
                      </a:r>
                      <a:r>
                        <a:rPr lang="en-US" sz="4800" b="1" dirty="0">
                          <a:solidFill>
                            <a:srgbClr val="002060"/>
                          </a:solidFill>
                          <a:effectLst/>
                          <a:latin typeface="Cambria" panose="02040503050406030204" pitchFamily="18" charset="0"/>
                          <a:ea typeface="Cambria" panose="02040503050406030204" pitchFamily="18" charset="0"/>
                        </a:rPr>
                        <a:t> </a:t>
                      </a:r>
                      <a:r>
                        <a:rPr lang="en-US" sz="4800" b="1" dirty="0" err="1">
                          <a:solidFill>
                            <a:srgbClr val="002060"/>
                          </a:solidFill>
                          <a:effectLst/>
                          <a:latin typeface="Cambria" panose="02040503050406030204" pitchFamily="18" charset="0"/>
                          <a:ea typeface="Cambria" panose="02040503050406030204" pitchFamily="18" charset="0"/>
                        </a:rPr>
                        <a:t>pháp</a:t>
                      </a:r>
                      <a:r>
                        <a:rPr lang="en-US" sz="4800" b="1" dirty="0">
                          <a:solidFill>
                            <a:srgbClr val="002060"/>
                          </a:solidFill>
                          <a:effectLst/>
                          <a:latin typeface="Cambria" panose="02040503050406030204" pitchFamily="18" charset="0"/>
                          <a:ea typeface="Cambria" panose="02040503050406030204" pitchFamily="18" charset="0"/>
                        </a:rPr>
                        <a:t> </a:t>
                      </a:r>
                      <a:r>
                        <a:rPr lang="en-US" sz="4800" b="1" dirty="0" err="1">
                          <a:solidFill>
                            <a:srgbClr val="002060"/>
                          </a:solidFill>
                          <a:effectLst/>
                          <a:latin typeface="Cambria" panose="02040503050406030204" pitchFamily="18" charset="0"/>
                          <a:ea typeface="Cambria" panose="02040503050406030204" pitchFamily="18" charset="0"/>
                        </a:rPr>
                        <a:t>phòng</a:t>
                      </a:r>
                      <a:r>
                        <a:rPr lang="en-US" sz="4800" b="1" dirty="0">
                          <a:solidFill>
                            <a:srgbClr val="002060"/>
                          </a:solidFill>
                          <a:effectLst/>
                          <a:latin typeface="Cambria" panose="02040503050406030204" pitchFamily="18" charset="0"/>
                          <a:ea typeface="Cambria" panose="02040503050406030204" pitchFamily="18" charset="0"/>
                        </a:rPr>
                        <a:t> </a:t>
                      </a:r>
                      <a:r>
                        <a:rPr lang="en-US" sz="4800" b="1" dirty="0" err="1">
                          <a:solidFill>
                            <a:srgbClr val="002060"/>
                          </a:solidFill>
                          <a:effectLst/>
                          <a:latin typeface="Cambria" panose="02040503050406030204" pitchFamily="18" charset="0"/>
                          <a:ea typeface="Cambria" panose="02040503050406030204" pitchFamily="18" charset="0"/>
                        </a:rPr>
                        <a:t>tránh</a:t>
                      </a:r>
                      <a:r>
                        <a:rPr lang="en-US" sz="4800" b="1" dirty="0">
                          <a:solidFill>
                            <a:srgbClr val="002060"/>
                          </a:solidFill>
                          <a:effectLst/>
                          <a:latin typeface="Cambria" panose="02040503050406030204" pitchFamily="18" charset="0"/>
                          <a:ea typeface="Cambria" panose="02040503050406030204" pitchFamily="18" charset="0"/>
                        </a:rPr>
                        <a:t> </a:t>
                      </a:r>
                      <a:r>
                        <a:rPr lang="en-US" sz="4800" b="1" dirty="0" err="1">
                          <a:solidFill>
                            <a:srgbClr val="002060"/>
                          </a:solidFill>
                          <a:effectLst/>
                          <a:latin typeface="Cambria" panose="02040503050406030204" pitchFamily="18" charset="0"/>
                          <a:ea typeface="Cambria" panose="02040503050406030204" pitchFamily="18" charset="0"/>
                        </a:rPr>
                        <a:t>sâu</a:t>
                      </a:r>
                      <a:r>
                        <a:rPr lang="en-US" sz="4800" b="1" dirty="0">
                          <a:solidFill>
                            <a:srgbClr val="002060"/>
                          </a:solidFill>
                          <a:effectLst/>
                          <a:latin typeface="Cambria" panose="02040503050406030204" pitchFamily="18" charset="0"/>
                          <a:ea typeface="Cambria" panose="02040503050406030204" pitchFamily="18" charset="0"/>
                        </a:rPr>
                        <a:t> </a:t>
                      </a:r>
                      <a:r>
                        <a:rPr lang="en-US" sz="4800" b="1" dirty="0" err="1">
                          <a:solidFill>
                            <a:srgbClr val="002060"/>
                          </a:solidFill>
                          <a:effectLst/>
                          <a:latin typeface="Cambria" panose="02040503050406030204" pitchFamily="18" charset="0"/>
                          <a:ea typeface="Cambria" panose="02040503050406030204" pitchFamily="18" charset="0"/>
                        </a:rPr>
                        <a:t>răng</a:t>
                      </a:r>
                      <a:endParaRPr lang="en-US" sz="4800" b="1" dirty="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400703363"/>
                  </a:ext>
                </a:extLst>
              </a:tr>
              <a:tr h="1798261">
                <a:tc>
                  <a:txBody>
                    <a:bodyPr/>
                    <a:lstStyle/>
                    <a:p>
                      <a:pPr marL="0" marR="6985" algn="ctr">
                        <a:lnSpc>
                          <a:spcPct val="120000"/>
                        </a:lnSpc>
                        <a:spcBef>
                          <a:spcPts val="0"/>
                        </a:spcBef>
                        <a:spcAft>
                          <a:spcPts val="0"/>
                        </a:spcAft>
                      </a:pPr>
                      <a:r>
                        <a:rPr lang="en-US" sz="3600" b="1" dirty="0" err="1">
                          <a:solidFill>
                            <a:srgbClr val="002060"/>
                          </a:solidFill>
                          <a:effectLst/>
                          <a:latin typeface="Cambria" panose="02040503050406030204" pitchFamily="18" charset="0"/>
                          <a:ea typeface="Cambria" panose="02040503050406030204" pitchFamily="18" charset="0"/>
                        </a:rPr>
                        <a:t>Việc</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làm</a:t>
                      </a:r>
                      <a:endParaRPr lang="en-US" sz="3600" b="1" dirty="0">
                        <a:solidFill>
                          <a:srgbClr val="002060"/>
                        </a:solidFill>
                        <a:effectLst/>
                        <a:latin typeface="Cambria" panose="02040503050406030204" pitchFamily="18" charset="0"/>
                        <a:ea typeface="Cambria" panose="02040503050406030204" pitchFamily="18" charset="0"/>
                      </a:endParaRPr>
                    </a:p>
                  </a:txBody>
                  <a:tcPr marL="42917" marR="37016" marT="1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23495" marR="0" algn="ctr">
                        <a:lnSpc>
                          <a:spcPct val="120000"/>
                        </a:lnSpc>
                        <a:spcBef>
                          <a:spcPts val="0"/>
                        </a:spcBef>
                        <a:spcAft>
                          <a:spcPts val="0"/>
                        </a:spcAft>
                      </a:pPr>
                      <a:r>
                        <a:rPr lang="en-US" sz="3600" b="1" dirty="0" err="1">
                          <a:solidFill>
                            <a:srgbClr val="002060"/>
                          </a:solidFill>
                          <a:effectLst/>
                          <a:latin typeface="Cambria" panose="02040503050406030204" pitchFamily="18" charset="0"/>
                          <a:ea typeface="Cambria" panose="02040503050406030204" pitchFamily="18" charset="0"/>
                        </a:rPr>
                        <a:t>Nên</a:t>
                      </a:r>
                      <a:endParaRPr lang="en-US" sz="3600" b="1" dirty="0">
                        <a:solidFill>
                          <a:srgbClr val="002060"/>
                        </a:solidFill>
                        <a:effectLst/>
                        <a:latin typeface="Cambria" panose="02040503050406030204" pitchFamily="18" charset="0"/>
                        <a:ea typeface="Cambria" panose="02040503050406030204" pitchFamily="18" charset="0"/>
                      </a:endParaRPr>
                    </a:p>
                  </a:txBody>
                  <a:tcPr marL="42917" marR="37016" marT="1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20000"/>
                        </a:lnSpc>
                        <a:spcBef>
                          <a:spcPts val="0"/>
                        </a:spcBef>
                        <a:spcAft>
                          <a:spcPts val="0"/>
                        </a:spcAft>
                      </a:pPr>
                      <a:r>
                        <a:rPr lang="en-US" sz="3600" b="1" dirty="0" err="1">
                          <a:solidFill>
                            <a:srgbClr val="002060"/>
                          </a:solidFill>
                          <a:effectLst/>
                          <a:latin typeface="Cambria" panose="02040503050406030204" pitchFamily="18" charset="0"/>
                          <a:ea typeface="Cambria" panose="02040503050406030204" pitchFamily="18" charset="0"/>
                        </a:rPr>
                        <a:t>Không</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nên</a:t>
                      </a:r>
                      <a:endParaRPr lang="en-US" sz="3600" b="1" dirty="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6985" algn="ctr">
                        <a:lnSpc>
                          <a:spcPct val="120000"/>
                        </a:lnSpc>
                        <a:spcBef>
                          <a:spcPts val="0"/>
                        </a:spcBef>
                        <a:spcAft>
                          <a:spcPts val="0"/>
                        </a:spcAft>
                      </a:pPr>
                      <a:r>
                        <a:rPr lang="en-US" sz="3600" b="1" dirty="0" err="1">
                          <a:solidFill>
                            <a:srgbClr val="002060"/>
                          </a:solidFill>
                          <a:effectLst/>
                          <a:latin typeface="Cambria" panose="02040503050406030204" pitchFamily="18" charset="0"/>
                          <a:ea typeface="Cambria" panose="02040503050406030204" pitchFamily="18" charset="0"/>
                        </a:rPr>
                        <a:t>Lí</a:t>
                      </a:r>
                      <a:r>
                        <a:rPr lang="en-US" sz="3600" b="1" dirty="0">
                          <a:solidFill>
                            <a:srgbClr val="002060"/>
                          </a:solidFill>
                          <a:effectLst/>
                          <a:latin typeface="Cambria" panose="02040503050406030204" pitchFamily="18" charset="0"/>
                          <a:ea typeface="Cambria" panose="02040503050406030204" pitchFamily="18" charset="0"/>
                        </a:rPr>
                        <a:t> do</a:t>
                      </a:r>
                    </a:p>
                  </a:txBody>
                  <a:tcPr marL="42917" marR="37016" marT="1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471721038"/>
                  </a:ext>
                </a:extLst>
              </a:tr>
              <a:tr h="679614">
                <a:tc>
                  <a:txBody>
                    <a:bodyPr/>
                    <a:lstStyle/>
                    <a:p>
                      <a:pPr marL="0" marR="0">
                        <a:lnSpc>
                          <a:spcPct val="120000"/>
                        </a:lnSpc>
                        <a:spcBef>
                          <a:spcPts val="0"/>
                        </a:spcBef>
                        <a:spcAft>
                          <a:spcPts val="0"/>
                        </a:spcAft>
                      </a:pPr>
                      <a:r>
                        <a:rPr lang="en-US" sz="3600" dirty="0">
                          <a:solidFill>
                            <a:srgbClr val="002060"/>
                          </a:solidFill>
                          <a:effectLst/>
                          <a:latin typeface="Cambria" panose="02040503050406030204" pitchFamily="18" charset="0"/>
                          <a:ea typeface="Cambria" panose="02040503050406030204" pitchFamily="18" charset="0"/>
                        </a:rPr>
                        <a:t>a) </a:t>
                      </a:r>
                      <a:r>
                        <a:rPr lang="en-US" sz="3600" dirty="0" err="1">
                          <a:solidFill>
                            <a:srgbClr val="002060"/>
                          </a:solidFill>
                          <a:effectLst/>
                          <a:latin typeface="Cambria" panose="02040503050406030204" pitchFamily="18" charset="0"/>
                          <a:ea typeface="Cambria" panose="02040503050406030204" pitchFamily="18" charset="0"/>
                        </a:rPr>
                        <a:t>Ăn</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đồ</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ngọt</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buổi</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tối</a:t>
                      </a:r>
                      <a:endParaRPr lang="en-US" sz="3600" dirty="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3600" dirty="0">
                          <a:solidFill>
                            <a:srgbClr val="002060"/>
                          </a:solidFill>
                          <a:effectLst/>
                          <a:latin typeface="Cambria" panose="02040503050406030204" pitchFamily="18" charset="0"/>
                          <a:ea typeface="Cambria" panose="02040503050406030204" pitchFamily="18" charset="0"/>
                        </a:rPr>
                        <a:t> </a:t>
                      </a: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6985" algn="ctr">
                        <a:lnSpc>
                          <a:spcPct val="120000"/>
                        </a:lnSpc>
                        <a:spcBef>
                          <a:spcPts val="0"/>
                        </a:spcBef>
                        <a:spcAft>
                          <a:spcPts val="0"/>
                        </a:spcAft>
                      </a:pPr>
                      <a:r>
                        <a:rPr lang="en-US" sz="3600">
                          <a:solidFill>
                            <a:srgbClr val="002060"/>
                          </a:solidFill>
                          <a:effectLst/>
                          <a:latin typeface="Cambria" panose="02040503050406030204" pitchFamily="18" charset="0"/>
                          <a:ea typeface="Cambria" panose="02040503050406030204" pitchFamily="18" charset="0"/>
                        </a:rPr>
                        <a:t>x</a:t>
                      </a:r>
                    </a:p>
                  </a:txBody>
                  <a:tcPr marL="42917" marR="37016" marT="1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20000"/>
                        </a:lnSpc>
                        <a:spcBef>
                          <a:spcPts val="0"/>
                        </a:spcBef>
                        <a:spcAft>
                          <a:spcPts val="0"/>
                        </a:spcAft>
                      </a:pPr>
                      <a:r>
                        <a:rPr lang="en-US" sz="3600">
                          <a:solidFill>
                            <a:srgbClr val="002060"/>
                          </a:solidFill>
                          <a:effectLst/>
                          <a:latin typeface="Cambria" panose="02040503050406030204" pitchFamily="18" charset="0"/>
                          <a:ea typeface="Cambria" panose="02040503050406030204" pitchFamily="18" charset="0"/>
                        </a:rPr>
                        <a:t>Tăng nguy cơ sâu răng</a:t>
                      </a: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907431300"/>
                  </a:ext>
                </a:extLst>
              </a:tr>
              <a:tr h="1021583">
                <a:tc>
                  <a:txBody>
                    <a:bodyPr/>
                    <a:lstStyle/>
                    <a:p>
                      <a:pPr marL="0" marR="0">
                        <a:lnSpc>
                          <a:spcPct val="120000"/>
                        </a:lnSpc>
                        <a:spcBef>
                          <a:spcPts val="0"/>
                        </a:spcBef>
                        <a:spcAft>
                          <a:spcPts val="0"/>
                        </a:spcAft>
                      </a:pPr>
                      <a:r>
                        <a:rPr lang="en-US" sz="3600" dirty="0">
                          <a:solidFill>
                            <a:srgbClr val="002060"/>
                          </a:solidFill>
                          <a:effectLst/>
                          <a:latin typeface="Cambria" panose="02040503050406030204" pitchFamily="18" charset="0"/>
                          <a:ea typeface="Cambria" panose="02040503050406030204" pitchFamily="18" charset="0"/>
                        </a:rPr>
                        <a:t>b) </a:t>
                      </a:r>
                      <a:r>
                        <a:rPr lang="en-US" sz="3600" dirty="0" err="1">
                          <a:solidFill>
                            <a:srgbClr val="002060"/>
                          </a:solidFill>
                          <a:effectLst/>
                          <a:latin typeface="Cambria" panose="02040503050406030204" pitchFamily="18" charset="0"/>
                          <a:ea typeface="Cambria" panose="02040503050406030204" pitchFamily="18" charset="0"/>
                        </a:rPr>
                        <a:t>Chải</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răng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đúng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cách</a:t>
                      </a:r>
                      <a:endParaRPr lang="en-US" sz="3600" dirty="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6985" algn="ctr">
                        <a:lnSpc>
                          <a:spcPct val="120000"/>
                        </a:lnSpc>
                        <a:spcBef>
                          <a:spcPts val="0"/>
                        </a:spcBef>
                        <a:spcAft>
                          <a:spcPts val="0"/>
                        </a:spcAft>
                      </a:pPr>
                      <a:r>
                        <a:rPr lang="en-US" sz="3600" dirty="0">
                          <a:solidFill>
                            <a:srgbClr val="002060"/>
                          </a:solidFill>
                          <a:effectLst/>
                          <a:latin typeface="Cambria" panose="02040503050406030204" pitchFamily="18" charset="0"/>
                          <a:ea typeface="Cambria" panose="02040503050406030204" pitchFamily="18" charset="0"/>
                        </a:rPr>
                        <a:t>x</a:t>
                      </a:r>
                    </a:p>
                  </a:txBody>
                  <a:tcPr marL="42917" marR="37016" marT="1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3600">
                          <a:solidFill>
                            <a:srgbClr val="002060"/>
                          </a:solidFill>
                          <a:effectLst/>
                          <a:latin typeface="Cambria" panose="02040503050406030204" pitchFamily="18" charset="0"/>
                          <a:ea typeface="Cambria" panose="02040503050406030204" pitchFamily="18" charset="0"/>
                        </a:rPr>
                        <a:t> </a:t>
                      </a: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20000"/>
                        </a:lnSpc>
                        <a:spcBef>
                          <a:spcPts val="0"/>
                        </a:spcBef>
                        <a:spcAft>
                          <a:spcPts val="0"/>
                        </a:spcAft>
                      </a:pPr>
                      <a:r>
                        <a:rPr lang="en-US" sz="3600">
                          <a:solidFill>
                            <a:srgbClr val="002060"/>
                          </a:solidFill>
                          <a:effectLst/>
                          <a:latin typeface="Cambria" panose="02040503050406030204" pitchFamily="18" charset="0"/>
                          <a:ea typeface="Cambria" panose="02040503050406030204" pitchFamily="18" charset="0"/>
                        </a:rPr>
                        <a:t>Làm sạch kĩ, bảo vệ men răng</a:t>
                      </a: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95068801"/>
                  </a:ext>
                </a:extLst>
              </a:tr>
              <a:tr h="1375147">
                <a:tc>
                  <a:txBody>
                    <a:bodyPr/>
                    <a:lstStyle/>
                    <a:p>
                      <a:pPr marL="0" marR="0">
                        <a:lnSpc>
                          <a:spcPct val="120000"/>
                        </a:lnSpc>
                        <a:spcBef>
                          <a:spcPts val="0"/>
                        </a:spcBef>
                        <a:spcAft>
                          <a:spcPts val="0"/>
                        </a:spcAft>
                      </a:pPr>
                      <a:r>
                        <a:rPr lang="en-US" sz="3600" dirty="0">
                          <a:solidFill>
                            <a:srgbClr val="002060"/>
                          </a:solidFill>
                          <a:effectLst/>
                          <a:latin typeface="Cambria" panose="02040503050406030204" pitchFamily="18" charset="0"/>
                          <a:ea typeface="Cambria" panose="02040503050406030204" pitchFamily="18" charset="0"/>
                        </a:rPr>
                        <a:t>c) </a:t>
                      </a:r>
                      <a:r>
                        <a:rPr lang="en-US" sz="3600" dirty="0" err="1">
                          <a:solidFill>
                            <a:srgbClr val="002060"/>
                          </a:solidFill>
                          <a:effectLst/>
                          <a:latin typeface="Cambria" panose="02040503050406030204" pitchFamily="18" charset="0"/>
                          <a:ea typeface="Cambria" panose="02040503050406030204" pitchFamily="18" charset="0"/>
                        </a:rPr>
                        <a:t>Khám</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răng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định</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kì</a:t>
                      </a:r>
                      <a:endParaRPr lang="en-US" sz="3600" dirty="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6985" algn="ctr">
                        <a:lnSpc>
                          <a:spcPct val="120000"/>
                        </a:lnSpc>
                        <a:spcBef>
                          <a:spcPts val="0"/>
                        </a:spcBef>
                        <a:spcAft>
                          <a:spcPts val="0"/>
                        </a:spcAft>
                      </a:pPr>
                      <a:r>
                        <a:rPr lang="en-US" sz="3600" dirty="0">
                          <a:solidFill>
                            <a:srgbClr val="002060"/>
                          </a:solidFill>
                          <a:effectLst/>
                          <a:latin typeface="Cambria" panose="02040503050406030204" pitchFamily="18" charset="0"/>
                          <a:ea typeface="Cambria" panose="02040503050406030204" pitchFamily="18" charset="0"/>
                        </a:rPr>
                        <a:t>x</a:t>
                      </a:r>
                    </a:p>
                  </a:txBody>
                  <a:tcPr marL="42917" marR="37016" marT="1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3600">
                          <a:solidFill>
                            <a:srgbClr val="002060"/>
                          </a:solidFill>
                          <a:effectLst/>
                          <a:latin typeface="Cambria" panose="02040503050406030204" pitchFamily="18" charset="0"/>
                          <a:ea typeface="Cambria" panose="02040503050406030204" pitchFamily="18" charset="0"/>
                        </a:rPr>
                        <a:t> </a:t>
                      </a: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20000"/>
                        </a:lnSpc>
                        <a:spcBef>
                          <a:spcPts val="0"/>
                        </a:spcBef>
                        <a:spcAft>
                          <a:spcPts val="0"/>
                        </a:spcAft>
                      </a:pPr>
                      <a:r>
                        <a:rPr lang="en-US" sz="3600">
                          <a:solidFill>
                            <a:srgbClr val="002060"/>
                          </a:solidFill>
                          <a:effectLst/>
                          <a:latin typeface="Cambria" panose="02040503050406030204" pitchFamily="18" charset="0"/>
                          <a:ea typeface="Cambria" panose="02040503050406030204" pitchFamily="18" charset="0"/>
                        </a:rPr>
                        <a:t>Phát hiện sớm để kịp thời điều trị</a:t>
                      </a: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45387452"/>
                  </a:ext>
                </a:extLst>
              </a:tr>
              <a:tr h="1375147">
                <a:tc>
                  <a:txBody>
                    <a:bodyPr/>
                    <a:lstStyle/>
                    <a:p>
                      <a:pPr marL="0" marR="0">
                        <a:lnSpc>
                          <a:spcPct val="120000"/>
                        </a:lnSpc>
                        <a:spcBef>
                          <a:spcPts val="0"/>
                        </a:spcBef>
                        <a:spcAft>
                          <a:spcPts val="0"/>
                        </a:spcAft>
                      </a:pPr>
                      <a:r>
                        <a:rPr lang="en-US" sz="3600" dirty="0">
                          <a:solidFill>
                            <a:srgbClr val="002060"/>
                          </a:solidFill>
                          <a:effectLst/>
                          <a:latin typeface="Cambria" panose="02040503050406030204" pitchFamily="18" charset="0"/>
                          <a:ea typeface="Cambria" panose="02040503050406030204" pitchFamily="18" charset="0"/>
                        </a:rPr>
                        <a:t>d) </a:t>
                      </a:r>
                      <a:r>
                        <a:rPr lang="en-US" sz="3600" dirty="0" err="1">
                          <a:solidFill>
                            <a:srgbClr val="002060"/>
                          </a:solidFill>
                          <a:effectLst/>
                          <a:latin typeface="Cambria" panose="02040503050406030204" pitchFamily="18" charset="0"/>
                          <a:ea typeface="Cambria" panose="02040503050406030204" pitchFamily="18" charset="0"/>
                        </a:rPr>
                        <a:t>Sử</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dụng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đa</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dạng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thực</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phẩm</a:t>
                      </a:r>
                      <a:endParaRPr lang="en-US" sz="3600" dirty="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rgbClr val="002060"/>
                          </a:solidFill>
                          <a:effectLst/>
                          <a:latin typeface="Cambria" panose="02040503050406030204" pitchFamily="18" charset="0"/>
                          <a:ea typeface="Cambria" panose="02040503050406030204" pitchFamily="18" charset="0"/>
                        </a:rPr>
                        <a:t>x</a:t>
                      </a:r>
                      <a:endParaRPr lang="en-US" sz="4800" dirty="0">
                        <a:solidFill>
                          <a:srgbClr val="002060"/>
                        </a:solidFill>
                        <a:latin typeface="Cambria" panose="02040503050406030204" pitchFamily="18" charset="0"/>
                        <a:ea typeface="Cambria" panose="02040503050406030204" pitchFamily="18" charset="0"/>
                      </a:endParaRPr>
                    </a:p>
                  </a:txBody>
                  <a:tcPr marL="42917" marR="37016" marT="1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rgbClr val="002060"/>
                          </a:solidFill>
                          <a:effectLst/>
                          <a:latin typeface="Cambria" panose="02040503050406030204" pitchFamily="18" charset="0"/>
                          <a:ea typeface="Cambria" panose="02040503050406030204" pitchFamily="18" charset="0"/>
                        </a:rPr>
                        <a:t> </a:t>
                      </a:r>
                      <a:endParaRPr lang="en-US" sz="4800" dirty="0">
                        <a:solidFill>
                          <a:srgbClr val="002060"/>
                        </a:solidFill>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3600" dirty="0">
                          <a:solidFill>
                            <a:srgbClr val="002060"/>
                          </a:solidFill>
                          <a:effectLst/>
                          <a:latin typeface="Cambria" panose="02040503050406030204" pitchFamily="18" charset="0"/>
                          <a:ea typeface="Cambria" panose="02040503050406030204" pitchFamily="18" charset="0"/>
                        </a:rPr>
                        <a:t>Cung </a:t>
                      </a:r>
                      <a:r>
                        <a:rPr lang="en-US" sz="3600" dirty="0" err="1">
                          <a:solidFill>
                            <a:srgbClr val="002060"/>
                          </a:solidFill>
                          <a:effectLst/>
                          <a:latin typeface="Cambria" panose="02040503050406030204" pitchFamily="18" charset="0"/>
                          <a:ea typeface="Cambria" panose="02040503050406030204" pitchFamily="18" charset="0"/>
                        </a:rPr>
                        <a:t>cấp</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đủ</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chất</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dinh</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dưỡng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cho</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răng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lợi</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khoẻ</a:t>
                      </a:r>
                      <a:r>
                        <a:rPr lang="en-US" sz="3600" dirty="0">
                          <a:solidFill>
                            <a:srgbClr val="002060"/>
                          </a:solidFill>
                          <a:effectLst/>
                          <a:latin typeface="Cambria" panose="02040503050406030204" pitchFamily="18" charset="0"/>
                          <a:ea typeface="Cambria" panose="02040503050406030204" pitchFamily="18" charset="0"/>
                        </a:rPr>
                        <a:t>.</a:t>
                      </a:r>
                      <a:endParaRPr lang="en-US" sz="4800" dirty="0">
                        <a:solidFill>
                          <a:srgbClr val="002060"/>
                        </a:solidFill>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824317057"/>
                  </a:ext>
                </a:extLst>
              </a:tr>
            </a:tbl>
          </a:graphicData>
        </a:graphic>
      </p:graphicFrame>
    </p:spTree>
    <p:extLst>
      <p:ext uri="{BB962C8B-B14F-4D97-AF65-F5344CB8AC3E}">
        <p14:creationId xmlns:p14="http://schemas.microsoft.com/office/powerpoint/2010/main" val="53481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a:p>
        </p:txBody>
      </p:sp>
      <p:grpSp>
        <p:nvGrpSpPr>
          <p:cNvPr id="3" name="Group 3"/>
          <p:cNvGrpSpPr/>
          <p:nvPr/>
        </p:nvGrpSpPr>
        <p:grpSpPr>
          <a:xfrm>
            <a:off x="609600" y="342900"/>
            <a:ext cx="16725900" cy="2057400"/>
            <a:chOff x="0" y="0"/>
            <a:chExt cx="2137363" cy="1761067"/>
          </a:xfrm>
        </p:grpSpPr>
        <p:sp>
          <p:nvSpPr>
            <p:cNvPr id="4" name="Freeform 4"/>
            <p:cNvSpPr/>
            <p:nvPr/>
          </p:nvSpPr>
          <p:spPr>
            <a:xfrm>
              <a:off x="0" y="0"/>
              <a:ext cx="2137363" cy="1761067"/>
            </a:xfrm>
            <a:custGeom>
              <a:avLst/>
              <a:gdLst/>
              <a:ahLst/>
              <a:cxnLst/>
              <a:rect l="l" t="t" r="r" b="b"/>
              <a:pathLst>
                <a:path w="2137363" h="1761067">
                  <a:moveTo>
                    <a:pt x="48654" y="0"/>
                  </a:moveTo>
                  <a:lnTo>
                    <a:pt x="2088710" y="0"/>
                  </a:lnTo>
                  <a:cubicBezTo>
                    <a:pt x="2115580" y="0"/>
                    <a:pt x="2137363" y="21783"/>
                    <a:pt x="2137363" y="48654"/>
                  </a:cubicBezTo>
                  <a:lnTo>
                    <a:pt x="2137363" y="1712413"/>
                  </a:lnTo>
                  <a:cubicBezTo>
                    <a:pt x="2137363" y="1739284"/>
                    <a:pt x="2115580" y="1761067"/>
                    <a:pt x="2088710" y="1761067"/>
                  </a:cubicBezTo>
                  <a:lnTo>
                    <a:pt x="48654" y="1761067"/>
                  </a:lnTo>
                  <a:cubicBezTo>
                    <a:pt x="21783" y="1761067"/>
                    <a:pt x="0" y="1739284"/>
                    <a:pt x="0" y="1712413"/>
                  </a:cubicBezTo>
                  <a:lnTo>
                    <a:pt x="0" y="48654"/>
                  </a:lnTo>
                  <a:cubicBezTo>
                    <a:pt x="0" y="21783"/>
                    <a:pt x="21783" y="0"/>
                    <a:pt x="48654" y="0"/>
                  </a:cubicBezTo>
                  <a:close/>
                </a:path>
              </a:pathLst>
            </a:custGeom>
            <a:solidFill>
              <a:srgbClr val="CDC514"/>
            </a:solidFill>
            <a:ln w="142875" cap="rnd">
              <a:solidFill>
                <a:srgbClr val="FFFFFF"/>
              </a:solidFill>
              <a:prstDash val="solid"/>
              <a:round/>
            </a:ln>
          </p:spPr>
          <p:txBody>
            <a:bodyPr/>
            <a:lstStyle/>
            <a:p>
              <a:endParaRPr lang="en-US"/>
            </a:p>
          </p:txBody>
        </p:sp>
        <p:sp>
          <p:nvSpPr>
            <p:cNvPr id="5" name="TextBox 5"/>
            <p:cNvSpPr txBox="1"/>
            <p:nvPr/>
          </p:nvSpPr>
          <p:spPr>
            <a:xfrm>
              <a:off x="0" y="-38100"/>
              <a:ext cx="2137363" cy="1799167"/>
            </a:xfrm>
            <a:prstGeom prst="rect">
              <a:avLst/>
            </a:prstGeom>
          </p:spPr>
          <p:txBody>
            <a:bodyPr lIns="50800" tIns="50800" rIns="50800" bIns="50800" rtlCol="0" anchor="ctr"/>
            <a:lstStyle/>
            <a:p>
              <a:pPr algn="ctr">
                <a:lnSpc>
                  <a:spcPts val="2659"/>
                </a:lnSpc>
                <a:spcBef>
                  <a:spcPct val="0"/>
                </a:spcBef>
              </a:pPr>
              <a:endParaRPr/>
            </a:p>
          </p:txBody>
        </p:sp>
      </p:grpSp>
      <p:sp>
        <p:nvSpPr>
          <p:cNvPr id="25" name="TextBox 24">
            <a:extLst>
              <a:ext uri="{FF2B5EF4-FFF2-40B4-BE49-F238E27FC236}">
                <a16:creationId xmlns:a16="http://schemas.microsoft.com/office/drawing/2014/main" xmlns="" id="{0F4BF985-5A60-5E4E-EDFC-F621FB5CE1B5}"/>
              </a:ext>
            </a:extLst>
          </p:cNvPr>
          <p:cNvSpPr txBox="1"/>
          <p:nvPr/>
        </p:nvSpPr>
        <p:spPr>
          <a:xfrm>
            <a:off x="1066800" y="495300"/>
            <a:ext cx="16002000" cy="1938992"/>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Quan sát hình 2</a:t>
            </a:r>
            <a:r>
              <a:rPr lang="en-US" sz="4000" b="1" dirty="0">
                <a:latin typeface="Cambria" panose="02040503050406030204" pitchFamily="18" charset="0"/>
                <a:ea typeface="Cambria" panose="02040503050406030204" pitchFamily="18" charset="0"/>
              </a:rPr>
              <a:t>:</a:t>
            </a:r>
            <a:endParaRPr lang="vi-VN" sz="4000" b="1" dirty="0">
              <a:latin typeface="Cambria" panose="02040503050406030204" pitchFamily="18" charset="0"/>
              <a:ea typeface="Cambria" panose="02040503050406030204" pitchFamily="18" charset="0"/>
            </a:endParaRPr>
          </a:p>
          <a:p>
            <a:r>
              <a:rPr lang="vi-VN" sz="4000" dirty="0">
                <a:latin typeface="Cambria" panose="02040503050406030204" pitchFamily="18" charset="0"/>
                <a:ea typeface="Cambria" panose="02040503050406030204" pitchFamily="18" charset="0"/>
              </a:rPr>
              <a:t>- Nêu những dấu hiệu của người bị bệnh sâu răng.</a:t>
            </a:r>
          </a:p>
          <a:p>
            <a:r>
              <a:rPr lang="vi-VN" sz="4000" dirty="0">
                <a:latin typeface="Cambria" panose="02040503050406030204" pitchFamily="18" charset="0"/>
                <a:ea typeface="Cambria" panose="02040503050406030204" pitchFamily="18" charset="0"/>
              </a:rPr>
              <a:t>- Kể những dấu hiệu khác của bệnh sâu răng mà em biết.</a:t>
            </a:r>
            <a:endParaRPr lang="en-US" sz="4000" dirty="0">
              <a:latin typeface="Cambria" panose="02040503050406030204" pitchFamily="18" charset="0"/>
              <a:ea typeface="Cambria" panose="02040503050406030204" pitchFamily="18" charset="0"/>
            </a:endParaRPr>
          </a:p>
        </p:txBody>
      </p:sp>
      <p:pic>
        <p:nvPicPr>
          <p:cNvPr id="27" name="Picture 26">
            <a:extLst>
              <a:ext uri="{FF2B5EF4-FFF2-40B4-BE49-F238E27FC236}">
                <a16:creationId xmlns:a16="http://schemas.microsoft.com/office/drawing/2014/main" xmlns="" id="{80BBD1D1-EFEF-A5EB-B55A-DB8D294F2EAA}"/>
              </a:ext>
            </a:extLst>
          </p:cNvPr>
          <p:cNvPicPr>
            <a:picLocks noChangeAspect="1"/>
          </p:cNvPicPr>
          <p:nvPr/>
        </p:nvPicPr>
        <p:blipFill>
          <a:blip r:embed="rId3"/>
          <a:stretch>
            <a:fillRect/>
          </a:stretch>
        </p:blipFill>
        <p:spPr>
          <a:xfrm>
            <a:off x="3124200" y="3162300"/>
            <a:ext cx="12316326" cy="6324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a:p>
        </p:txBody>
      </p:sp>
      <p:grpSp>
        <p:nvGrpSpPr>
          <p:cNvPr id="28" name="Group 27">
            <a:extLst>
              <a:ext uri="{FF2B5EF4-FFF2-40B4-BE49-F238E27FC236}">
                <a16:creationId xmlns:a16="http://schemas.microsoft.com/office/drawing/2014/main" xmlns="" id="{AD7FCBF4-9964-9066-85AE-1A5F6459D36E}"/>
              </a:ext>
            </a:extLst>
          </p:cNvPr>
          <p:cNvGrpSpPr/>
          <p:nvPr/>
        </p:nvGrpSpPr>
        <p:grpSpPr>
          <a:xfrm>
            <a:off x="3048000" y="495300"/>
            <a:ext cx="12039600" cy="1524000"/>
            <a:chOff x="3048000" y="495300"/>
            <a:chExt cx="12039600" cy="1524000"/>
          </a:xfrm>
        </p:grpSpPr>
        <p:grpSp>
          <p:nvGrpSpPr>
            <p:cNvPr id="6" name="Group 6"/>
            <p:cNvGrpSpPr/>
            <p:nvPr/>
          </p:nvGrpSpPr>
          <p:grpSpPr>
            <a:xfrm>
              <a:off x="3048000" y="495300"/>
              <a:ext cx="12039600" cy="1524000"/>
              <a:chOff x="0" y="0"/>
              <a:chExt cx="1688991" cy="812800"/>
            </a:xfrm>
          </p:grpSpPr>
          <p:sp>
            <p:nvSpPr>
              <p:cNvPr id="7" name="Freeform 7"/>
              <p:cNvSpPr/>
              <p:nvPr/>
            </p:nvSpPr>
            <p:spPr>
              <a:xfrm>
                <a:off x="0" y="0"/>
                <a:ext cx="1688991" cy="812800"/>
              </a:xfrm>
              <a:custGeom>
                <a:avLst/>
                <a:gdLst/>
                <a:ahLst/>
                <a:cxnLst/>
                <a:rect l="l" t="t" r="r" b="b"/>
                <a:pathLst>
                  <a:path w="1688991" h="812800">
                    <a:moveTo>
                      <a:pt x="61569" y="0"/>
                    </a:moveTo>
                    <a:lnTo>
                      <a:pt x="1627422" y="0"/>
                    </a:lnTo>
                    <a:cubicBezTo>
                      <a:pt x="1643751" y="0"/>
                      <a:pt x="1659412" y="6487"/>
                      <a:pt x="1670958" y="18033"/>
                    </a:cubicBezTo>
                    <a:cubicBezTo>
                      <a:pt x="1682504" y="29580"/>
                      <a:pt x="1688991" y="45240"/>
                      <a:pt x="1688991" y="61569"/>
                    </a:cubicBezTo>
                    <a:lnTo>
                      <a:pt x="1688991" y="751231"/>
                    </a:lnTo>
                    <a:cubicBezTo>
                      <a:pt x="1688991" y="785234"/>
                      <a:pt x="1661426" y="812800"/>
                      <a:pt x="1627422" y="812800"/>
                    </a:cubicBezTo>
                    <a:lnTo>
                      <a:pt x="61569" y="812800"/>
                    </a:lnTo>
                    <a:cubicBezTo>
                      <a:pt x="45240" y="812800"/>
                      <a:pt x="29580" y="806313"/>
                      <a:pt x="18033" y="794767"/>
                    </a:cubicBezTo>
                    <a:cubicBezTo>
                      <a:pt x="6487" y="783220"/>
                      <a:pt x="0" y="767560"/>
                      <a:pt x="0" y="751231"/>
                    </a:cubicBezTo>
                    <a:lnTo>
                      <a:pt x="0" y="61569"/>
                    </a:lnTo>
                    <a:cubicBezTo>
                      <a:pt x="0" y="45240"/>
                      <a:pt x="6487" y="29580"/>
                      <a:pt x="18033" y="18033"/>
                    </a:cubicBezTo>
                    <a:cubicBezTo>
                      <a:pt x="29580" y="6487"/>
                      <a:pt x="45240" y="0"/>
                      <a:pt x="61569" y="0"/>
                    </a:cubicBezTo>
                    <a:close/>
                  </a:path>
                </a:pathLst>
              </a:custGeom>
              <a:solidFill>
                <a:srgbClr val="3C7152"/>
              </a:solidFill>
              <a:ln w="142875" cap="rnd">
                <a:solidFill>
                  <a:srgbClr val="FFFFFF"/>
                </a:solidFill>
                <a:prstDash val="solid"/>
                <a:round/>
              </a:ln>
            </p:spPr>
            <p:txBody>
              <a:bodyPr/>
              <a:lstStyle/>
              <a:p>
                <a:endParaRPr lang="en-US"/>
              </a:p>
            </p:txBody>
          </p:sp>
          <p:sp>
            <p:nvSpPr>
              <p:cNvPr id="8" name="TextBox 8"/>
              <p:cNvSpPr txBox="1"/>
              <p:nvPr/>
            </p:nvSpPr>
            <p:spPr>
              <a:xfrm>
                <a:off x="0" y="-38100"/>
                <a:ext cx="1688991" cy="850900"/>
              </a:xfrm>
              <a:prstGeom prst="rect">
                <a:avLst/>
              </a:prstGeom>
            </p:spPr>
            <p:txBody>
              <a:bodyPr lIns="50800" tIns="50800" rIns="50800" bIns="50800" rtlCol="0" anchor="ctr"/>
              <a:lstStyle/>
              <a:p>
                <a:pPr algn="ctr">
                  <a:lnSpc>
                    <a:spcPts val="2659"/>
                  </a:lnSpc>
                </a:pPr>
                <a:endParaRPr/>
              </a:p>
            </p:txBody>
          </p:sp>
        </p:grpSp>
        <p:sp>
          <p:nvSpPr>
            <p:cNvPr id="27" name="TextBox 26">
              <a:extLst>
                <a:ext uri="{FF2B5EF4-FFF2-40B4-BE49-F238E27FC236}">
                  <a16:creationId xmlns:a16="http://schemas.microsoft.com/office/drawing/2014/main" xmlns="" id="{8AF9D571-EA15-51A1-7519-08E7F9CBA16C}"/>
                </a:ext>
              </a:extLst>
            </p:cNvPr>
            <p:cNvSpPr txBox="1"/>
            <p:nvPr/>
          </p:nvSpPr>
          <p:spPr>
            <a:xfrm>
              <a:off x="3429000" y="647700"/>
              <a:ext cx="11353800" cy="1200329"/>
            </a:xfrm>
            <a:prstGeom prst="rect">
              <a:avLst/>
            </a:prstGeom>
            <a:noFill/>
          </p:spPr>
          <p:txBody>
            <a:bodyPr wrap="square" rtlCol="0">
              <a:spAutoFit/>
            </a:bodyPr>
            <a:lstStyle/>
            <a:p>
              <a:pPr algn="ctr"/>
              <a:r>
                <a:rPr lang="en-US" sz="7200" dirty="0" err="1">
                  <a:solidFill>
                    <a:schemeClr val="bg1"/>
                  </a:solidFill>
                </a:rPr>
                <a:t>Dấu</a:t>
              </a:r>
              <a:r>
                <a:rPr lang="en-US" sz="7200" dirty="0">
                  <a:solidFill>
                    <a:schemeClr val="bg1"/>
                  </a:solidFill>
                </a:rPr>
                <a:t> </a:t>
              </a:r>
              <a:r>
                <a:rPr lang="en-US" sz="7200" dirty="0" err="1">
                  <a:solidFill>
                    <a:schemeClr val="bg1"/>
                  </a:solidFill>
                </a:rPr>
                <a:t>hiệu</a:t>
              </a:r>
              <a:r>
                <a:rPr lang="en-US" sz="7200" dirty="0">
                  <a:solidFill>
                    <a:schemeClr val="bg1"/>
                  </a:solidFill>
                </a:rPr>
                <a:t> </a:t>
              </a:r>
              <a:r>
                <a:rPr lang="en-US" sz="7200" dirty="0" err="1">
                  <a:solidFill>
                    <a:schemeClr val="bg1"/>
                  </a:solidFill>
                </a:rPr>
                <a:t>của</a:t>
              </a:r>
              <a:r>
                <a:rPr lang="en-US" sz="7200" dirty="0">
                  <a:solidFill>
                    <a:schemeClr val="bg1"/>
                  </a:solidFill>
                </a:rPr>
                <a:t> </a:t>
              </a:r>
              <a:r>
                <a:rPr lang="en-US" sz="7200" dirty="0" err="1">
                  <a:solidFill>
                    <a:schemeClr val="bg1"/>
                  </a:solidFill>
                </a:rPr>
                <a:t>bệnh</a:t>
              </a:r>
              <a:r>
                <a:rPr lang="en-US" sz="7200" dirty="0">
                  <a:solidFill>
                    <a:schemeClr val="bg1"/>
                  </a:solidFill>
                </a:rPr>
                <a:t> </a:t>
              </a:r>
              <a:r>
                <a:rPr lang="en-US" sz="7200" dirty="0" err="1">
                  <a:solidFill>
                    <a:schemeClr val="bg1"/>
                  </a:solidFill>
                </a:rPr>
                <a:t>sâu</a:t>
              </a:r>
              <a:r>
                <a:rPr lang="en-US" sz="7200" dirty="0">
                  <a:solidFill>
                    <a:schemeClr val="bg1"/>
                  </a:solidFill>
                </a:rPr>
                <a:t> </a:t>
              </a:r>
              <a:r>
                <a:rPr lang="en-US" sz="7200" dirty="0" err="1">
                  <a:solidFill>
                    <a:schemeClr val="bg1"/>
                  </a:solidFill>
                </a:rPr>
                <a:t>răng</a:t>
              </a:r>
              <a:r>
                <a:rPr lang="en-US" sz="7200" dirty="0">
                  <a:solidFill>
                    <a:schemeClr val="bg1"/>
                  </a:solidFill>
                </a:rPr>
                <a:t>:</a:t>
              </a:r>
            </a:p>
          </p:txBody>
        </p:sp>
      </p:grpSp>
      <p:grpSp>
        <p:nvGrpSpPr>
          <p:cNvPr id="29" name="Group 4">
            <a:extLst>
              <a:ext uri="{FF2B5EF4-FFF2-40B4-BE49-F238E27FC236}">
                <a16:creationId xmlns:a16="http://schemas.microsoft.com/office/drawing/2014/main" xmlns="" id="{04A576C4-4E35-CFDE-8A58-966BF47BB982}"/>
              </a:ext>
            </a:extLst>
          </p:cNvPr>
          <p:cNvGrpSpPr/>
          <p:nvPr/>
        </p:nvGrpSpPr>
        <p:grpSpPr>
          <a:xfrm>
            <a:off x="1828800" y="3238500"/>
            <a:ext cx="14859000" cy="5867400"/>
            <a:chOff x="0" y="0"/>
            <a:chExt cx="13837408" cy="1577677"/>
          </a:xfrm>
        </p:grpSpPr>
        <p:grpSp>
          <p:nvGrpSpPr>
            <p:cNvPr id="30" name="Group 5">
              <a:extLst>
                <a:ext uri="{FF2B5EF4-FFF2-40B4-BE49-F238E27FC236}">
                  <a16:creationId xmlns:a16="http://schemas.microsoft.com/office/drawing/2014/main" xmlns="" id="{F2A94E7A-2C51-8359-8D92-2B08B04851F3}"/>
                </a:ext>
              </a:extLst>
            </p:cNvPr>
            <p:cNvGrpSpPr/>
            <p:nvPr/>
          </p:nvGrpSpPr>
          <p:grpSpPr>
            <a:xfrm>
              <a:off x="0" y="0"/>
              <a:ext cx="13837408" cy="1577677"/>
              <a:chOff x="0" y="0"/>
              <a:chExt cx="3056431" cy="348480"/>
            </a:xfrm>
          </p:grpSpPr>
          <p:sp>
            <p:nvSpPr>
              <p:cNvPr id="32" name="Freeform 6">
                <a:extLst>
                  <a:ext uri="{FF2B5EF4-FFF2-40B4-BE49-F238E27FC236}">
                    <a16:creationId xmlns:a16="http://schemas.microsoft.com/office/drawing/2014/main" xmlns="" id="{A14D98B8-443D-A29A-7928-20AFFAE2A970}"/>
                  </a:ext>
                </a:extLst>
              </p:cNvPr>
              <p:cNvSpPr/>
              <p:nvPr/>
            </p:nvSpPr>
            <p:spPr>
              <a:xfrm>
                <a:off x="-127" y="0"/>
                <a:ext cx="3056685" cy="348353"/>
              </a:xfrm>
              <a:custGeom>
                <a:avLst/>
                <a:gdLst/>
                <a:ahLst/>
                <a:cxnLst/>
                <a:rect l="l" t="t" r="r" b="b"/>
                <a:pathLst>
                  <a:path w="3056685" h="348353">
                    <a:moveTo>
                      <a:pt x="3056557" y="172716"/>
                    </a:moveTo>
                    <a:cubicBezTo>
                      <a:pt x="3056557" y="176526"/>
                      <a:pt x="3056557" y="180335"/>
                      <a:pt x="3056303" y="184018"/>
                    </a:cubicBezTo>
                    <a:cubicBezTo>
                      <a:pt x="3055034" y="210686"/>
                      <a:pt x="3047287" y="231767"/>
                      <a:pt x="3042334" y="243324"/>
                    </a:cubicBezTo>
                    <a:lnTo>
                      <a:pt x="3039285" y="253230"/>
                    </a:lnTo>
                    <a:cubicBezTo>
                      <a:pt x="3033316" y="262120"/>
                      <a:pt x="3029125" y="271264"/>
                      <a:pt x="3019347" y="282186"/>
                    </a:cubicBezTo>
                    <a:cubicBezTo>
                      <a:pt x="3014902" y="288282"/>
                      <a:pt x="3017696" y="286631"/>
                      <a:pt x="3020109" y="283964"/>
                    </a:cubicBezTo>
                    <a:cubicBezTo>
                      <a:pt x="3015537" y="288917"/>
                      <a:pt x="3011219" y="293616"/>
                      <a:pt x="3007281" y="297934"/>
                    </a:cubicBezTo>
                    <a:cubicBezTo>
                      <a:pt x="3003091" y="302125"/>
                      <a:pt x="2999153" y="305681"/>
                      <a:pt x="2996232" y="307713"/>
                    </a:cubicBezTo>
                    <a:lnTo>
                      <a:pt x="2997503" y="305808"/>
                    </a:lnTo>
                    <a:cubicBezTo>
                      <a:pt x="2981374" y="317111"/>
                      <a:pt x="2974007" y="327525"/>
                      <a:pt x="2953180" y="335145"/>
                    </a:cubicBezTo>
                    <a:lnTo>
                      <a:pt x="2953180" y="334764"/>
                    </a:lnTo>
                    <a:cubicBezTo>
                      <a:pt x="2944544" y="337431"/>
                      <a:pt x="2935527" y="342638"/>
                      <a:pt x="2927906" y="344924"/>
                    </a:cubicBezTo>
                    <a:cubicBezTo>
                      <a:pt x="2916984" y="346956"/>
                      <a:pt x="2926509" y="343273"/>
                      <a:pt x="2917619" y="344797"/>
                    </a:cubicBezTo>
                    <a:cubicBezTo>
                      <a:pt x="2914191" y="347210"/>
                      <a:pt x="2904412" y="347972"/>
                      <a:pt x="2894759" y="348353"/>
                    </a:cubicBezTo>
                    <a:cubicBezTo>
                      <a:pt x="2898569" y="347972"/>
                      <a:pt x="2902506" y="347464"/>
                      <a:pt x="2905935" y="346829"/>
                    </a:cubicBezTo>
                    <a:cubicBezTo>
                      <a:pt x="2902125" y="347210"/>
                      <a:pt x="2897934" y="347337"/>
                      <a:pt x="2893871" y="347464"/>
                    </a:cubicBezTo>
                    <a:cubicBezTo>
                      <a:pt x="2890060" y="347718"/>
                      <a:pt x="2885869" y="347718"/>
                      <a:pt x="2883330" y="347464"/>
                    </a:cubicBezTo>
                    <a:cubicBezTo>
                      <a:pt x="2873297" y="347083"/>
                      <a:pt x="2753085" y="347337"/>
                      <a:pt x="2631430" y="345940"/>
                    </a:cubicBezTo>
                    <a:cubicBezTo>
                      <a:pt x="2213136" y="347083"/>
                      <a:pt x="1588195" y="347591"/>
                      <a:pt x="966588" y="347845"/>
                    </a:cubicBezTo>
                    <a:cubicBezTo>
                      <a:pt x="656617" y="347972"/>
                      <a:pt x="346647" y="348099"/>
                      <a:pt x="192659" y="348226"/>
                    </a:cubicBezTo>
                    <a:cubicBezTo>
                      <a:pt x="187325" y="348226"/>
                      <a:pt x="181991" y="348353"/>
                      <a:pt x="176911" y="348353"/>
                    </a:cubicBezTo>
                    <a:cubicBezTo>
                      <a:pt x="171577" y="348353"/>
                      <a:pt x="164719" y="347972"/>
                      <a:pt x="159131" y="347718"/>
                    </a:cubicBezTo>
                    <a:cubicBezTo>
                      <a:pt x="147447" y="346575"/>
                      <a:pt x="136779" y="344670"/>
                      <a:pt x="127508" y="342003"/>
                    </a:cubicBezTo>
                    <a:lnTo>
                      <a:pt x="129540" y="342257"/>
                    </a:lnTo>
                    <a:cubicBezTo>
                      <a:pt x="117475" y="339082"/>
                      <a:pt x="96393" y="332224"/>
                      <a:pt x="74676" y="316984"/>
                    </a:cubicBezTo>
                    <a:cubicBezTo>
                      <a:pt x="53086" y="301998"/>
                      <a:pt x="30988" y="278884"/>
                      <a:pt x="17526" y="250563"/>
                    </a:cubicBezTo>
                    <a:cubicBezTo>
                      <a:pt x="10160" y="235958"/>
                      <a:pt x="5334" y="220465"/>
                      <a:pt x="2540" y="205099"/>
                    </a:cubicBezTo>
                    <a:cubicBezTo>
                      <a:pt x="2159" y="203448"/>
                      <a:pt x="1651" y="201797"/>
                      <a:pt x="1270" y="200273"/>
                    </a:cubicBezTo>
                    <a:cubicBezTo>
                      <a:pt x="762" y="194685"/>
                      <a:pt x="0" y="186050"/>
                      <a:pt x="127" y="175764"/>
                    </a:cubicBezTo>
                    <a:cubicBezTo>
                      <a:pt x="127" y="171954"/>
                      <a:pt x="127" y="168144"/>
                      <a:pt x="381" y="164461"/>
                    </a:cubicBezTo>
                    <a:cubicBezTo>
                      <a:pt x="1651" y="137793"/>
                      <a:pt x="9398" y="116713"/>
                      <a:pt x="14351" y="105156"/>
                    </a:cubicBezTo>
                    <a:lnTo>
                      <a:pt x="17272" y="95250"/>
                    </a:lnTo>
                    <a:cubicBezTo>
                      <a:pt x="23241" y="86360"/>
                      <a:pt x="27432" y="77216"/>
                      <a:pt x="37211" y="66294"/>
                    </a:cubicBezTo>
                    <a:cubicBezTo>
                      <a:pt x="41656" y="60198"/>
                      <a:pt x="38862" y="61849"/>
                      <a:pt x="36449" y="64516"/>
                    </a:cubicBezTo>
                    <a:cubicBezTo>
                      <a:pt x="41021" y="59563"/>
                      <a:pt x="45339" y="54864"/>
                      <a:pt x="49276" y="50546"/>
                    </a:cubicBezTo>
                    <a:cubicBezTo>
                      <a:pt x="53467" y="46355"/>
                      <a:pt x="57404" y="42799"/>
                      <a:pt x="60325" y="40767"/>
                    </a:cubicBezTo>
                    <a:lnTo>
                      <a:pt x="59055" y="42672"/>
                    </a:lnTo>
                    <a:cubicBezTo>
                      <a:pt x="75184" y="31369"/>
                      <a:pt x="78359" y="23749"/>
                      <a:pt x="99187" y="16002"/>
                    </a:cubicBezTo>
                    <a:lnTo>
                      <a:pt x="106045" y="12700"/>
                    </a:lnTo>
                    <a:cubicBezTo>
                      <a:pt x="114681" y="10033"/>
                      <a:pt x="121031" y="5715"/>
                      <a:pt x="128651" y="3429"/>
                    </a:cubicBezTo>
                    <a:cubicBezTo>
                      <a:pt x="139573" y="1397"/>
                      <a:pt x="130048" y="5080"/>
                      <a:pt x="138938" y="3556"/>
                    </a:cubicBezTo>
                    <a:cubicBezTo>
                      <a:pt x="142367" y="1143"/>
                      <a:pt x="152146" y="381"/>
                      <a:pt x="161798" y="0"/>
                    </a:cubicBezTo>
                    <a:cubicBezTo>
                      <a:pt x="151130" y="889"/>
                      <a:pt x="139192" y="3683"/>
                      <a:pt x="140335" y="5080"/>
                    </a:cubicBezTo>
                    <a:cubicBezTo>
                      <a:pt x="143129" y="4572"/>
                      <a:pt x="144780" y="4445"/>
                      <a:pt x="145923" y="4318"/>
                    </a:cubicBezTo>
                    <a:lnTo>
                      <a:pt x="157226" y="1524"/>
                    </a:lnTo>
                    <a:cubicBezTo>
                      <a:pt x="161671" y="762"/>
                      <a:pt x="169291" y="635"/>
                      <a:pt x="173228" y="889"/>
                    </a:cubicBezTo>
                    <a:cubicBezTo>
                      <a:pt x="183261" y="1270"/>
                      <a:pt x="195707" y="1016"/>
                      <a:pt x="224991" y="2413"/>
                    </a:cubicBezTo>
                    <a:cubicBezTo>
                      <a:pt x="643285" y="1270"/>
                      <a:pt x="1268226" y="762"/>
                      <a:pt x="1889833" y="508"/>
                    </a:cubicBezTo>
                    <a:cubicBezTo>
                      <a:pt x="2199804" y="381"/>
                      <a:pt x="2509775" y="254"/>
                      <a:pt x="2793081" y="127"/>
                    </a:cubicBezTo>
                    <a:cubicBezTo>
                      <a:pt x="2863074" y="127"/>
                      <a:pt x="2874566" y="0"/>
                      <a:pt x="2879647" y="0"/>
                    </a:cubicBezTo>
                    <a:cubicBezTo>
                      <a:pt x="2884981" y="0"/>
                      <a:pt x="2891838" y="381"/>
                      <a:pt x="2897427" y="635"/>
                    </a:cubicBezTo>
                    <a:cubicBezTo>
                      <a:pt x="2909110" y="1778"/>
                      <a:pt x="2919778" y="3683"/>
                      <a:pt x="2929050" y="6350"/>
                    </a:cubicBezTo>
                    <a:lnTo>
                      <a:pt x="2926891" y="6096"/>
                    </a:lnTo>
                    <a:cubicBezTo>
                      <a:pt x="2938956" y="9271"/>
                      <a:pt x="2960038" y="16129"/>
                      <a:pt x="2981755" y="31369"/>
                    </a:cubicBezTo>
                    <a:cubicBezTo>
                      <a:pt x="3003344" y="46355"/>
                      <a:pt x="3025443" y="69469"/>
                      <a:pt x="3038905" y="97790"/>
                    </a:cubicBezTo>
                    <a:cubicBezTo>
                      <a:pt x="3046271" y="112395"/>
                      <a:pt x="3051097" y="127888"/>
                      <a:pt x="3053891" y="143254"/>
                    </a:cubicBezTo>
                    <a:cubicBezTo>
                      <a:pt x="3054272" y="144905"/>
                      <a:pt x="3054780" y="146556"/>
                      <a:pt x="3055160" y="148080"/>
                    </a:cubicBezTo>
                    <a:cubicBezTo>
                      <a:pt x="3055922" y="153921"/>
                      <a:pt x="3056685" y="162430"/>
                      <a:pt x="3056557" y="172716"/>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1" name="TextBox 7">
              <a:extLst>
                <a:ext uri="{FF2B5EF4-FFF2-40B4-BE49-F238E27FC236}">
                  <a16:creationId xmlns:a16="http://schemas.microsoft.com/office/drawing/2014/main" xmlns="" id="{D84B123D-DB71-0EA5-197C-EB8C27CE7618}"/>
                </a:ext>
              </a:extLst>
            </p:cNvPr>
            <p:cNvSpPr txBox="1"/>
            <p:nvPr/>
          </p:nvSpPr>
          <p:spPr>
            <a:xfrm>
              <a:off x="425766" y="122936"/>
              <a:ext cx="13198758" cy="1408104"/>
            </a:xfrm>
            <a:prstGeom prst="rect">
              <a:avLst/>
            </a:prstGeom>
          </p:spPr>
          <p:txBody>
            <a:bodyPr wrap="square" lIns="0" tIns="0" rIns="0" bIns="0" rtlCol="0" anchor="t">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Giai đoạn 1: </a:t>
              </a:r>
              <a:r>
                <a:rPr kumimoji="0" lang="vi-VN" sz="48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Vi khuẩn ăn mòn men răng, hơi thở có mùi, xuất hiện những đốm trắng đục trên răng.</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Giai đoạn 2 : </a:t>
              </a:r>
              <a:r>
                <a:rPr kumimoji="0" lang="vi-VN" sz="48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Sâu ngà răng, trên răng xuất hiện những chấm đen hoặc lỗ nhỏ màu đen.</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Giai đoạn 3: </a:t>
              </a:r>
              <a:r>
                <a:rPr kumimoji="0" lang="vi-VN" sz="48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Viêm tuỷ gây sưng, đau dẫn đến lung lay răng, vỡ hoặc mất răng.</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5" name="Group 4">
            <a:extLst>
              <a:ext uri="{FF2B5EF4-FFF2-40B4-BE49-F238E27FC236}">
                <a16:creationId xmlns:a16="http://schemas.microsoft.com/office/drawing/2014/main" xmlns="" id="{54B7A6D7-1CD9-28A1-6E80-7B5C0C991C61}"/>
              </a:ext>
            </a:extLst>
          </p:cNvPr>
          <p:cNvGrpSpPr/>
          <p:nvPr/>
        </p:nvGrpSpPr>
        <p:grpSpPr>
          <a:xfrm>
            <a:off x="2971800" y="342900"/>
            <a:ext cx="10378056" cy="2590800"/>
            <a:chOff x="0" y="0"/>
            <a:chExt cx="13837408" cy="1577677"/>
          </a:xfrm>
        </p:grpSpPr>
        <p:grpSp>
          <p:nvGrpSpPr>
            <p:cNvPr id="26" name="Group 5">
              <a:extLst>
                <a:ext uri="{FF2B5EF4-FFF2-40B4-BE49-F238E27FC236}">
                  <a16:creationId xmlns:a16="http://schemas.microsoft.com/office/drawing/2014/main" xmlns="" id="{34D1674C-7704-2AB2-D446-CF94DE31C3D0}"/>
                </a:ext>
              </a:extLst>
            </p:cNvPr>
            <p:cNvGrpSpPr/>
            <p:nvPr/>
          </p:nvGrpSpPr>
          <p:grpSpPr>
            <a:xfrm>
              <a:off x="0" y="0"/>
              <a:ext cx="13837408" cy="1577677"/>
              <a:chOff x="0" y="0"/>
              <a:chExt cx="3056431" cy="348480"/>
            </a:xfrm>
          </p:grpSpPr>
          <p:sp>
            <p:nvSpPr>
              <p:cNvPr id="28" name="Freeform 6">
                <a:extLst>
                  <a:ext uri="{FF2B5EF4-FFF2-40B4-BE49-F238E27FC236}">
                    <a16:creationId xmlns:a16="http://schemas.microsoft.com/office/drawing/2014/main" xmlns="" id="{185C467F-8411-251E-356F-5D8A980BB05A}"/>
                  </a:ext>
                </a:extLst>
              </p:cNvPr>
              <p:cNvSpPr/>
              <p:nvPr/>
            </p:nvSpPr>
            <p:spPr>
              <a:xfrm>
                <a:off x="-127" y="0"/>
                <a:ext cx="3056685" cy="348353"/>
              </a:xfrm>
              <a:custGeom>
                <a:avLst/>
                <a:gdLst/>
                <a:ahLst/>
                <a:cxnLst/>
                <a:rect l="l" t="t" r="r" b="b"/>
                <a:pathLst>
                  <a:path w="3056685" h="348353">
                    <a:moveTo>
                      <a:pt x="3056557" y="172716"/>
                    </a:moveTo>
                    <a:cubicBezTo>
                      <a:pt x="3056557" y="176526"/>
                      <a:pt x="3056557" y="180335"/>
                      <a:pt x="3056303" y="184018"/>
                    </a:cubicBezTo>
                    <a:cubicBezTo>
                      <a:pt x="3055034" y="210686"/>
                      <a:pt x="3047287" y="231767"/>
                      <a:pt x="3042334" y="243324"/>
                    </a:cubicBezTo>
                    <a:lnTo>
                      <a:pt x="3039285" y="253230"/>
                    </a:lnTo>
                    <a:cubicBezTo>
                      <a:pt x="3033316" y="262120"/>
                      <a:pt x="3029125" y="271264"/>
                      <a:pt x="3019347" y="282186"/>
                    </a:cubicBezTo>
                    <a:cubicBezTo>
                      <a:pt x="3014902" y="288282"/>
                      <a:pt x="3017696" y="286631"/>
                      <a:pt x="3020109" y="283964"/>
                    </a:cubicBezTo>
                    <a:cubicBezTo>
                      <a:pt x="3015537" y="288917"/>
                      <a:pt x="3011219" y="293616"/>
                      <a:pt x="3007281" y="297934"/>
                    </a:cubicBezTo>
                    <a:cubicBezTo>
                      <a:pt x="3003091" y="302125"/>
                      <a:pt x="2999153" y="305681"/>
                      <a:pt x="2996232" y="307713"/>
                    </a:cubicBezTo>
                    <a:lnTo>
                      <a:pt x="2997503" y="305808"/>
                    </a:lnTo>
                    <a:cubicBezTo>
                      <a:pt x="2981374" y="317111"/>
                      <a:pt x="2974007" y="327525"/>
                      <a:pt x="2953180" y="335145"/>
                    </a:cubicBezTo>
                    <a:lnTo>
                      <a:pt x="2953180" y="334764"/>
                    </a:lnTo>
                    <a:cubicBezTo>
                      <a:pt x="2944544" y="337431"/>
                      <a:pt x="2935527" y="342638"/>
                      <a:pt x="2927906" y="344924"/>
                    </a:cubicBezTo>
                    <a:cubicBezTo>
                      <a:pt x="2916984" y="346956"/>
                      <a:pt x="2926509" y="343273"/>
                      <a:pt x="2917619" y="344797"/>
                    </a:cubicBezTo>
                    <a:cubicBezTo>
                      <a:pt x="2914191" y="347210"/>
                      <a:pt x="2904412" y="347972"/>
                      <a:pt x="2894759" y="348353"/>
                    </a:cubicBezTo>
                    <a:cubicBezTo>
                      <a:pt x="2898569" y="347972"/>
                      <a:pt x="2902506" y="347464"/>
                      <a:pt x="2905935" y="346829"/>
                    </a:cubicBezTo>
                    <a:cubicBezTo>
                      <a:pt x="2902125" y="347210"/>
                      <a:pt x="2897934" y="347337"/>
                      <a:pt x="2893871" y="347464"/>
                    </a:cubicBezTo>
                    <a:cubicBezTo>
                      <a:pt x="2890060" y="347718"/>
                      <a:pt x="2885869" y="347718"/>
                      <a:pt x="2883330" y="347464"/>
                    </a:cubicBezTo>
                    <a:cubicBezTo>
                      <a:pt x="2873297" y="347083"/>
                      <a:pt x="2753085" y="347337"/>
                      <a:pt x="2631430" y="345940"/>
                    </a:cubicBezTo>
                    <a:cubicBezTo>
                      <a:pt x="2213136" y="347083"/>
                      <a:pt x="1588195" y="347591"/>
                      <a:pt x="966588" y="347845"/>
                    </a:cubicBezTo>
                    <a:cubicBezTo>
                      <a:pt x="656617" y="347972"/>
                      <a:pt x="346647" y="348099"/>
                      <a:pt x="192659" y="348226"/>
                    </a:cubicBezTo>
                    <a:cubicBezTo>
                      <a:pt x="187325" y="348226"/>
                      <a:pt x="181991" y="348353"/>
                      <a:pt x="176911" y="348353"/>
                    </a:cubicBezTo>
                    <a:cubicBezTo>
                      <a:pt x="171577" y="348353"/>
                      <a:pt x="164719" y="347972"/>
                      <a:pt x="159131" y="347718"/>
                    </a:cubicBezTo>
                    <a:cubicBezTo>
                      <a:pt x="147447" y="346575"/>
                      <a:pt x="136779" y="344670"/>
                      <a:pt x="127508" y="342003"/>
                    </a:cubicBezTo>
                    <a:lnTo>
                      <a:pt x="129540" y="342257"/>
                    </a:lnTo>
                    <a:cubicBezTo>
                      <a:pt x="117475" y="339082"/>
                      <a:pt x="96393" y="332224"/>
                      <a:pt x="74676" y="316984"/>
                    </a:cubicBezTo>
                    <a:cubicBezTo>
                      <a:pt x="53086" y="301998"/>
                      <a:pt x="30988" y="278884"/>
                      <a:pt x="17526" y="250563"/>
                    </a:cubicBezTo>
                    <a:cubicBezTo>
                      <a:pt x="10160" y="235958"/>
                      <a:pt x="5334" y="220465"/>
                      <a:pt x="2540" y="205099"/>
                    </a:cubicBezTo>
                    <a:cubicBezTo>
                      <a:pt x="2159" y="203448"/>
                      <a:pt x="1651" y="201797"/>
                      <a:pt x="1270" y="200273"/>
                    </a:cubicBezTo>
                    <a:cubicBezTo>
                      <a:pt x="762" y="194685"/>
                      <a:pt x="0" y="186050"/>
                      <a:pt x="127" y="175764"/>
                    </a:cubicBezTo>
                    <a:cubicBezTo>
                      <a:pt x="127" y="171954"/>
                      <a:pt x="127" y="168144"/>
                      <a:pt x="381" y="164461"/>
                    </a:cubicBezTo>
                    <a:cubicBezTo>
                      <a:pt x="1651" y="137793"/>
                      <a:pt x="9398" y="116713"/>
                      <a:pt x="14351" y="105156"/>
                    </a:cubicBezTo>
                    <a:lnTo>
                      <a:pt x="17272" y="95250"/>
                    </a:lnTo>
                    <a:cubicBezTo>
                      <a:pt x="23241" y="86360"/>
                      <a:pt x="27432" y="77216"/>
                      <a:pt x="37211" y="66294"/>
                    </a:cubicBezTo>
                    <a:cubicBezTo>
                      <a:pt x="41656" y="60198"/>
                      <a:pt x="38862" y="61849"/>
                      <a:pt x="36449" y="64516"/>
                    </a:cubicBezTo>
                    <a:cubicBezTo>
                      <a:pt x="41021" y="59563"/>
                      <a:pt x="45339" y="54864"/>
                      <a:pt x="49276" y="50546"/>
                    </a:cubicBezTo>
                    <a:cubicBezTo>
                      <a:pt x="53467" y="46355"/>
                      <a:pt x="57404" y="42799"/>
                      <a:pt x="60325" y="40767"/>
                    </a:cubicBezTo>
                    <a:lnTo>
                      <a:pt x="59055" y="42672"/>
                    </a:lnTo>
                    <a:cubicBezTo>
                      <a:pt x="75184" y="31369"/>
                      <a:pt x="78359" y="23749"/>
                      <a:pt x="99187" y="16002"/>
                    </a:cubicBezTo>
                    <a:lnTo>
                      <a:pt x="106045" y="12700"/>
                    </a:lnTo>
                    <a:cubicBezTo>
                      <a:pt x="114681" y="10033"/>
                      <a:pt x="121031" y="5715"/>
                      <a:pt x="128651" y="3429"/>
                    </a:cubicBezTo>
                    <a:cubicBezTo>
                      <a:pt x="139573" y="1397"/>
                      <a:pt x="130048" y="5080"/>
                      <a:pt x="138938" y="3556"/>
                    </a:cubicBezTo>
                    <a:cubicBezTo>
                      <a:pt x="142367" y="1143"/>
                      <a:pt x="152146" y="381"/>
                      <a:pt x="161798" y="0"/>
                    </a:cubicBezTo>
                    <a:cubicBezTo>
                      <a:pt x="151130" y="889"/>
                      <a:pt x="139192" y="3683"/>
                      <a:pt x="140335" y="5080"/>
                    </a:cubicBezTo>
                    <a:cubicBezTo>
                      <a:pt x="143129" y="4572"/>
                      <a:pt x="144780" y="4445"/>
                      <a:pt x="145923" y="4318"/>
                    </a:cubicBezTo>
                    <a:lnTo>
                      <a:pt x="157226" y="1524"/>
                    </a:lnTo>
                    <a:cubicBezTo>
                      <a:pt x="161671" y="762"/>
                      <a:pt x="169291" y="635"/>
                      <a:pt x="173228" y="889"/>
                    </a:cubicBezTo>
                    <a:cubicBezTo>
                      <a:pt x="183261" y="1270"/>
                      <a:pt x="195707" y="1016"/>
                      <a:pt x="224991" y="2413"/>
                    </a:cubicBezTo>
                    <a:cubicBezTo>
                      <a:pt x="643285" y="1270"/>
                      <a:pt x="1268226" y="762"/>
                      <a:pt x="1889833" y="508"/>
                    </a:cubicBezTo>
                    <a:cubicBezTo>
                      <a:pt x="2199804" y="381"/>
                      <a:pt x="2509775" y="254"/>
                      <a:pt x="2793081" y="127"/>
                    </a:cubicBezTo>
                    <a:cubicBezTo>
                      <a:pt x="2863074" y="127"/>
                      <a:pt x="2874566" y="0"/>
                      <a:pt x="2879647" y="0"/>
                    </a:cubicBezTo>
                    <a:cubicBezTo>
                      <a:pt x="2884981" y="0"/>
                      <a:pt x="2891838" y="381"/>
                      <a:pt x="2897427" y="635"/>
                    </a:cubicBezTo>
                    <a:cubicBezTo>
                      <a:pt x="2909110" y="1778"/>
                      <a:pt x="2919778" y="3683"/>
                      <a:pt x="2929050" y="6350"/>
                    </a:cubicBezTo>
                    <a:lnTo>
                      <a:pt x="2926891" y="6096"/>
                    </a:lnTo>
                    <a:cubicBezTo>
                      <a:pt x="2938956" y="9271"/>
                      <a:pt x="2960038" y="16129"/>
                      <a:pt x="2981755" y="31369"/>
                    </a:cubicBezTo>
                    <a:cubicBezTo>
                      <a:pt x="3003344" y="46355"/>
                      <a:pt x="3025443" y="69469"/>
                      <a:pt x="3038905" y="97790"/>
                    </a:cubicBezTo>
                    <a:cubicBezTo>
                      <a:pt x="3046271" y="112395"/>
                      <a:pt x="3051097" y="127888"/>
                      <a:pt x="3053891" y="143254"/>
                    </a:cubicBezTo>
                    <a:cubicBezTo>
                      <a:pt x="3054272" y="144905"/>
                      <a:pt x="3054780" y="146556"/>
                      <a:pt x="3055160" y="148080"/>
                    </a:cubicBezTo>
                    <a:cubicBezTo>
                      <a:pt x="3055922" y="153921"/>
                      <a:pt x="3056685" y="162430"/>
                      <a:pt x="3056557" y="172716"/>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7" name="TextBox 7">
              <a:extLst>
                <a:ext uri="{FF2B5EF4-FFF2-40B4-BE49-F238E27FC236}">
                  <a16:creationId xmlns:a16="http://schemas.microsoft.com/office/drawing/2014/main" xmlns="" id="{59ED1DA1-3DB5-7AA7-5261-9AB196B76385}"/>
                </a:ext>
              </a:extLst>
            </p:cNvPr>
            <p:cNvSpPr txBox="1"/>
            <p:nvPr/>
          </p:nvSpPr>
          <p:spPr>
            <a:xfrm>
              <a:off x="914400" y="102409"/>
              <a:ext cx="12332809" cy="1287314"/>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Nguyên nhân chính gây bệnh sâu răng là gì?</a:t>
              </a:r>
            </a:p>
          </p:txBody>
        </p:sp>
      </p:grpSp>
      <p:sp>
        <p:nvSpPr>
          <p:cNvPr id="29" name="Freeform 16">
            <a:extLst>
              <a:ext uri="{FF2B5EF4-FFF2-40B4-BE49-F238E27FC236}">
                <a16:creationId xmlns:a16="http://schemas.microsoft.com/office/drawing/2014/main" xmlns="" id="{0D5AD311-422B-7B5D-D28C-0142A711FA8F}"/>
              </a:ext>
            </a:extLst>
          </p:cNvPr>
          <p:cNvSpPr/>
          <p:nvPr/>
        </p:nvSpPr>
        <p:spPr>
          <a:xfrm>
            <a:off x="12839955" y="1820901"/>
            <a:ext cx="3852897" cy="8088142"/>
          </a:xfrm>
          <a:custGeom>
            <a:avLst/>
            <a:gdLst/>
            <a:ahLst/>
            <a:cxnLst/>
            <a:rect l="l" t="t" r="r" b="b"/>
            <a:pathLst>
              <a:path w="3852897" h="8088142">
                <a:moveTo>
                  <a:pt x="0" y="0"/>
                </a:moveTo>
                <a:lnTo>
                  <a:pt x="3852897" y="0"/>
                </a:lnTo>
                <a:lnTo>
                  <a:pt x="3852897" y="8088142"/>
                </a:lnTo>
                <a:lnTo>
                  <a:pt x="0" y="808814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0" name="Group 2">
            <a:extLst>
              <a:ext uri="{FF2B5EF4-FFF2-40B4-BE49-F238E27FC236}">
                <a16:creationId xmlns:a16="http://schemas.microsoft.com/office/drawing/2014/main" xmlns="" id="{2708FA95-A566-D1BE-9FA5-156561B972CD}"/>
              </a:ext>
            </a:extLst>
          </p:cNvPr>
          <p:cNvGrpSpPr/>
          <p:nvPr/>
        </p:nvGrpSpPr>
        <p:grpSpPr>
          <a:xfrm>
            <a:off x="1066800" y="4686300"/>
            <a:ext cx="10515600" cy="4343400"/>
            <a:chOff x="0" y="0"/>
            <a:chExt cx="1098500" cy="406400"/>
          </a:xfrm>
        </p:grpSpPr>
        <p:sp>
          <p:nvSpPr>
            <p:cNvPr id="31" name="Freeform 3">
              <a:extLst>
                <a:ext uri="{FF2B5EF4-FFF2-40B4-BE49-F238E27FC236}">
                  <a16:creationId xmlns:a16="http://schemas.microsoft.com/office/drawing/2014/main" xmlns="" id="{A88B24DB-72ED-7651-825C-6525B7C0936F}"/>
                </a:ext>
              </a:extLst>
            </p:cNvPr>
            <p:cNvSpPr/>
            <p:nvPr/>
          </p:nvSpPr>
          <p:spPr>
            <a:xfrm>
              <a:off x="0" y="0"/>
              <a:ext cx="1098500" cy="406400"/>
            </a:xfrm>
            <a:custGeom>
              <a:avLst/>
              <a:gdLst/>
              <a:ahLst/>
              <a:cxnLst/>
              <a:rect l="l" t="t" r="r" b="b"/>
              <a:pathLst>
                <a:path w="1098500" h="406400">
                  <a:moveTo>
                    <a:pt x="895300" y="0"/>
                  </a:moveTo>
                  <a:cubicBezTo>
                    <a:pt x="1007524" y="0"/>
                    <a:pt x="1098500" y="90976"/>
                    <a:pt x="1098500" y="203200"/>
                  </a:cubicBezTo>
                  <a:cubicBezTo>
                    <a:pt x="1098500" y="315424"/>
                    <a:pt x="1007524" y="406400"/>
                    <a:pt x="895300" y="406400"/>
                  </a:cubicBezTo>
                  <a:lnTo>
                    <a:pt x="203200" y="406400"/>
                  </a:lnTo>
                  <a:cubicBezTo>
                    <a:pt x="90976" y="406400"/>
                    <a:pt x="0" y="315424"/>
                    <a:pt x="0" y="203200"/>
                  </a:cubicBezTo>
                  <a:cubicBezTo>
                    <a:pt x="0" y="90976"/>
                    <a:pt x="90976" y="0"/>
                    <a:pt x="203200" y="0"/>
                  </a:cubicBezTo>
                  <a:close/>
                </a:path>
              </a:pathLst>
            </a:custGeom>
            <a:solidFill>
              <a:srgbClr val="FFED9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TextBox 4">
              <a:extLst>
                <a:ext uri="{FF2B5EF4-FFF2-40B4-BE49-F238E27FC236}">
                  <a16:creationId xmlns:a16="http://schemas.microsoft.com/office/drawing/2014/main" xmlns="" id="{230D8337-13F7-9333-E21E-AEAC6E5C8BF8}"/>
                </a:ext>
              </a:extLst>
            </p:cNvPr>
            <p:cNvSpPr txBox="1"/>
            <p:nvPr/>
          </p:nvSpPr>
          <p:spPr>
            <a:xfrm>
              <a:off x="0" y="0"/>
              <a:ext cx="1098500" cy="406400"/>
            </a:xfrm>
            <a:prstGeom prst="rect">
              <a:avLst/>
            </a:prstGeom>
          </p:spPr>
          <p:txBody>
            <a:bodyPr lIns="50800" tIns="50800" rIns="50800" bIns="50800" rtlCol="0" anchor="ct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vi-VN" sz="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Nguyên nhân chính gây sâu răng là do vi khuẩn gây ra.</a:t>
              </a:r>
              <a:endParaRPr kumimoji="0" lang="en-US" sz="115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bin Bold"/>
                <a:sym typeface="Cabin Bold"/>
              </a:endParaRPr>
            </a:p>
          </p:txBody>
        </p:sp>
      </p:grpSp>
    </p:spTree>
    <p:extLst>
      <p:ext uri="{BB962C8B-B14F-4D97-AF65-F5344CB8AC3E}">
        <p14:creationId xmlns:p14="http://schemas.microsoft.com/office/powerpoint/2010/main" val="428574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5" name="Group 4">
            <a:extLst>
              <a:ext uri="{FF2B5EF4-FFF2-40B4-BE49-F238E27FC236}">
                <a16:creationId xmlns:a16="http://schemas.microsoft.com/office/drawing/2014/main" xmlns="" id="{54B7A6D7-1CD9-28A1-6E80-7B5C0C991C61}"/>
              </a:ext>
            </a:extLst>
          </p:cNvPr>
          <p:cNvGrpSpPr/>
          <p:nvPr/>
        </p:nvGrpSpPr>
        <p:grpSpPr>
          <a:xfrm>
            <a:off x="609600" y="800100"/>
            <a:ext cx="12816456" cy="2938161"/>
            <a:chOff x="0" y="0"/>
            <a:chExt cx="13837408" cy="1789204"/>
          </a:xfrm>
        </p:grpSpPr>
        <p:grpSp>
          <p:nvGrpSpPr>
            <p:cNvPr id="26" name="Group 5">
              <a:extLst>
                <a:ext uri="{FF2B5EF4-FFF2-40B4-BE49-F238E27FC236}">
                  <a16:creationId xmlns:a16="http://schemas.microsoft.com/office/drawing/2014/main" xmlns="" id="{34D1674C-7704-2AB2-D446-CF94DE31C3D0}"/>
                </a:ext>
              </a:extLst>
            </p:cNvPr>
            <p:cNvGrpSpPr/>
            <p:nvPr/>
          </p:nvGrpSpPr>
          <p:grpSpPr>
            <a:xfrm>
              <a:off x="0" y="0"/>
              <a:ext cx="13837408" cy="1577677"/>
              <a:chOff x="0" y="0"/>
              <a:chExt cx="3056431" cy="348480"/>
            </a:xfrm>
          </p:grpSpPr>
          <p:sp>
            <p:nvSpPr>
              <p:cNvPr id="28" name="Freeform 6">
                <a:extLst>
                  <a:ext uri="{FF2B5EF4-FFF2-40B4-BE49-F238E27FC236}">
                    <a16:creationId xmlns:a16="http://schemas.microsoft.com/office/drawing/2014/main" xmlns="" id="{185C467F-8411-251E-356F-5D8A980BB05A}"/>
                  </a:ext>
                </a:extLst>
              </p:cNvPr>
              <p:cNvSpPr/>
              <p:nvPr/>
            </p:nvSpPr>
            <p:spPr>
              <a:xfrm>
                <a:off x="-127" y="0"/>
                <a:ext cx="3056685" cy="348353"/>
              </a:xfrm>
              <a:custGeom>
                <a:avLst/>
                <a:gdLst/>
                <a:ahLst/>
                <a:cxnLst/>
                <a:rect l="l" t="t" r="r" b="b"/>
                <a:pathLst>
                  <a:path w="3056685" h="348353">
                    <a:moveTo>
                      <a:pt x="3056557" y="172716"/>
                    </a:moveTo>
                    <a:cubicBezTo>
                      <a:pt x="3056557" y="176526"/>
                      <a:pt x="3056557" y="180335"/>
                      <a:pt x="3056303" y="184018"/>
                    </a:cubicBezTo>
                    <a:cubicBezTo>
                      <a:pt x="3055034" y="210686"/>
                      <a:pt x="3047287" y="231767"/>
                      <a:pt x="3042334" y="243324"/>
                    </a:cubicBezTo>
                    <a:lnTo>
                      <a:pt x="3039285" y="253230"/>
                    </a:lnTo>
                    <a:cubicBezTo>
                      <a:pt x="3033316" y="262120"/>
                      <a:pt x="3029125" y="271264"/>
                      <a:pt x="3019347" y="282186"/>
                    </a:cubicBezTo>
                    <a:cubicBezTo>
                      <a:pt x="3014902" y="288282"/>
                      <a:pt x="3017696" y="286631"/>
                      <a:pt x="3020109" y="283964"/>
                    </a:cubicBezTo>
                    <a:cubicBezTo>
                      <a:pt x="3015537" y="288917"/>
                      <a:pt x="3011219" y="293616"/>
                      <a:pt x="3007281" y="297934"/>
                    </a:cubicBezTo>
                    <a:cubicBezTo>
                      <a:pt x="3003091" y="302125"/>
                      <a:pt x="2999153" y="305681"/>
                      <a:pt x="2996232" y="307713"/>
                    </a:cubicBezTo>
                    <a:lnTo>
                      <a:pt x="2997503" y="305808"/>
                    </a:lnTo>
                    <a:cubicBezTo>
                      <a:pt x="2981374" y="317111"/>
                      <a:pt x="2974007" y="327525"/>
                      <a:pt x="2953180" y="335145"/>
                    </a:cubicBezTo>
                    <a:lnTo>
                      <a:pt x="2953180" y="334764"/>
                    </a:lnTo>
                    <a:cubicBezTo>
                      <a:pt x="2944544" y="337431"/>
                      <a:pt x="2935527" y="342638"/>
                      <a:pt x="2927906" y="344924"/>
                    </a:cubicBezTo>
                    <a:cubicBezTo>
                      <a:pt x="2916984" y="346956"/>
                      <a:pt x="2926509" y="343273"/>
                      <a:pt x="2917619" y="344797"/>
                    </a:cubicBezTo>
                    <a:cubicBezTo>
                      <a:pt x="2914191" y="347210"/>
                      <a:pt x="2904412" y="347972"/>
                      <a:pt x="2894759" y="348353"/>
                    </a:cubicBezTo>
                    <a:cubicBezTo>
                      <a:pt x="2898569" y="347972"/>
                      <a:pt x="2902506" y="347464"/>
                      <a:pt x="2905935" y="346829"/>
                    </a:cubicBezTo>
                    <a:cubicBezTo>
                      <a:pt x="2902125" y="347210"/>
                      <a:pt x="2897934" y="347337"/>
                      <a:pt x="2893871" y="347464"/>
                    </a:cubicBezTo>
                    <a:cubicBezTo>
                      <a:pt x="2890060" y="347718"/>
                      <a:pt x="2885869" y="347718"/>
                      <a:pt x="2883330" y="347464"/>
                    </a:cubicBezTo>
                    <a:cubicBezTo>
                      <a:pt x="2873297" y="347083"/>
                      <a:pt x="2753085" y="347337"/>
                      <a:pt x="2631430" y="345940"/>
                    </a:cubicBezTo>
                    <a:cubicBezTo>
                      <a:pt x="2213136" y="347083"/>
                      <a:pt x="1588195" y="347591"/>
                      <a:pt x="966588" y="347845"/>
                    </a:cubicBezTo>
                    <a:cubicBezTo>
                      <a:pt x="656617" y="347972"/>
                      <a:pt x="346647" y="348099"/>
                      <a:pt x="192659" y="348226"/>
                    </a:cubicBezTo>
                    <a:cubicBezTo>
                      <a:pt x="187325" y="348226"/>
                      <a:pt x="181991" y="348353"/>
                      <a:pt x="176911" y="348353"/>
                    </a:cubicBezTo>
                    <a:cubicBezTo>
                      <a:pt x="171577" y="348353"/>
                      <a:pt x="164719" y="347972"/>
                      <a:pt x="159131" y="347718"/>
                    </a:cubicBezTo>
                    <a:cubicBezTo>
                      <a:pt x="147447" y="346575"/>
                      <a:pt x="136779" y="344670"/>
                      <a:pt x="127508" y="342003"/>
                    </a:cubicBezTo>
                    <a:lnTo>
                      <a:pt x="129540" y="342257"/>
                    </a:lnTo>
                    <a:cubicBezTo>
                      <a:pt x="117475" y="339082"/>
                      <a:pt x="96393" y="332224"/>
                      <a:pt x="74676" y="316984"/>
                    </a:cubicBezTo>
                    <a:cubicBezTo>
                      <a:pt x="53086" y="301998"/>
                      <a:pt x="30988" y="278884"/>
                      <a:pt x="17526" y="250563"/>
                    </a:cubicBezTo>
                    <a:cubicBezTo>
                      <a:pt x="10160" y="235958"/>
                      <a:pt x="5334" y="220465"/>
                      <a:pt x="2540" y="205099"/>
                    </a:cubicBezTo>
                    <a:cubicBezTo>
                      <a:pt x="2159" y="203448"/>
                      <a:pt x="1651" y="201797"/>
                      <a:pt x="1270" y="200273"/>
                    </a:cubicBezTo>
                    <a:cubicBezTo>
                      <a:pt x="762" y="194685"/>
                      <a:pt x="0" y="186050"/>
                      <a:pt x="127" y="175764"/>
                    </a:cubicBezTo>
                    <a:cubicBezTo>
                      <a:pt x="127" y="171954"/>
                      <a:pt x="127" y="168144"/>
                      <a:pt x="381" y="164461"/>
                    </a:cubicBezTo>
                    <a:cubicBezTo>
                      <a:pt x="1651" y="137793"/>
                      <a:pt x="9398" y="116713"/>
                      <a:pt x="14351" y="105156"/>
                    </a:cubicBezTo>
                    <a:lnTo>
                      <a:pt x="17272" y="95250"/>
                    </a:lnTo>
                    <a:cubicBezTo>
                      <a:pt x="23241" y="86360"/>
                      <a:pt x="27432" y="77216"/>
                      <a:pt x="37211" y="66294"/>
                    </a:cubicBezTo>
                    <a:cubicBezTo>
                      <a:pt x="41656" y="60198"/>
                      <a:pt x="38862" y="61849"/>
                      <a:pt x="36449" y="64516"/>
                    </a:cubicBezTo>
                    <a:cubicBezTo>
                      <a:pt x="41021" y="59563"/>
                      <a:pt x="45339" y="54864"/>
                      <a:pt x="49276" y="50546"/>
                    </a:cubicBezTo>
                    <a:cubicBezTo>
                      <a:pt x="53467" y="46355"/>
                      <a:pt x="57404" y="42799"/>
                      <a:pt x="60325" y="40767"/>
                    </a:cubicBezTo>
                    <a:lnTo>
                      <a:pt x="59055" y="42672"/>
                    </a:lnTo>
                    <a:cubicBezTo>
                      <a:pt x="75184" y="31369"/>
                      <a:pt x="78359" y="23749"/>
                      <a:pt x="99187" y="16002"/>
                    </a:cubicBezTo>
                    <a:lnTo>
                      <a:pt x="106045" y="12700"/>
                    </a:lnTo>
                    <a:cubicBezTo>
                      <a:pt x="114681" y="10033"/>
                      <a:pt x="121031" y="5715"/>
                      <a:pt x="128651" y="3429"/>
                    </a:cubicBezTo>
                    <a:cubicBezTo>
                      <a:pt x="139573" y="1397"/>
                      <a:pt x="130048" y="5080"/>
                      <a:pt x="138938" y="3556"/>
                    </a:cubicBezTo>
                    <a:cubicBezTo>
                      <a:pt x="142367" y="1143"/>
                      <a:pt x="152146" y="381"/>
                      <a:pt x="161798" y="0"/>
                    </a:cubicBezTo>
                    <a:cubicBezTo>
                      <a:pt x="151130" y="889"/>
                      <a:pt x="139192" y="3683"/>
                      <a:pt x="140335" y="5080"/>
                    </a:cubicBezTo>
                    <a:cubicBezTo>
                      <a:pt x="143129" y="4572"/>
                      <a:pt x="144780" y="4445"/>
                      <a:pt x="145923" y="4318"/>
                    </a:cubicBezTo>
                    <a:lnTo>
                      <a:pt x="157226" y="1524"/>
                    </a:lnTo>
                    <a:cubicBezTo>
                      <a:pt x="161671" y="762"/>
                      <a:pt x="169291" y="635"/>
                      <a:pt x="173228" y="889"/>
                    </a:cubicBezTo>
                    <a:cubicBezTo>
                      <a:pt x="183261" y="1270"/>
                      <a:pt x="195707" y="1016"/>
                      <a:pt x="224991" y="2413"/>
                    </a:cubicBezTo>
                    <a:cubicBezTo>
                      <a:pt x="643285" y="1270"/>
                      <a:pt x="1268226" y="762"/>
                      <a:pt x="1889833" y="508"/>
                    </a:cubicBezTo>
                    <a:cubicBezTo>
                      <a:pt x="2199804" y="381"/>
                      <a:pt x="2509775" y="254"/>
                      <a:pt x="2793081" y="127"/>
                    </a:cubicBezTo>
                    <a:cubicBezTo>
                      <a:pt x="2863074" y="127"/>
                      <a:pt x="2874566" y="0"/>
                      <a:pt x="2879647" y="0"/>
                    </a:cubicBezTo>
                    <a:cubicBezTo>
                      <a:pt x="2884981" y="0"/>
                      <a:pt x="2891838" y="381"/>
                      <a:pt x="2897427" y="635"/>
                    </a:cubicBezTo>
                    <a:cubicBezTo>
                      <a:pt x="2909110" y="1778"/>
                      <a:pt x="2919778" y="3683"/>
                      <a:pt x="2929050" y="6350"/>
                    </a:cubicBezTo>
                    <a:lnTo>
                      <a:pt x="2926891" y="6096"/>
                    </a:lnTo>
                    <a:cubicBezTo>
                      <a:pt x="2938956" y="9271"/>
                      <a:pt x="2960038" y="16129"/>
                      <a:pt x="2981755" y="31369"/>
                    </a:cubicBezTo>
                    <a:cubicBezTo>
                      <a:pt x="3003344" y="46355"/>
                      <a:pt x="3025443" y="69469"/>
                      <a:pt x="3038905" y="97790"/>
                    </a:cubicBezTo>
                    <a:cubicBezTo>
                      <a:pt x="3046271" y="112395"/>
                      <a:pt x="3051097" y="127888"/>
                      <a:pt x="3053891" y="143254"/>
                    </a:cubicBezTo>
                    <a:cubicBezTo>
                      <a:pt x="3054272" y="144905"/>
                      <a:pt x="3054780" y="146556"/>
                      <a:pt x="3055160" y="148080"/>
                    </a:cubicBezTo>
                    <a:cubicBezTo>
                      <a:pt x="3055922" y="153921"/>
                      <a:pt x="3056685" y="162430"/>
                      <a:pt x="3056557" y="172716"/>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7" name="TextBox 7">
              <a:extLst>
                <a:ext uri="{FF2B5EF4-FFF2-40B4-BE49-F238E27FC236}">
                  <a16:creationId xmlns:a16="http://schemas.microsoft.com/office/drawing/2014/main" xmlns="" id="{59ED1DA1-3DB5-7AA7-5261-9AB196B76385}"/>
                </a:ext>
              </a:extLst>
            </p:cNvPr>
            <p:cNvSpPr txBox="1"/>
            <p:nvPr/>
          </p:nvSpPr>
          <p:spPr>
            <a:xfrm>
              <a:off x="914400" y="102409"/>
              <a:ext cx="12332809" cy="1686795"/>
            </a:xfrm>
            <a:prstGeom prst="rect">
              <a:avLst/>
            </a:prstGeom>
          </p:spPr>
          <p:txBody>
            <a:bodyPr wrap="square" lIns="0" tIns="0" rIns="0" bIns="0" rtlCol="0" anchor="t">
              <a:spAutoFit/>
            </a:bodyPr>
            <a:lstStyle/>
            <a:p>
              <a:pPr marL="0" marR="0" lvl="0" indent="0" algn="ctr" defTabSz="914400" rtl="0" eaLnBrk="1" fontAlgn="auto" latinLnBrk="0" hangingPunct="1">
                <a:spcBef>
                  <a:spcPts val="0"/>
                </a:spcBef>
                <a:spcAft>
                  <a:spcPts val="0"/>
                </a:spcAft>
                <a:buClrTx/>
                <a:buSzTx/>
                <a:buFontTx/>
                <a:buNone/>
                <a:tabLst/>
                <a:defRPr/>
              </a:pPr>
              <a:r>
                <a:rPr kumimoji="0" lang="vi-VN"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Những nguyên nhân nào làm tăng nguy cơ gây bệnh sâu răng?</a:t>
              </a:r>
            </a:p>
          </p:txBody>
        </p:sp>
      </p:grpSp>
      <p:sp>
        <p:nvSpPr>
          <p:cNvPr id="29" name="Freeform 16">
            <a:extLst>
              <a:ext uri="{FF2B5EF4-FFF2-40B4-BE49-F238E27FC236}">
                <a16:creationId xmlns:a16="http://schemas.microsoft.com/office/drawing/2014/main" xmlns="" id="{0D5AD311-422B-7B5D-D28C-0142A711FA8F}"/>
              </a:ext>
            </a:extLst>
          </p:cNvPr>
          <p:cNvSpPr/>
          <p:nvPr/>
        </p:nvSpPr>
        <p:spPr>
          <a:xfrm>
            <a:off x="12839955" y="1820901"/>
            <a:ext cx="3852897" cy="8088142"/>
          </a:xfrm>
          <a:custGeom>
            <a:avLst/>
            <a:gdLst/>
            <a:ahLst/>
            <a:cxnLst/>
            <a:rect l="l" t="t" r="r" b="b"/>
            <a:pathLst>
              <a:path w="3852897" h="8088142">
                <a:moveTo>
                  <a:pt x="0" y="0"/>
                </a:moveTo>
                <a:lnTo>
                  <a:pt x="3852897" y="0"/>
                </a:lnTo>
                <a:lnTo>
                  <a:pt x="3852897" y="8088142"/>
                </a:lnTo>
                <a:lnTo>
                  <a:pt x="0" y="808814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0" name="Group 2">
            <a:extLst>
              <a:ext uri="{FF2B5EF4-FFF2-40B4-BE49-F238E27FC236}">
                <a16:creationId xmlns:a16="http://schemas.microsoft.com/office/drawing/2014/main" xmlns="" id="{2708FA95-A566-D1BE-9FA5-156561B972CD}"/>
              </a:ext>
            </a:extLst>
          </p:cNvPr>
          <p:cNvGrpSpPr/>
          <p:nvPr/>
        </p:nvGrpSpPr>
        <p:grpSpPr>
          <a:xfrm>
            <a:off x="609600" y="3924300"/>
            <a:ext cx="12192000" cy="5943600"/>
            <a:chOff x="0" y="0"/>
            <a:chExt cx="1098500" cy="406400"/>
          </a:xfrm>
        </p:grpSpPr>
        <p:sp>
          <p:nvSpPr>
            <p:cNvPr id="31" name="Freeform 3">
              <a:extLst>
                <a:ext uri="{FF2B5EF4-FFF2-40B4-BE49-F238E27FC236}">
                  <a16:creationId xmlns:a16="http://schemas.microsoft.com/office/drawing/2014/main" xmlns="" id="{A88B24DB-72ED-7651-825C-6525B7C0936F}"/>
                </a:ext>
              </a:extLst>
            </p:cNvPr>
            <p:cNvSpPr/>
            <p:nvPr/>
          </p:nvSpPr>
          <p:spPr>
            <a:xfrm>
              <a:off x="0" y="0"/>
              <a:ext cx="1098500" cy="406400"/>
            </a:xfrm>
            <a:custGeom>
              <a:avLst/>
              <a:gdLst/>
              <a:ahLst/>
              <a:cxnLst/>
              <a:rect l="l" t="t" r="r" b="b"/>
              <a:pathLst>
                <a:path w="1098500" h="406400">
                  <a:moveTo>
                    <a:pt x="895300" y="0"/>
                  </a:moveTo>
                  <a:cubicBezTo>
                    <a:pt x="1007524" y="0"/>
                    <a:pt x="1098500" y="90976"/>
                    <a:pt x="1098500" y="203200"/>
                  </a:cubicBezTo>
                  <a:cubicBezTo>
                    <a:pt x="1098500" y="315424"/>
                    <a:pt x="1007524" y="406400"/>
                    <a:pt x="895300" y="406400"/>
                  </a:cubicBezTo>
                  <a:lnTo>
                    <a:pt x="203200" y="406400"/>
                  </a:lnTo>
                  <a:cubicBezTo>
                    <a:pt x="90976" y="406400"/>
                    <a:pt x="0" y="315424"/>
                    <a:pt x="0" y="203200"/>
                  </a:cubicBezTo>
                  <a:cubicBezTo>
                    <a:pt x="0" y="90976"/>
                    <a:pt x="90976" y="0"/>
                    <a:pt x="203200" y="0"/>
                  </a:cubicBezTo>
                  <a:close/>
                </a:path>
              </a:pathLst>
            </a:custGeom>
            <a:solidFill>
              <a:srgbClr val="FFED9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TextBox 4">
              <a:extLst>
                <a:ext uri="{FF2B5EF4-FFF2-40B4-BE49-F238E27FC236}">
                  <a16:creationId xmlns:a16="http://schemas.microsoft.com/office/drawing/2014/main" xmlns="" id="{230D8337-13F7-9333-E21E-AEAC6E5C8BF8}"/>
                </a:ext>
              </a:extLst>
            </p:cNvPr>
            <p:cNvSpPr txBox="1"/>
            <p:nvPr/>
          </p:nvSpPr>
          <p:spPr>
            <a:xfrm>
              <a:off x="0" y="0"/>
              <a:ext cx="1098500" cy="406400"/>
            </a:xfrm>
            <a:prstGeom prst="rect">
              <a:avLst/>
            </a:prstGeom>
          </p:spPr>
          <p:txBody>
            <a:bodyPr lIns="50800" tIns="50800" rIns="50800" bIns="50800" rtlCol="0" anchor="ct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vi-VN" sz="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Những nguyên nhân làm tăng nguy cơ gây bệnh sâu răng gồm: Ăn nhiều đồ ngọt; </a:t>
              </a:r>
              <a:r>
                <a:rPr kumimoji="0" lang="en-US" sz="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l</a:t>
              </a:r>
              <a:r>
                <a:rPr kumimoji="0" lang="vi-VN" sz="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ười đánh răng, chải răng không đúng cách, ăn uống đồ lạnh, ...</a:t>
              </a:r>
              <a:endParaRPr kumimoji="0" lang="en-US" sz="115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bin Bold"/>
                <a:sym typeface="Cabin Bold"/>
              </a:endParaRPr>
            </a:p>
          </p:txBody>
        </p:sp>
      </p:grpSp>
    </p:spTree>
    <p:extLst>
      <p:ext uri="{BB962C8B-B14F-4D97-AF65-F5344CB8AC3E}">
        <p14:creationId xmlns:p14="http://schemas.microsoft.com/office/powerpoint/2010/main" val="3090121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5" name="Group 4">
            <a:extLst>
              <a:ext uri="{FF2B5EF4-FFF2-40B4-BE49-F238E27FC236}">
                <a16:creationId xmlns:a16="http://schemas.microsoft.com/office/drawing/2014/main" xmlns="" id="{54B7A6D7-1CD9-28A1-6E80-7B5C0C991C61}"/>
              </a:ext>
            </a:extLst>
          </p:cNvPr>
          <p:cNvGrpSpPr/>
          <p:nvPr/>
        </p:nvGrpSpPr>
        <p:grpSpPr>
          <a:xfrm>
            <a:off x="1676400" y="342900"/>
            <a:ext cx="11673456" cy="3390143"/>
            <a:chOff x="0" y="0"/>
            <a:chExt cx="13837408" cy="2064440"/>
          </a:xfrm>
        </p:grpSpPr>
        <p:grpSp>
          <p:nvGrpSpPr>
            <p:cNvPr id="26" name="Group 5">
              <a:extLst>
                <a:ext uri="{FF2B5EF4-FFF2-40B4-BE49-F238E27FC236}">
                  <a16:creationId xmlns:a16="http://schemas.microsoft.com/office/drawing/2014/main" xmlns="" id="{34D1674C-7704-2AB2-D446-CF94DE31C3D0}"/>
                </a:ext>
              </a:extLst>
            </p:cNvPr>
            <p:cNvGrpSpPr/>
            <p:nvPr/>
          </p:nvGrpSpPr>
          <p:grpSpPr>
            <a:xfrm>
              <a:off x="0" y="0"/>
              <a:ext cx="13837408" cy="1577677"/>
              <a:chOff x="0" y="0"/>
              <a:chExt cx="3056431" cy="348480"/>
            </a:xfrm>
          </p:grpSpPr>
          <p:sp>
            <p:nvSpPr>
              <p:cNvPr id="28" name="Freeform 6">
                <a:extLst>
                  <a:ext uri="{FF2B5EF4-FFF2-40B4-BE49-F238E27FC236}">
                    <a16:creationId xmlns:a16="http://schemas.microsoft.com/office/drawing/2014/main" xmlns="" id="{185C467F-8411-251E-356F-5D8A980BB05A}"/>
                  </a:ext>
                </a:extLst>
              </p:cNvPr>
              <p:cNvSpPr/>
              <p:nvPr/>
            </p:nvSpPr>
            <p:spPr>
              <a:xfrm>
                <a:off x="-127" y="0"/>
                <a:ext cx="3056685" cy="348353"/>
              </a:xfrm>
              <a:custGeom>
                <a:avLst/>
                <a:gdLst/>
                <a:ahLst/>
                <a:cxnLst/>
                <a:rect l="l" t="t" r="r" b="b"/>
                <a:pathLst>
                  <a:path w="3056685" h="348353">
                    <a:moveTo>
                      <a:pt x="3056557" y="172716"/>
                    </a:moveTo>
                    <a:cubicBezTo>
                      <a:pt x="3056557" y="176526"/>
                      <a:pt x="3056557" y="180335"/>
                      <a:pt x="3056303" y="184018"/>
                    </a:cubicBezTo>
                    <a:cubicBezTo>
                      <a:pt x="3055034" y="210686"/>
                      <a:pt x="3047287" y="231767"/>
                      <a:pt x="3042334" y="243324"/>
                    </a:cubicBezTo>
                    <a:lnTo>
                      <a:pt x="3039285" y="253230"/>
                    </a:lnTo>
                    <a:cubicBezTo>
                      <a:pt x="3033316" y="262120"/>
                      <a:pt x="3029125" y="271264"/>
                      <a:pt x="3019347" y="282186"/>
                    </a:cubicBezTo>
                    <a:cubicBezTo>
                      <a:pt x="3014902" y="288282"/>
                      <a:pt x="3017696" y="286631"/>
                      <a:pt x="3020109" y="283964"/>
                    </a:cubicBezTo>
                    <a:cubicBezTo>
                      <a:pt x="3015537" y="288917"/>
                      <a:pt x="3011219" y="293616"/>
                      <a:pt x="3007281" y="297934"/>
                    </a:cubicBezTo>
                    <a:cubicBezTo>
                      <a:pt x="3003091" y="302125"/>
                      <a:pt x="2999153" y="305681"/>
                      <a:pt x="2996232" y="307713"/>
                    </a:cubicBezTo>
                    <a:lnTo>
                      <a:pt x="2997503" y="305808"/>
                    </a:lnTo>
                    <a:cubicBezTo>
                      <a:pt x="2981374" y="317111"/>
                      <a:pt x="2974007" y="327525"/>
                      <a:pt x="2953180" y="335145"/>
                    </a:cubicBezTo>
                    <a:lnTo>
                      <a:pt x="2953180" y="334764"/>
                    </a:lnTo>
                    <a:cubicBezTo>
                      <a:pt x="2944544" y="337431"/>
                      <a:pt x="2935527" y="342638"/>
                      <a:pt x="2927906" y="344924"/>
                    </a:cubicBezTo>
                    <a:cubicBezTo>
                      <a:pt x="2916984" y="346956"/>
                      <a:pt x="2926509" y="343273"/>
                      <a:pt x="2917619" y="344797"/>
                    </a:cubicBezTo>
                    <a:cubicBezTo>
                      <a:pt x="2914191" y="347210"/>
                      <a:pt x="2904412" y="347972"/>
                      <a:pt x="2894759" y="348353"/>
                    </a:cubicBezTo>
                    <a:cubicBezTo>
                      <a:pt x="2898569" y="347972"/>
                      <a:pt x="2902506" y="347464"/>
                      <a:pt x="2905935" y="346829"/>
                    </a:cubicBezTo>
                    <a:cubicBezTo>
                      <a:pt x="2902125" y="347210"/>
                      <a:pt x="2897934" y="347337"/>
                      <a:pt x="2893871" y="347464"/>
                    </a:cubicBezTo>
                    <a:cubicBezTo>
                      <a:pt x="2890060" y="347718"/>
                      <a:pt x="2885869" y="347718"/>
                      <a:pt x="2883330" y="347464"/>
                    </a:cubicBezTo>
                    <a:cubicBezTo>
                      <a:pt x="2873297" y="347083"/>
                      <a:pt x="2753085" y="347337"/>
                      <a:pt x="2631430" y="345940"/>
                    </a:cubicBezTo>
                    <a:cubicBezTo>
                      <a:pt x="2213136" y="347083"/>
                      <a:pt x="1588195" y="347591"/>
                      <a:pt x="966588" y="347845"/>
                    </a:cubicBezTo>
                    <a:cubicBezTo>
                      <a:pt x="656617" y="347972"/>
                      <a:pt x="346647" y="348099"/>
                      <a:pt x="192659" y="348226"/>
                    </a:cubicBezTo>
                    <a:cubicBezTo>
                      <a:pt x="187325" y="348226"/>
                      <a:pt x="181991" y="348353"/>
                      <a:pt x="176911" y="348353"/>
                    </a:cubicBezTo>
                    <a:cubicBezTo>
                      <a:pt x="171577" y="348353"/>
                      <a:pt x="164719" y="347972"/>
                      <a:pt x="159131" y="347718"/>
                    </a:cubicBezTo>
                    <a:cubicBezTo>
                      <a:pt x="147447" y="346575"/>
                      <a:pt x="136779" y="344670"/>
                      <a:pt x="127508" y="342003"/>
                    </a:cubicBezTo>
                    <a:lnTo>
                      <a:pt x="129540" y="342257"/>
                    </a:lnTo>
                    <a:cubicBezTo>
                      <a:pt x="117475" y="339082"/>
                      <a:pt x="96393" y="332224"/>
                      <a:pt x="74676" y="316984"/>
                    </a:cubicBezTo>
                    <a:cubicBezTo>
                      <a:pt x="53086" y="301998"/>
                      <a:pt x="30988" y="278884"/>
                      <a:pt x="17526" y="250563"/>
                    </a:cubicBezTo>
                    <a:cubicBezTo>
                      <a:pt x="10160" y="235958"/>
                      <a:pt x="5334" y="220465"/>
                      <a:pt x="2540" y="205099"/>
                    </a:cubicBezTo>
                    <a:cubicBezTo>
                      <a:pt x="2159" y="203448"/>
                      <a:pt x="1651" y="201797"/>
                      <a:pt x="1270" y="200273"/>
                    </a:cubicBezTo>
                    <a:cubicBezTo>
                      <a:pt x="762" y="194685"/>
                      <a:pt x="0" y="186050"/>
                      <a:pt x="127" y="175764"/>
                    </a:cubicBezTo>
                    <a:cubicBezTo>
                      <a:pt x="127" y="171954"/>
                      <a:pt x="127" y="168144"/>
                      <a:pt x="381" y="164461"/>
                    </a:cubicBezTo>
                    <a:cubicBezTo>
                      <a:pt x="1651" y="137793"/>
                      <a:pt x="9398" y="116713"/>
                      <a:pt x="14351" y="105156"/>
                    </a:cubicBezTo>
                    <a:lnTo>
                      <a:pt x="17272" y="95250"/>
                    </a:lnTo>
                    <a:cubicBezTo>
                      <a:pt x="23241" y="86360"/>
                      <a:pt x="27432" y="77216"/>
                      <a:pt x="37211" y="66294"/>
                    </a:cubicBezTo>
                    <a:cubicBezTo>
                      <a:pt x="41656" y="60198"/>
                      <a:pt x="38862" y="61849"/>
                      <a:pt x="36449" y="64516"/>
                    </a:cubicBezTo>
                    <a:cubicBezTo>
                      <a:pt x="41021" y="59563"/>
                      <a:pt x="45339" y="54864"/>
                      <a:pt x="49276" y="50546"/>
                    </a:cubicBezTo>
                    <a:cubicBezTo>
                      <a:pt x="53467" y="46355"/>
                      <a:pt x="57404" y="42799"/>
                      <a:pt x="60325" y="40767"/>
                    </a:cubicBezTo>
                    <a:lnTo>
                      <a:pt x="59055" y="42672"/>
                    </a:lnTo>
                    <a:cubicBezTo>
                      <a:pt x="75184" y="31369"/>
                      <a:pt x="78359" y="23749"/>
                      <a:pt x="99187" y="16002"/>
                    </a:cubicBezTo>
                    <a:lnTo>
                      <a:pt x="106045" y="12700"/>
                    </a:lnTo>
                    <a:cubicBezTo>
                      <a:pt x="114681" y="10033"/>
                      <a:pt x="121031" y="5715"/>
                      <a:pt x="128651" y="3429"/>
                    </a:cubicBezTo>
                    <a:cubicBezTo>
                      <a:pt x="139573" y="1397"/>
                      <a:pt x="130048" y="5080"/>
                      <a:pt x="138938" y="3556"/>
                    </a:cubicBezTo>
                    <a:cubicBezTo>
                      <a:pt x="142367" y="1143"/>
                      <a:pt x="152146" y="381"/>
                      <a:pt x="161798" y="0"/>
                    </a:cubicBezTo>
                    <a:cubicBezTo>
                      <a:pt x="151130" y="889"/>
                      <a:pt x="139192" y="3683"/>
                      <a:pt x="140335" y="5080"/>
                    </a:cubicBezTo>
                    <a:cubicBezTo>
                      <a:pt x="143129" y="4572"/>
                      <a:pt x="144780" y="4445"/>
                      <a:pt x="145923" y="4318"/>
                    </a:cubicBezTo>
                    <a:lnTo>
                      <a:pt x="157226" y="1524"/>
                    </a:lnTo>
                    <a:cubicBezTo>
                      <a:pt x="161671" y="762"/>
                      <a:pt x="169291" y="635"/>
                      <a:pt x="173228" y="889"/>
                    </a:cubicBezTo>
                    <a:cubicBezTo>
                      <a:pt x="183261" y="1270"/>
                      <a:pt x="195707" y="1016"/>
                      <a:pt x="224991" y="2413"/>
                    </a:cubicBezTo>
                    <a:cubicBezTo>
                      <a:pt x="643285" y="1270"/>
                      <a:pt x="1268226" y="762"/>
                      <a:pt x="1889833" y="508"/>
                    </a:cubicBezTo>
                    <a:cubicBezTo>
                      <a:pt x="2199804" y="381"/>
                      <a:pt x="2509775" y="254"/>
                      <a:pt x="2793081" y="127"/>
                    </a:cubicBezTo>
                    <a:cubicBezTo>
                      <a:pt x="2863074" y="127"/>
                      <a:pt x="2874566" y="0"/>
                      <a:pt x="2879647" y="0"/>
                    </a:cubicBezTo>
                    <a:cubicBezTo>
                      <a:pt x="2884981" y="0"/>
                      <a:pt x="2891838" y="381"/>
                      <a:pt x="2897427" y="635"/>
                    </a:cubicBezTo>
                    <a:cubicBezTo>
                      <a:pt x="2909110" y="1778"/>
                      <a:pt x="2919778" y="3683"/>
                      <a:pt x="2929050" y="6350"/>
                    </a:cubicBezTo>
                    <a:lnTo>
                      <a:pt x="2926891" y="6096"/>
                    </a:lnTo>
                    <a:cubicBezTo>
                      <a:pt x="2938956" y="9271"/>
                      <a:pt x="2960038" y="16129"/>
                      <a:pt x="2981755" y="31369"/>
                    </a:cubicBezTo>
                    <a:cubicBezTo>
                      <a:pt x="3003344" y="46355"/>
                      <a:pt x="3025443" y="69469"/>
                      <a:pt x="3038905" y="97790"/>
                    </a:cubicBezTo>
                    <a:cubicBezTo>
                      <a:pt x="3046271" y="112395"/>
                      <a:pt x="3051097" y="127888"/>
                      <a:pt x="3053891" y="143254"/>
                    </a:cubicBezTo>
                    <a:cubicBezTo>
                      <a:pt x="3054272" y="144905"/>
                      <a:pt x="3054780" y="146556"/>
                      <a:pt x="3055160" y="148080"/>
                    </a:cubicBezTo>
                    <a:cubicBezTo>
                      <a:pt x="3055922" y="153921"/>
                      <a:pt x="3056685" y="162430"/>
                      <a:pt x="3056557" y="172716"/>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7" name="TextBox 7">
              <a:extLst>
                <a:ext uri="{FF2B5EF4-FFF2-40B4-BE49-F238E27FC236}">
                  <a16:creationId xmlns:a16="http://schemas.microsoft.com/office/drawing/2014/main" xmlns="" id="{59ED1DA1-3DB5-7AA7-5261-9AB196B76385}"/>
                </a:ext>
              </a:extLst>
            </p:cNvPr>
            <p:cNvSpPr txBox="1"/>
            <p:nvPr/>
          </p:nvSpPr>
          <p:spPr>
            <a:xfrm>
              <a:off x="914400" y="102409"/>
              <a:ext cx="12332809" cy="1962031"/>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Vì sao ăn nhiều đồ ngọt làm tăng nguy cơ sâu răng?</a:t>
              </a:r>
            </a:p>
          </p:txBody>
        </p:sp>
      </p:grpSp>
      <p:sp>
        <p:nvSpPr>
          <p:cNvPr id="29" name="Freeform 16">
            <a:extLst>
              <a:ext uri="{FF2B5EF4-FFF2-40B4-BE49-F238E27FC236}">
                <a16:creationId xmlns:a16="http://schemas.microsoft.com/office/drawing/2014/main" xmlns="" id="{0D5AD311-422B-7B5D-D28C-0142A711FA8F}"/>
              </a:ext>
            </a:extLst>
          </p:cNvPr>
          <p:cNvSpPr/>
          <p:nvPr/>
        </p:nvSpPr>
        <p:spPr>
          <a:xfrm>
            <a:off x="12839955" y="1820901"/>
            <a:ext cx="3852897" cy="8088142"/>
          </a:xfrm>
          <a:custGeom>
            <a:avLst/>
            <a:gdLst/>
            <a:ahLst/>
            <a:cxnLst/>
            <a:rect l="l" t="t" r="r" b="b"/>
            <a:pathLst>
              <a:path w="3852897" h="8088142">
                <a:moveTo>
                  <a:pt x="0" y="0"/>
                </a:moveTo>
                <a:lnTo>
                  <a:pt x="3852897" y="0"/>
                </a:lnTo>
                <a:lnTo>
                  <a:pt x="3852897" y="8088142"/>
                </a:lnTo>
                <a:lnTo>
                  <a:pt x="0" y="808814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0" name="Group 2">
            <a:extLst>
              <a:ext uri="{FF2B5EF4-FFF2-40B4-BE49-F238E27FC236}">
                <a16:creationId xmlns:a16="http://schemas.microsoft.com/office/drawing/2014/main" xmlns="" id="{2708FA95-A566-D1BE-9FA5-156561B972CD}"/>
              </a:ext>
            </a:extLst>
          </p:cNvPr>
          <p:cNvGrpSpPr/>
          <p:nvPr/>
        </p:nvGrpSpPr>
        <p:grpSpPr>
          <a:xfrm>
            <a:off x="1066800" y="4686300"/>
            <a:ext cx="10515600" cy="4343400"/>
            <a:chOff x="0" y="0"/>
            <a:chExt cx="1098500" cy="406400"/>
          </a:xfrm>
        </p:grpSpPr>
        <p:sp>
          <p:nvSpPr>
            <p:cNvPr id="31" name="Freeform 3">
              <a:extLst>
                <a:ext uri="{FF2B5EF4-FFF2-40B4-BE49-F238E27FC236}">
                  <a16:creationId xmlns:a16="http://schemas.microsoft.com/office/drawing/2014/main" xmlns="" id="{A88B24DB-72ED-7651-825C-6525B7C0936F}"/>
                </a:ext>
              </a:extLst>
            </p:cNvPr>
            <p:cNvSpPr/>
            <p:nvPr/>
          </p:nvSpPr>
          <p:spPr>
            <a:xfrm>
              <a:off x="0" y="0"/>
              <a:ext cx="1098500" cy="406400"/>
            </a:xfrm>
            <a:custGeom>
              <a:avLst/>
              <a:gdLst/>
              <a:ahLst/>
              <a:cxnLst/>
              <a:rect l="l" t="t" r="r" b="b"/>
              <a:pathLst>
                <a:path w="1098500" h="406400">
                  <a:moveTo>
                    <a:pt x="895300" y="0"/>
                  </a:moveTo>
                  <a:cubicBezTo>
                    <a:pt x="1007524" y="0"/>
                    <a:pt x="1098500" y="90976"/>
                    <a:pt x="1098500" y="203200"/>
                  </a:cubicBezTo>
                  <a:cubicBezTo>
                    <a:pt x="1098500" y="315424"/>
                    <a:pt x="1007524" y="406400"/>
                    <a:pt x="895300" y="406400"/>
                  </a:cubicBezTo>
                  <a:lnTo>
                    <a:pt x="203200" y="406400"/>
                  </a:lnTo>
                  <a:cubicBezTo>
                    <a:pt x="90976" y="406400"/>
                    <a:pt x="0" y="315424"/>
                    <a:pt x="0" y="203200"/>
                  </a:cubicBezTo>
                  <a:cubicBezTo>
                    <a:pt x="0" y="90976"/>
                    <a:pt x="90976" y="0"/>
                    <a:pt x="203200" y="0"/>
                  </a:cubicBezTo>
                  <a:close/>
                </a:path>
              </a:pathLst>
            </a:custGeom>
            <a:solidFill>
              <a:srgbClr val="FFED9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TextBox 4">
              <a:extLst>
                <a:ext uri="{FF2B5EF4-FFF2-40B4-BE49-F238E27FC236}">
                  <a16:creationId xmlns:a16="http://schemas.microsoft.com/office/drawing/2014/main" xmlns="" id="{230D8337-13F7-9333-E21E-AEAC6E5C8BF8}"/>
                </a:ext>
              </a:extLst>
            </p:cNvPr>
            <p:cNvSpPr txBox="1"/>
            <p:nvPr/>
          </p:nvSpPr>
          <p:spPr>
            <a:xfrm>
              <a:off x="0" y="0"/>
              <a:ext cx="1098500" cy="406400"/>
            </a:xfrm>
            <a:prstGeom prst="rect">
              <a:avLst/>
            </a:prstGeom>
          </p:spPr>
          <p:txBody>
            <a:bodyPr lIns="50800" tIns="50800" rIns="50800" bIns="50800" rtlCol="0" anchor="ct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vi-VN" sz="8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Vì đường là thức ăn của vi khuẩn.</a:t>
              </a:r>
              <a:endParaRPr kumimoji="0" lang="en-US" sz="199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bin Bold"/>
                <a:sym typeface="Cabin Bold"/>
              </a:endParaRPr>
            </a:p>
          </p:txBody>
        </p:sp>
      </p:grpSp>
    </p:spTree>
    <p:extLst>
      <p:ext uri="{BB962C8B-B14F-4D97-AF65-F5344CB8AC3E}">
        <p14:creationId xmlns:p14="http://schemas.microsoft.com/office/powerpoint/2010/main" val="198614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5" name="Group 4">
            <a:extLst>
              <a:ext uri="{FF2B5EF4-FFF2-40B4-BE49-F238E27FC236}">
                <a16:creationId xmlns:a16="http://schemas.microsoft.com/office/drawing/2014/main" xmlns="" id="{54B7A6D7-1CD9-28A1-6E80-7B5C0C991C61}"/>
              </a:ext>
            </a:extLst>
          </p:cNvPr>
          <p:cNvGrpSpPr/>
          <p:nvPr/>
        </p:nvGrpSpPr>
        <p:grpSpPr>
          <a:xfrm>
            <a:off x="2971800" y="342900"/>
            <a:ext cx="10378056" cy="2590800"/>
            <a:chOff x="0" y="0"/>
            <a:chExt cx="13837408" cy="1577677"/>
          </a:xfrm>
        </p:grpSpPr>
        <p:grpSp>
          <p:nvGrpSpPr>
            <p:cNvPr id="26" name="Group 5">
              <a:extLst>
                <a:ext uri="{FF2B5EF4-FFF2-40B4-BE49-F238E27FC236}">
                  <a16:creationId xmlns:a16="http://schemas.microsoft.com/office/drawing/2014/main" xmlns="" id="{34D1674C-7704-2AB2-D446-CF94DE31C3D0}"/>
                </a:ext>
              </a:extLst>
            </p:cNvPr>
            <p:cNvGrpSpPr/>
            <p:nvPr/>
          </p:nvGrpSpPr>
          <p:grpSpPr>
            <a:xfrm>
              <a:off x="0" y="0"/>
              <a:ext cx="13837408" cy="1577677"/>
              <a:chOff x="0" y="0"/>
              <a:chExt cx="3056431" cy="348480"/>
            </a:xfrm>
          </p:grpSpPr>
          <p:sp>
            <p:nvSpPr>
              <p:cNvPr id="28" name="Freeform 6">
                <a:extLst>
                  <a:ext uri="{FF2B5EF4-FFF2-40B4-BE49-F238E27FC236}">
                    <a16:creationId xmlns:a16="http://schemas.microsoft.com/office/drawing/2014/main" xmlns="" id="{185C467F-8411-251E-356F-5D8A980BB05A}"/>
                  </a:ext>
                </a:extLst>
              </p:cNvPr>
              <p:cNvSpPr/>
              <p:nvPr/>
            </p:nvSpPr>
            <p:spPr>
              <a:xfrm>
                <a:off x="-127" y="0"/>
                <a:ext cx="3056685" cy="348353"/>
              </a:xfrm>
              <a:custGeom>
                <a:avLst/>
                <a:gdLst/>
                <a:ahLst/>
                <a:cxnLst/>
                <a:rect l="l" t="t" r="r" b="b"/>
                <a:pathLst>
                  <a:path w="3056685" h="348353">
                    <a:moveTo>
                      <a:pt x="3056557" y="172716"/>
                    </a:moveTo>
                    <a:cubicBezTo>
                      <a:pt x="3056557" y="176526"/>
                      <a:pt x="3056557" y="180335"/>
                      <a:pt x="3056303" y="184018"/>
                    </a:cubicBezTo>
                    <a:cubicBezTo>
                      <a:pt x="3055034" y="210686"/>
                      <a:pt x="3047287" y="231767"/>
                      <a:pt x="3042334" y="243324"/>
                    </a:cubicBezTo>
                    <a:lnTo>
                      <a:pt x="3039285" y="253230"/>
                    </a:lnTo>
                    <a:cubicBezTo>
                      <a:pt x="3033316" y="262120"/>
                      <a:pt x="3029125" y="271264"/>
                      <a:pt x="3019347" y="282186"/>
                    </a:cubicBezTo>
                    <a:cubicBezTo>
                      <a:pt x="3014902" y="288282"/>
                      <a:pt x="3017696" y="286631"/>
                      <a:pt x="3020109" y="283964"/>
                    </a:cubicBezTo>
                    <a:cubicBezTo>
                      <a:pt x="3015537" y="288917"/>
                      <a:pt x="3011219" y="293616"/>
                      <a:pt x="3007281" y="297934"/>
                    </a:cubicBezTo>
                    <a:cubicBezTo>
                      <a:pt x="3003091" y="302125"/>
                      <a:pt x="2999153" y="305681"/>
                      <a:pt x="2996232" y="307713"/>
                    </a:cubicBezTo>
                    <a:lnTo>
                      <a:pt x="2997503" y="305808"/>
                    </a:lnTo>
                    <a:cubicBezTo>
                      <a:pt x="2981374" y="317111"/>
                      <a:pt x="2974007" y="327525"/>
                      <a:pt x="2953180" y="335145"/>
                    </a:cubicBezTo>
                    <a:lnTo>
                      <a:pt x="2953180" y="334764"/>
                    </a:lnTo>
                    <a:cubicBezTo>
                      <a:pt x="2944544" y="337431"/>
                      <a:pt x="2935527" y="342638"/>
                      <a:pt x="2927906" y="344924"/>
                    </a:cubicBezTo>
                    <a:cubicBezTo>
                      <a:pt x="2916984" y="346956"/>
                      <a:pt x="2926509" y="343273"/>
                      <a:pt x="2917619" y="344797"/>
                    </a:cubicBezTo>
                    <a:cubicBezTo>
                      <a:pt x="2914191" y="347210"/>
                      <a:pt x="2904412" y="347972"/>
                      <a:pt x="2894759" y="348353"/>
                    </a:cubicBezTo>
                    <a:cubicBezTo>
                      <a:pt x="2898569" y="347972"/>
                      <a:pt x="2902506" y="347464"/>
                      <a:pt x="2905935" y="346829"/>
                    </a:cubicBezTo>
                    <a:cubicBezTo>
                      <a:pt x="2902125" y="347210"/>
                      <a:pt x="2897934" y="347337"/>
                      <a:pt x="2893871" y="347464"/>
                    </a:cubicBezTo>
                    <a:cubicBezTo>
                      <a:pt x="2890060" y="347718"/>
                      <a:pt x="2885869" y="347718"/>
                      <a:pt x="2883330" y="347464"/>
                    </a:cubicBezTo>
                    <a:cubicBezTo>
                      <a:pt x="2873297" y="347083"/>
                      <a:pt x="2753085" y="347337"/>
                      <a:pt x="2631430" y="345940"/>
                    </a:cubicBezTo>
                    <a:cubicBezTo>
                      <a:pt x="2213136" y="347083"/>
                      <a:pt x="1588195" y="347591"/>
                      <a:pt x="966588" y="347845"/>
                    </a:cubicBezTo>
                    <a:cubicBezTo>
                      <a:pt x="656617" y="347972"/>
                      <a:pt x="346647" y="348099"/>
                      <a:pt x="192659" y="348226"/>
                    </a:cubicBezTo>
                    <a:cubicBezTo>
                      <a:pt x="187325" y="348226"/>
                      <a:pt x="181991" y="348353"/>
                      <a:pt x="176911" y="348353"/>
                    </a:cubicBezTo>
                    <a:cubicBezTo>
                      <a:pt x="171577" y="348353"/>
                      <a:pt x="164719" y="347972"/>
                      <a:pt x="159131" y="347718"/>
                    </a:cubicBezTo>
                    <a:cubicBezTo>
                      <a:pt x="147447" y="346575"/>
                      <a:pt x="136779" y="344670"/>
                      <a:pt x="127508" y="342003"/>
                    </a:cubicBezTo>
                    <a:lnTo>
                      <a:pt x="129540" y="342257"/>
                    </a:lnTo>
                    <a:cubicBezTo>
                      <a:pt x="117475" y="339082"/>
                      <a:pt x="96393" y="332224"/>
                      <a:pt x="74676" y="316984"/>
                    </a:cubicBezTo>
                    <a:cubicBezTo>
                      <a:pt x="53086" y="301998"/>
                      <a:pt x="30988" y="278884"/>
                      <a:pt x="17526" y="250563"/>
                    </a:cubicBezTo>
                    <a:cubicBezTo>
                      <a:pt x="10160" y="235958"/>
                      <a:pt x="5334" y="220465"/>
                      <a:pt x="2540" y="205099"/>
                    </a:cubicBezTo>
                    <a:cubicBezTo>
                      <a:pt x="2159" y="203448"/>
                      <a:pt x="1651" y="201797"/>
                      <a:pt x="1270" y="200273"/>
                    </a:cubicBezTo>
                    <a:cubicBezTo>
                      <a:pt x="762" y="194685"/>
                      <a:pt x="0" y="186050"/>
                      <a:pt x="127" y="175764"/>
                    </a:cubicBezTo>
                    <a:cubicBezTo>
                      <a:pt x="127" y="171954"/>
                      <a:pt x="127" y="168144"/>
                      <a:pt x="381" y="164461"/>
                    </a:cubicBezTo>
                    <a:cubicBezTo>
                      <a:pt x="1651" y="137793"/>
                      <a:pt x="9398" y="116713"/>
                      <a:pt x="14351" y="105156"/>
                    </a:cubicBezTo>
                    <a:lnTo>
                      <a:pt x="17272" y="95250"/>
                    </a:lnTo>
                    <a:cubicBezTo>
                      <a:pt x="23241" y="86360"/>
                      <a:pt x="27432" y="77216"/>
                      <a:pt x="37211" y="66294"/>
                    </a:cubicBezTo>
                    <a:cubicBezTo>
                      <a:pt x="41656" y="60198"/>
                      <a:pt x="38862" y="61849"/>
                      <a:pt x="36449" y="64516"/>
                    </a:cubicBezTo>
                    <a:cubicBezTo>
                      <a:pt x="41021" y="59563"/>
                      <a:pt x="45339" y="54864"/>
                      <a:pt x="49276" y="50546"/>
                    </a:cubicBezTo>
                    <a:cubicBezTo>
                      <a:pt x="53467" y="46355"/>
                      <a:pt x="57404" y="42799"/>
                      <a:pt x="60325" y="40767"/>
                    </a:cubicBezTo>
                    <a:lnTo>
                      <a:pt x="59055" y="42672"/>
                    </a:lnTo>
                    <a:cubicBezTo>
                      <a:pt x="75184" y="31369"/>
                      <a:pt x="78359" y="23749"/>
                      <a:pt x="99187" y="16002"/>
                    </a:cubicBezTo>
                    <a:lnTo>
                      <a:pt x="106045" y="12700"/>
                    </a:lnTo>
                    <a:cubicBezTo>
                      <a:pt x="114681" y="10033"/>
                      <a:pt x="121031" y="5715"/>
                      <a:pt x="128651" y="3429"/>
                    </a:cubicBezTo>
                    <a:cubicBezTo>
                      <a:pt x="139573" y="1397"/>
                      <a:pt x="130048" y="5080"/>
                      <a:pt x="138938" y="3556"/>
                    </a:cubicBezTo>
                    <a:cubicBezTo>
                      <a:pt x="142367" y="1143"/>
                      <a:pt x="152146" y="381"/>
                      <a:pt x="161798" y="0"/>
                    </a:cubicBezTo>
                    <a:cubicBezTo>
                      <a:pt x="151130" y="889"/>
                      <a:pt x="139192" y="3683"/>
                      <a:pt x="140335" y="5080"/>
                    </a:cubicBezTo>
                    <a:cubicBezTo>
                      <a:pt x="143129" y="4572"/>
                      <a:pt x="144780" y="4445"/>
                      <a:pt x="145923" y="4318"/>
                    </a:cubicBezTo>
                    <a:lnTo>
                      <a:pt x="157226" y="1524"/>
                    </a:lnTo>
                    <a:cubicBezTo>
                      <a:pt x="161671" y="762"/>
                      <a:pt x="169291" y="635"/>
                      <a:pt x="173228" y="889"/>
                    </a:cubicBezTo>
                    <a:cubicBezTo>
                      <a:pt x="183261" y="1270"/>
                      <a:pt x="195707" y="1016"/>
                      <a:pt x="224991" y="2413"/>
                    </a:cubicBezTo>
                    <a:cubicBezTo>
                      <a:pt x="643285" y="1270"/>
                      <a:pt x="1268226" y="762"/>
                      <a:pt x="1889833" y="508"/>
                    </a:cubicBezTo>
                    <a:cubicBezTo>
                      <a:pt x="2199804" y="381"/>
                      <a:pt x="2509775" y="254"/>
                      <a:pt x="2793081" y="127"/>
                    </a:cubicBezTo>
                    <a:cubicBezTo>
                      <a:pt x="2863074" y="127"/>
                      <a:pt x="2874566" y="0"/>
                      <a:pt x="2879647" y="0"/>
                    </a:cubicBezTo>
                    <a:cubicBezTo>
                      <a:pt x="2884981" y="0"/>
                      <a:pt x="2891838" y="381"/>
                      <a:pt x="2897427" y="635"/>
                    </a:cubicBezTo>
                    <a:cubicBezTo>
                      <a:pt x="2909110" y="1778"/>
                      <a:pt x="2919778" y="3683"/>
                      <a:pt x="2929050" y="6350"/>
                    </a:cubicBezTo>
                    <a:lnTo>
                      <a:pt x="2926891" y="6096"/>
                    </a:lnTo>
                    <a:cubicBezTo>
                      <a:pt x="2938956" y="9271"/>
                      <a:pt x="2960038" y="16129"/>
                      <a:pt x="2981755" y="31369"/>
                    </a:cubicBezTo>
                    <a:cubicBezTo>
                      <a:pt x="3003344" y="46355"/>
                      <a:pt x="3025443" y="69469"/>
                      <a:pt x="3038905" y="97790"/>
                    </a:cubicBezTo>
                    <a:cubicBezTo>
                      <a:pt x="3046271" y="112395"/>
                      <a:pt x="3051097" y="127888"/>
                      <a:pt x="3053891" y="143254"/>
                    </a:cubicBezTo>
                    <a:cubicBezTo>
                      <a:pt x="3054272" y="144905"/>
                      <a:pt x="3054780" y="146556"/>
                      <a:pt x="3055160" y="148080"/>
                    </a:cubicBezTo>
                    <a:cubicBezTo>
                      <a:pt x="3055922" y="153921"/>
                      <a:pt x="3056685" y="162430"/>
                      <a:pt x="3056557" y="172716"/>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7" name="TextBox 7">
              <a:extLst>
                <a:ext uri="{FF2B5EF4-FFF2-40B4-BE49-F238E27FC236}">
                  <a16:creationId xmlns:a16="http://schemas.microsoft.com/office/drawing/2014/main" xmlns="" id="{59ED1DA1-3DB5-7AA7-5261-9AB196B76385}"/>
                </a:ext>
              </a:extLst>
            </p:cNvPr>
            <p:cNvSpPr txBox="1"/>
            <p:nvPr/>
          </p:nvSpPr>
          <p:spPr>
            <a:xfrm>
              <a:off x="914400" y="102409"/>
              <a:ext cx="12332809" cy="1287314"/>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Ăn uống đồ lạnh gây hậu quả gì cho răng?</a:t>
              </a:r>
            </a:p>
          </p:txBody>
        </p:sp>
      </p:grpSp>
      <p:sp>
        <p:nvSpPr>
          <p:cNvPr id="29" name="Freeform 16">
            <a:extLst>
              <a:ext uri="{FF2B5EF4-FFF2-40B4-BE49-F238E27FC236}">
                <a16:creationId xmlns:a16="http://schemas.microsoft.com/office/drawing/2014/main" xmlns="" id="{0D5AD311-422B-7B5D-D28C-0142A711FA8F}"/>
              </a:ext>
            </a:extLst>
          </p:cNvPr>
          <p:cNvSpPr/>
          <p:nvPr/>
        </p:nvSpPr>
        <p:spPr>
          <a:xfrm>
            <a:off x="12839955" y="1820901"/>
            <a:ext cx="3852897" cy="8088142"/>
          </a:xfrm>
          <a:custGeom>
            <a:avLst/>
            <a:gdLst/>
            <a:ahLst/>
            <a:cxnLst/>
            <a:rect l="l" t="t" r="r" b="b"/>
            <a:pathLst>
              <a:path w="3852897" h="8088142">
                <a:moveTo>
                  <a:pt x="0" y="0"/>
                </a:moveTo>
                <a:lnTo>
                  <a:pt x="3852897" y="0"/>
                </a:lnTo>
                <a:lnTo>
                  <a:pt x="3852897" y="8088142"/>
                </a:lnTo>
                <a:lnTo>
                  <a:pt x="0" y="808814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0" name="Group 2">
            <a:extLst>
              <a:ext uri="{FF2B5EF4-FFF2-40B4-BE49-F238E27FC236}">
                <a16:creationId xmlns:a16="http://schemas.microsoft.com/office/drawing/2014/main" xmlns="" id="{2708FA95-A566-D1BE-9FA5-156561B972CD}"/>
              </a:ext>
            </a:extLst>
          </p:cNvPr>
          <p:cNvGrpSpPr/>
          <p:nvPr/>
        </p:nvGrpSpPr>
        <p:grpSpPr>
          <a:xfrm>
            <a:off x="1066800" y="4686300"/>
            <a:ext cx="10515600" cy="4343400"/>
            <a:chOff x="0" y="0"/>
            <a:chExt cx="1098500" cy="406400"/>
          </a:xfrm>
        </p:grpSpPr>
        <p:sp>
          <p:nvSpPr>
            <p:cNvPr id="31" name="Freeform 3">
              <a:extLst>
                <a:ext uri="{FF2B5EF4-FFF2-40B4-BE49-F238E27FC236}">
                  <a16:creationId xmlns:a16="http://schemas.microsoft.com/office/drawing/2014/main" xmlns="" id="{A88B24DB-72ED-7651-825C-6525B7C0936F}"/>
                </a:ext>
              </a:extLst>
            </p:cNvPr>
            <p:cNvSpPr/>
            <p:nvPr/>
          </p:nvSpPr>
          <p:spPr>
            <a:xfrm>
              <a:off x="0" y="0"/>
              <a:ext cx="1098500" cy="406400"/>
            </a:xfrm>
            <a:custGeom>
              <a:avLst/>
              <a:gdLst/>
              <a:ahLst/>
              <a:cxnLst/>
              <a:rect l="l" t="t" r="r" b="b"/>
              <a:pathLst>
                <a:path w="1098500" h="406400">
                  <a:moveTo>
                    <a:pt x="895300" y="0"/>
                  </a:moveTo>
                  <a:cubicBezTo>
                    <a:pt x="1007524" y="0"/>
                    <a:pt x="1098500" y="90976"/>
                    <a:pt x="1098500" y="203200"/>
                  </a:cubicBezTo>
                  <a:cubicBezTo>
                    <a:pt x="1098500" y="315424"/>
                    <a:pt x="1007524" y="406400"/>
                    <a:pt x="895300" y="406400"/>
                  </a:cubicBezTo>
                  <a:lnTo>
                    <a:pt x="203200" y="406400"/>
                  </a:lnTo>
                  <a:cubicBezTo>
                    <a:pt x="90976" y="406400"/>
                    <a:pt x="0" y="315424"/>
                    <a:pt x="0" y="203200"/>
                  </a:cubicBezTo>
                  <a:cubicBezTo>
                    <a:pt x="0" y="90976"/>
                    <a:pt x="90976" y="0"/>
                    <a:pt x="203200" y="0"/>
                  </a:cubicBezTo>
                  <a:close/>
                </a:path>
              </a:pathLst>
            </a:custGeom>
            <a:solidFill>
              <a:srgbClr val="FFED9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TextBox 4">
              <a:extLst>
                <a:ext uri="{FF2B5EF4-FFF2-40B4-BE49-F238E27FC236}">
                  <a16:creationId xmlns:a16="http://schemas.microsoft.com/office/drawing/2014/main" xmlns="" id="{230D8337-13F7-9333-E21E-AEAC6E5C8BF8}"/>
                </a:ext>
              </a:extLst>
            </p:cNvPr>
            <p:cNvSpPr txBox="1"/>
            <p:nvPr/>
          </p:nvSpPr>
          <p:spPr>
            <a:xfrm>
              <a:off x="0" y="0"/>
              <a:ext cx="1098500" cy="406400"/>
            </a:xfrm>
            <a:prstGeom prst="rect">
              <a:avLst/>
            </a:prstGeom>
          </p:spPr>
          <p:txBody>
            <a:bodyPr lIns="50800" tIns="50800" rIns="50800" bIns="50800" rtlCol="0" anchor="ct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vi-VN" sz="7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Gây nứt men răng, vi khuẩn xâm nhập.</a:t>
              </a:r>
              <a:endParaRPr kumimoji="0" lang="en-US" sz="13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bin Bold"/>
                <a:sym typeface="Cabin Bold"/>
              </a:endParaRPr>
            </a:p>
          </p:txBody>
        </p:sp>
      </p:grpSp>
    </p:spTree>
    <p:extLst>
      <p:ext uri="{BB962C8B-B14F-4D97-AF65-F5344CB8AC3E}">
        <p14:creationId xmlns:p14="http://schemas.microsoft.com/office/powerpoint/2010/main" val="160676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5" name="Group 4">
            <a:extLst>
              <a:ext uri="{FF2B5EF4-FFF2-40B4-BE49-F238E27FC236}">
                <a16:creationId xmlns:a16="http://schemas.microsoft.com/office/drawing/2014/main" xmlns="" id="{54B7A6D7-1CD9-28A1-6E80-7B5C0C991C61}"/>
              </a:ext>
            </a:extLst>
          </p:cNvPr>
          <p:cNvGrpSpPr/>
          <p:nvPr/>
        </p:nvGrpSpPr>
        <p:grpSpPr>
          <a:xfrm>
            <a:off x="2971800" y="342900"/>
            <a:ext cx="10378056" cy="2590800"/>
            <a:chOff x="0" y="0"/>
            <a:chExt cx="13837408" cy="1577677"/>
          </a:xfrm>
        </p:grpSpPr>
        <p:grpSp>
          <p:nvGrpSpPr>
            <p:cNvPr id="26" name="Group 5">
              <a:extLst>
                <a:ext uri="{FF2B5EF4-FFF2-40B4-BE49-F238E27FC236}">
                  <a16:creationId xmlns:a16="http://schemas.microsoft.com/office/drawing/2014/main" xmlns="" id="{34D1674C-7704-2AB2-D446-CF94DE31C3D0}"/>
                </a:ext>
              </a:extLst>
            </p:cNvPr>
            <p:cNvGrpSpPr/>
            <p:nvPr/>
          </p:nvGrpSpPr>
          <p:grpSpPr>
            <a:xfrm>
              <a:off x="0" y="0"/>
              <a:ext cx="13837408" cy="1577677"/>
              <a:chOff x="0" y="0"/>
              <a:chExt cx="3056431" cy="348480"/>
            </a:xfrm>
          </p:grpSpPr>
          <p:sp>
            <p:nvSpPr>
              <p:cNvPr id="28" name="Freeform 6">
                <a:extLst>
                  <a:ext uri="{FF2B5EF4-FFF2-40B4-BE49-F238E27FC236}">
                    <a16:creationId xmlns:a16="http://schemas.microsoft.com/office/drawing/2014/main" xmlns="" id="{185C467F-8411-251E-356F-5D8A980BB05A}"/>
                  </a:ext>
                </a:extLst>
              </p:cNvPr>
              <p:cNvSpPr/>
              <p:nvPr/>
            </p:nvSpPr>
            <p:spPr>
              <a:xfrm>
                <a:off x="-127" y="0"/>
                <a:ext cx="3056685" cy="348353"/>
              </a:xfrm>
              <a:custGeom>
                <a:avLst/>
                <a:gdLst/>
                <a:ahLst/>
                <a:cxnLst/>
                <a:rect l="l" t="t" r="r" b="b"/>
                <a:pathLst>
                  <a:path w="3056685" h="348353">
                    <a:moveTo>
                      <a:pt x="3056557" y="172716"/>
                    </a:moveTo>
                    <a:cubicBezTo>
                      <a:pt x="3056557" y="176526"/>
                      <a:pt x="3056557" y="180335"/>
                      <a:pt x="3056303" y="184018"/>
                    </a:cubicBezTo>
                    <a:cubicBezTo>
                      <a:pt x="3055034" y="210686"/>
                      <a:pt x="3047287" y="231767"/>
                      <a:pt x="3042334" y="243324"/>
                    </a:cubicBezTo>
                    <a:lnTo>
                      <a:pt x="3039285" y="253230"/>
                    </a:lnTo>
                    <a:cubicBezTo>
                      <a:pt x="3033316" y="262120"/>
                      <a:pt x="3029125" y="271264"/>
                      <a:pt x="3019347" y="282186"/>
                    </a:cubicBezTo>
                    <a:cubicBezTo>
                      <a:pt x="3014902" y="288282"/>
                      <a:pt x="3017696" y="286631"/>
                      <a:pt x="3020109" y="283964"/>
                    </a:cubicBezTo>
                    <a:cubicBezTo>
                      <a:pt x="3015537" y="288917"/>
                      <a:pt x="3011219" y="293616"/>
                      <a:pt x="3007281" y="297934"/>
                    </a:cubicBezTo>
                    <a:cubicBezTo>
                      <a:pt x="3003091" y="302125"/>
                      <a:pt x="2999153" y="305681"/>
                      <a:pt x="2996232" y="307713"/>
                    </a:cubicBezTo>
                    <a:lnTo>
                      <a:pt x="2997503" y="305808"/>
                    </a:lnTo>
                    <a:cubicBezTo>
                      <a:pt x="2981374" y="317111"/>
                      <a:pt x="2974007" y="327525"/>
                      <a:pt x="2953180" y="335145"/>
                    </a:cubicBezTo>
                    <a:lnTo>
                      <a:pt x="2953180" y="334764"/>
                    </a:lnTo>
                    <a:cubicBezTo>
                      <a:pt x="2944544" y="337431"/>
                      <a:pt x="2935527" y="342638"/>
                      <a:pt x="2927906" y="344924"/>
                    </a:cubicBezTo>
                    <a:cubicBezTo>
                      <a:pt x="2916984" y="346956"/>
                      <a:pt x="2926509" y="343273"/>
                      <a:pt x="2917619" y="344797"/>
                    </a:cubicBezTo>
                    <a:cubicBezTo>
                      <a:pt x="2914191" y="347210"/>
                      <a:pt x="2904412" y="347972"/>
                      <a:pt x="2894759" y="348353"/>
                    </a:cubicBezTo>
                    <a:cubicBezTo>
                      <a:pt x="2898569" y="347972"/>
                      <a:pt x="2902506" y="347464"/>
                      <a:pt x="2905935" y="346829"/>
                    </a:cubicBezTo>
                    <a:cubicBezTo>
                      <a:pt x="2902125" y="347210"/>
                      <a:pt x="2897934" y="347337"/>
                      <a:pt x="2893871" y="347464"/>
                    </a:cubicBezTo>
                    <a:cubicBezTo>
                      <a:pt x="2890060" y="347718"/>
                      <a:pt x="2885869" y="347718"/>
                      <a:pt x="2883330" y="347464"/>
                    </a:cubicBezTo>
                    <a:cubicBezTo>
                      <a:pt x="2873297" y="347083"/>
                      <a:pt x="2753085" y="347337"/>
                      <a:pt x="2631430" y="345940"/>
                    </a:cubicBezTo>
                    <a:cubicBezTo>
                      <a:pt x="2213136" y="347083"/>
                      <a:pt x="1588195" y="347591"/>
                      <a:pt x="966588" y="347845"/>
                    </a:cubicBezTo>
                    <a:cubicBezTo>
                      <a:pt x="656617" y="347972"/>
                      <a:pt x="346647" y="348099"/>
                      <a:pt x="192659" y="348226"/>
                    </a:cubicBezTo>
                    <a:cubicBezTo>
                      <a:pt x="187325" y="348226"/>
                      <a:pt x="181991" y="348353"/>
                      <a:pt x="176911" y="348353"/>
                    </a:cubicBezTo>
                    <a:cubicBezTo>
                      <a:pt x="171577" y="348353"/>
                      <a:pt x="164719" y="347972"/>
                      <a:pt x="159131" y="347718"/>
                    </a:cubicBezTo>
                    <a:cubicBezTo>
                      <a:pt x="147447" y="346575"/>
                      <a:pt x="136779" y="344670"/>
                      <a:pt x="127508" y="342003"/>
                    </a:cubicBezTo>
                    <a:lnTo>
                      <a:pt x="129540" y="342257"/>
                    </a:lnTo>
                    <a:cubicBezTo>
                      <a:pt x="117475" y="339082"/>
                      <a:pt x="96393" y="332224"/>
                      <a:pt x="74676" y="316984"/>
                    </a:cubicBezTo>
                    <a:cubicBezTo>
                      <a:pt x="53086" y="301998"/>
                      <a:pt x="30988" y="278884"/>
                      <a:pt x="17526" y="250563"/>
                    </a:cubicBezTo>
                    <a:cubicBezTo>
                      <a:pt x="10160" y="235958"/>
                      <a:pt x="5334" y="220465"/>
                      <a:pt x="2540" y="205099"/>
                    </a:cubicBezTo>
                    <a:cubicBezTo>
                      <a:pt x="2159" y="203448"/>
                      <a:pt x="1651" y="201797"/>
                      <a:pt x="1270" y="200273"/>
                    </a:cubicBezTo>
                    <a:cubicBezTo>
                      <a:pt x="762" y="194685"/>
                      <a:pt x="0" y="186050"/>
                      <a:pt x="127" y="175764"/>
                    </a:cubicBezTo>
                    <a:cubicBezTo>
                      <a:pt x="127" y="171954"/>
                      <a:pt x="127" y="168144"/>
                      <a:pt x="381" y="164461"/>
                    </a:cubicBezTo>
                    <a:cubicBezTo>
                      <a:pt x="1651" y="137793"/>
                      <a:pt x="9398" y="116713"/>
                      <a:pt x="14351" y="105156"/>
                    </a:cubicBezTo>
                    <a:lnTo>
                      <a:pt x="17272" y="95250"/>
                    </a:lnTo>
                    <a:cubicBezTo>
                      <a:pt x="23241" y="86360"/>
                      <a:pt x="27432" y="77216"/>
                      <a:pt x="37211" y="66294"/>
                    </a:cubicBezTo>
                    <a:cubicBezTo>
                      <a:pt x="41656" y="60198"/>
                      <a:pt x="38862" y="61849"/>
                      <a:pt x="36449" y="64516"/>
                    </a:cubicBezTo>
                    <a:cubicBezTo>
                      <a:pt x="41021" y="59563"/>
                      <a:pt x="45339" y="54864"/>
                      <a:pt x="49276" y="50546"/>
                    </a:cubicBezTo>
                    <a:cubicBezTo>
                      <a:pt x="53467" y="46355"/>
                      <a:pt x="57404" y="42799"/>
                      <a:pt x="60325" y="40767"/>
                    </a:cubicBezTo>
                    <a:lnTo>
                      <a:pt x="59055" y="42672"/>
                    </a:lnTo>
                    <a:cubicBezTo>
                      <a:pt x="75184" y="31369"/>
                      <a:pt x="78359" y="23749"/>
                      <a:pt x="99187" y="16002"/>
                    </a:cubicBezTo>
                    <a:lnTo>
                      <a:pt x="106045" y="12700"/>
                    </a:lnTo>
                    <a:cubicBezTo>
                      <a:pt x="114681" y="10033"/>
                      <a:pt x="121031" y="5715"/>
                      <a:pt x="128651" y="3429"/>
                    </a:cubicBezTo>
                    <a:cubicBezTo>
                      <a:pt x="139573" y="1397"/>
                      <a:pt x="130048" y="5080"/>
                      <a:pt x="138938" y="3556"/>
                    </a:cubicBezTo>
                    <a:cubicBezTo>
                      <a:pt x="142367" y="1143"/>
                      <a:pt x="152146" y="381"/>
                      <a:pt x="161798" y="0"/>
                    </a:cubicBezTo>
                    <a:cubicBezTo>
                      <a:pt x="151130" y="889"/>
                      <a:pt x="139192" y="3683"/>
                      <a:pt x="140335" y="5080"/>
                    </a:cubicBezTo>
                    <a:cubicBezTo>
                      <a:pt x="143129" y="4572"/>
                      <a:pt x="144780" y="4445"/>
                      <a:pt x="145923" y="4318"/>
                    </a:cubicBezTo>
                    <a:lnTo>
                      <a:pt x="157226" y="1524"/>
                    </a:lnTo>
                    <a:cubicBezTo>
                      <a:pt x="161671" y="762"/>
                      <a:pt x="169291" y="635"/>
                      <a:pt x="173228" y="889"/>
                    </a:cubicBezTo>
                    <a:cubicBezTo>
                      <a:pt x="183261" y="1270"/>
                      <a:pt x="195707" y="1016"/>
                      <a:pt x="224991" y="2413"/>
                    </a:cubicBezTo>
                    <a:cubicBezTo>
                      <a:pt x="643285" y="1270"/>
                      <a:pt x="1268226" y="762"/>
                      <a:pt x="1889833" y="508"/>
                    </a:cubicBezTo>
                    <a:cubicBezTo>
                      <a:pt x="2199804" y="381"/>
                      <a:pt x="2509775" y="254"/>
                      <a:pt x="2793081" y="127"/>
                    </a:cubicBezTo>
                    <a:cubicBezTo>
                      <a:pt x="2863074" y="127"/>
                      <a:pt x="2874566" y="0"/>
                      <a:pt x="2879647" y="0"/>
                    </a:cubicBezTo>
                    <a:cubicBezTo>
                      <a:pt x="2884981" y="0"/>
                      <a:pt x="2891838" y="381"/>
                      <a:pt x="2897427" y="635"/>
                    </a:cubicBezTo>
                    <a:cubicBezTo>
                      <a:pt x="2909110" y="1778"/>
                      <a:pt x="2919778" y="3683"/>
                      <a:pt x="2929050" y="6350"/>
                    </a:cubicBezTo>
                    <a:lnTo>
                      <a:pt x="2926891" y="6096"/>
                    </a:lnTo>
                    <a:cubicBezTo>
                      <a:pt x="2938956" y="9271"/>
                      <a:pt x="2960038" y="16129"/>
                      <a:pt x="2981755" y="31369"/>
                    </a:cubicBezTo>
                    <a:cubicBezTo>
                      <a:pt x="3003344" y="46355"/>
                      <a:pt x="3025443" y="69469"/>
                      <a:pt x="3038905" y="97790"/>
                    </a:cubicBezTo>
                    <a:cubicBezTo>
                      <a:pt x="3046271" y="112395"/>
                      <a:pt x="3051097" y="127888"/>
                      <a:pt x="3053891" y="143254"/>
                    </a:cubicBezTo>
                    <a:cubicBezTo>
                      <a:pt x="3054272" y="144905"/>
                      <a:pt x="3054780" y="146556"/>
                      <a:pt x="3055160" y="148080"/>
                    </a:cubicBezTo>
                    <a:cubicBezTo>
                      <a:pt x="3055922" y="153921"/>
                      <a:pt x="3056685" y="162430"/>
                      <a:pt x="3056557" y="172716"/>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7" name="TextBox 7">
              <a:extLst>
                <a:ext uri="{FF2B5EF4-FFF2-40B4-BE49-F238E27FC236}">
                  <a16:creationId xmlns:a16="http://schemas.microsoft.com/office/drawing/2014/main" xmlns="" id="{59ED1DA1-3DB5-7AA7-5261-9AB196B76385}"/>
                </a:ext>
              </a:extLst>
            </p:cNvPr>
            <p:cNvSpPr txBox="1"/>
            <p:nvPr/>
          </p:nvSpPr>
          <p:spPr>
            <a:xfrm>
              <a:off x="914400" y="102409"/>
              <a:ext cx="12332809" cy="1287314"/>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Không chải răng sau khi ăn gây ra hậu quả gì?</a:t>
              </a:r>
            </a:p>
          </p:txBody>
        </p:sp>
      </p:grpSp>
      <p:sp>
        <p:nvSpPr>
          <p:cNvPr id="29" name="Freeform 16">
            <a:extLst>
              <a:ext uri="{FF2B5EF4-FFF2-40B4-BE49-F238E27FC236}">
                <a16:creationId xmlns:a16="http://schemas.microsoft.com/office/drawing/2014/main" xmlns="" id="{0D5AD311-422B-7B5D-D28C-0142A711FA8F}"/>
              </a:ext>
            </a:extLst>
          </p:cNvPr>
          <p:cNvSpPr/>
          <p:nvPr/>
        </p:nvSpPr>
        <p:spPr>
          <a:xfrm>
            <a:off x="12839955" y="1820901"/>
            <a:ext cx="3852897" cy="8088142"/>
          </a:xfrm>
          <a:custGeom>
            <a:avLst/>
            <a:gdLst/>
            <a:ahLst/>
            <a:cxnLst/>
            <a:rect l="l" t="t" r="r" b="b"/>
            <a:pathLst>
              <a:path w="3852897" h="8088142">
                <a:moveTo>
                  <a:pt x="0" y="0"/>
                </a:moveTo>
                <a:lnTo>
                  <a:pt x="3852897" y="0"/>
                </a:lnTo>
                <a:lnTo>
                  <a:pt x="3852897" y="8088142"/>
                </a:lnTo>
                <a:lnTo>
                  <a:pt x="0" y="808814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0" name="Group 2">
            <a:extLst>
              <a:ext uri="{FF2B5EF4-FFF2-40B4-BE49-F238E27FC236}">
                <a16:creationId xmlns:a16="http://schemas.microsoft.com/office/drawing/2014/main" xmlns="" id="{2708FA95-A566-D1BE-9FA5-156561B972CD}"/>
              </a:ext>
            </a:extLst>
          </p:cNvPr>
          <p:cNvGrpSpPr/>
          <p:nvPr/>
        </p:nvGrpSpPr>
        <p:grpSpPr>
          <a:xfrm>
            <a:off x="1066800" y="4686300"/>
            <a:ext cx="10515600" cy="4343400"/>
            <a:chOff x="0" y="0"/>
            <a:chExt cx="1098500" cy="406400"/>
          </a:xfrm>
        </p:grpSpPr>
        <p:sp>
          <p:nvSpPr>
            <p:cNvPr id="31" name="Freeform 3">
              <a:extLst>
                <a:ext uri="{FF2B5EF4-FFF2-40B4-BE49-F238E27FC236}">
                  <a16:creationId xmlns:a16="http://schemas.microsoft.com/office/drawing/2014/main" xmlns="" id="{A88B24DB-72ED-7651-825C-6525B7C0936F}"/>
                </a:ext>
              </a:extLst>
            </p:cNvPr>
            <p:cNvSpPr/>
            <p:nvPr/>
          </p:nvSpPr>
          <p:spPr>
            <a:xfrm>
              <a:off x="0" y="0"/>
              <a:ext cx="1098500" cy="406400"/>
            </a:xfrm>
            <a:custGeom>
              <a:avLst/>
              <a:gdLst/>
              <a:ahLst/>
              <a:cxnLst/>
              <a:rect l="l" t="t" r="r" b="b"/>
              <a:pathLst>
                <a:path w="1098500" h="406400">
                  <a:moveTo>
                    <a:pt x="895300" y="0"/>
                  </a:moveTo>
                  <a:cubicBezTo>
                    <a:pt x="1007524" y="0"/>
                    <a:pt x="1098500" y="90976"/>
                    <a:pt x="1098500" y="203200"/>
                  </a:cubicBezTo>
                  <a:cubicBezTo>
                    <a:pt x="1098500" y="315424"/>
                    <a:pt x="1007524" y="406400"/>
                    <a:pt x="895300" y="406400"/>
                  </a:cubicBezTo>
                  <a:lnTo>
                    <a:pt x="203200" y="406400"/>
                  </a:lnTo>
                  <a:cubicBezTo>
                    <a:pt x="90976" y="406400"/>
                    <a:pt x="0" y="315424"/>
                    <a:pt x="0" y="203200"/>
                  </a:cubicBezTo>
                  <a:cubicBezTo>
                    <a:pt x="0" y="90976"/>
                    <a:pt x="90976" y="0"/>
                    <a:pt x="203200" y="0"/>
                  </a:cubicBezTo>
                  <a:close/>
                </a:path>
              </a:pathLst>
            </a:custGeom>
            <a:solidFill>
              <a:srgbClr val="FFED9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TextBox 4">
              <a:extLst>
                <a:ext uri="{FF2B5EF4-FFF2-40B4-BE49-F238E27FC236}">
                  <a16:creationId xmlns:a16="http://schemas.microsoft.com/office/drawing/2014/main" xmlns="" id="{230D8337-13F7-9333-E21E-AEAC6E5C8BF8}"/>
                </a:ext>
              </a:extLst>
            </p:cNvPr>
            <p:cNvSpPr txBox="1"/>
            <p:nvPr/>
          </p:nvSpPr>
          <p:spPr>
            <a:xfrm>
              <a:off x="0" y="0"/>
              <a:ext cx="1098500" cy="406400"/>
            </a:xfrm>
            <a:prstGeom prst="rect">
              <a:avLst/>
            </a:prstGeom>
          </p:spPr>
          <p:txBody>
            <a:bodyPr lIns="50800" tIns="50800" rIns="50800" bIns="50800" rtlCol="0" anchor="ct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vi-VN" sz="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Tạo điều kiện cho vi khuẩn sinh sôi tạo thành mảng bám ăn phá huỷ men răng,...</a:t>
              </a:r>
              <a:endParaRPr kumimoji="0" lang="en-US" sz="115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bin Bold"/>
                <a:sym typeface="Cabin Bold"/>
              </a:endParaRPr>
            </a:p>
          </p:txBody>
        </p:sp>
      </p:grpSp>
    </p:spTree>
    <p:extLst>
      <p:ext uri="{BB962C8B-B14F-4D97-AF65-F5344CB8AC3E}">
        <p14:creationId xmlns:p14="http://schemas.microsoft.com/office/powerpoint/2010/main" val="228065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5" name="Group 4">
            <a:extLst>
              <a:ext uri="{FF2B5EF4-FFF2-40B4-BE49-F238E27FC236}">
                <a16:creationId xmlns:a16="http://schemas.microsoft.com/office/drawing/2014/main" xmlns="" id="{54B7A6D7-1CD9-28A1-6E80-7B5C0C991C61}"/>
              </a:ext>
            </a:extLst>
          </p:cNvPr>
          <p:cNvGrpSpPr/>
          <p:nvPr/>
        </p:nvGrpSpPr>
        <p:grpSpPr>
          <a:xfrm>
            <a:off x="2437947" y="342900"/>
            <a:ext cx="10912363" cy="3657602"/>
            <a:chOff x="-575" y="0"/>
            <a:chExt cx="13838558" cy="2227310"/>
          </a:xfrm>
        </p:grpSpPr>
        <p:grpSp>
          <p:nvGrpSpPr>
            <p:cNvPr id="26" name="Group 5">
              <a:extLst>
                <a:ext uri="{FF2B5EF4-FFF2-40B4-BE49-F238E27FC236}">
                  <a16:creationId xmlns:a16="http://schemas.microsoft.com/office/drawing/2014/main" xmlns="" id="{34D1674C-7704-2AB2-D446-CF94DE31C3D0}"/>
                </a:ext>
              </a:extLst>
            </p:cNvPr>
            <p:cNvGrpSpPr/>
            <p:nvPr/>
          </p:nvGrpSpPr>
          <p:grpSpPr>
            <a:xfrm>
              <a:off x="-575" y="0"/>
              <a:ext cx="13838558" cy="2227310"/>
              <a:chOff x="-127" y="0"/>
              <a:chExt cx="3056685" cy="491972"/>
            </a:xfrm>
          </p:grpSpPr>
          <p:sp>
            <p:nvSpPr>
              <p:cNvPr id="28" name="Freeform 6">
                <a:extLst>
                  <a:ext uri="{FF2B5EF4-FFF2-40B4-BE49-F238E27FC236}">
                    <a16:creationId xmlns:a16="http://schemas.microsoft.com/office/drawing/2014/main" xmlns="" id="{185C467F-8411-251E-356F-5D8A980BB05A}"/>
                  </a:ext>
                </a:extLst>
              </p:cNvPr>
              <p:cNvSpPr/>
              <p:nvPr/>
            </p:nvSpPr>
            <p:spPr>
              <a:xfrm>
                <a:off x="-127" y="0"/>
                <a:ext cx="3056685" cy="491972"/>
              </a:xfrm>
              <a:custGeom>
                <a:avLst/>
                <a:gdLst/>
                <a:ahLst/>
                <a:cxnLst/>
                <a:rect l="l" t="t" r="r" b="b"/>
                <a:pathLst>
                  <a:path w="3056685" h="348353">
                    <a:moveTo>
                      <a:pt x="3056557" y="172716"/>
                    </a:moveTo>
                    <a:cubicBezTo>
                      <a:pt x="3056557" y="176526"/>
                      <a:pt x="3056557" y="180335"/>
                      <a:pt x="3056303" y="184018"/>
                    </a:cubicBezTo>
                    <a:cubicBezTo>
                      <a:pt x="3055034" y="210686"/>
                      <a:pt x="3047287" y="231767"/>
                      <a:pt x="3042334" y="243324"/>
                    </a:cubicBezTo>
                    <a:lnTo>
                      <a:pt x="3039285" y="253230"/>
                    </a:lnTo>
                    <a:cubicBezTo>
                      <a:pt x="3033316" y="262120"/>
                      <a:pt x="3029125" y="271264"/>
                      <a:pt x="3019347" y="282186"/>
                    </a:cubicBezTo>
                    <a:cubicBezTo>
                      <a:pt x="3014902" y="288282"/>
                      <a:pt x="3017696" y="286631"/>
                      <a:pt x="3020109" y="283964"/>
                    </a:cubicBezTo>
                    <a:cubicBezTo>
                      <a:pt x="3015537" y="288917"/>
                      <a:pt x="3011219" y="293616"/>
                      <a:pt x="3007281" y="297934"/>
                    </a:cubicBezTo>
                    <a:cubicBezTo>
                      <a:pt x="3003091" y="302125"/>
                      <a:pt x="2999153" y="305681"/>
                      <a:pt x="2996232" y="307713"/>
                    </a:cubicBezTo>
                    <a:lnTo>
                      <a:pt x="2997503" y="305808"/>
                    </a:lnTo>
                    <a:cubicBezTo>
                      <a:pt x="2981374" y="317111"/>
                      <a:pt x="2974007" y="327525"/>
                      <a:pt x="2953180" y="335145"/>
                    </a:cubicBezTo>
                    <a:lnTo>
                      <a:pt x="2953180" y="334764"/>
                    </a:lnTo>
                    <a:cubicBezTo>
                      <a:pt x="2944544" y="337431"/>
                      <a:pt x="2935527" y="342638"/>
                      <a:pt x="2927906" y="344924"/>
                    </a:cubicBezTo>
                    <a:cubicBezTo>
                      <a:pt x="2916984" y="346956"/>
                      <a:pt x="2926509" y="343273"/>
                      <a:pt x="2917619" y="344797"/>
                    </a:cubicBezTo>
                    <a:cubicBezTo>
                      <a:pt x="2914191" y="347210"/>
                      <a:pt x="2904412" y="347972"/>
                      <a:pt x="2894759" y="348353"/>
                    </a:cubicBezTo>
                    <a:cubicBezTo>
                      <a:pt x="2898569" y="347972"/>
                      <a:pt x="2902506" y="347464"/>
                      <a:pt x="2905935" y="346829"/>
                    </a:cubicBezTo>
                    <a:cubicBezTo>
                      <a:pt x="2902125" y="347210"/>
                      <a:pt x="2897934" y="347337"/>
                      <a:pt x="2893871" y="347464"/>
                    </a:cubicBezTo>
                    <a:cubicBezTo>
                      <a:pt x="2890060" y="347718"/>
                      <a:pt x="2885869" y="347718"/>
                      <a:pt x="2883330" y="347464"/>
                    </a:cubicBezTo>
                    <a:cubicBezTo>
                      <a:pt x="2873297" y="347083"/>
                      <a:pt x="2753085" y="347337"/>
                      <a:pt x="2631430" y="345940"/>
                    </a:cubicBezTo>
                    <a:cubicBezTo>
                      <a:pt x="2213136" y="347083"/>
                      <a:pt x="1588195" y="347591"/>
                      <a:pt x="966588" y="347845"/>
                    </a:cubicBezTo>
                    <a:cubicBezTo>
                      <a:pt x="656617" y="347972"/>
                      <a:pt x="346647" y="348099"/>
                      <a:pt x="192659" y="348226"/>
                    </a:cubicBezTo>
                    <a:cubicBezTo>
                      <a:pt x="187325" y="348226"/>
                      <a:pt x="181991" y="348353"/>
                      <a:pt x="176911" y="348353"/>
                    </a:cubicBezTo>
                    <a:cubicBezTo>
                      <a:pt x="171577" y="348353"/>
                      <a:pt x="164719" y="347972"/>
                      <a:pt x="159131" y="347718"/>
                    </a:cubicBezTo>
                    <a:cubicBezTo>
                      <a:pt x="147447" y="346575"/>
                      <a:pt x="136779" y="344670"/>
                      <a:pt x="127508" y="342003"/>
                    </a:cubicBezTo>
                    <a:lnTo>
                      <a:pt x="129540" y="342257"/>
                    </a:lnTo>
                    <a:cubicBezTo>
                      <a:pt x="117475" y="339082"/>
                      <a:pt x="96393" y="332224"/>
                      <a:pt x="74676" y="316984"/>
                    </a:cubicBezTo>
                    <a:cubicBezTo>
                      <a:pt x="53086" y="301998"/>
                      <a:pt x="30988" y="278884"/>
                      <a:pt x="17526" y="250563"/>
                    </a:cubicBezTo>
                    <a:cubicBezTo>
                      <a:pt x="10160" y="235958"/>
                      <a:pt x="5334" y="220465"/>
                      <a:pt x="2540" y="205099"/>
                    </a:cubicBezTo>
                    <a:cubicBezTo>
                      <a:pt x="2159" y="203448"/>
                      <a:pt x="1651" y="201797"/>
                      <a:pt x="1270" y="200273"/>
                    </a:cubicBezTo>
                    <a:cubicBezTo>
                      <a:pt x="762" y="194685"/>
                      <a:pt x="0" y="186050"/>
                      <a:pt x="127" y="175764"/>
                    </a:cubicBezTo>
                    <a:cubicBezTo>
                      <a:pt x="127" y="171954"/>
                      <a:pt x="127" y="168144"/>
                      <a:pt x="381" y="164461"/>
                    </a:cubicBezTo>
                    <a:cubicBezTo>
                      <a:pt x="1651" y="137793"/>
                      <a:pt x="9398" y="116713"/>
                      <a:pt x="14351" y="105156"/>
                    </a:cubicBezTo>
                    <a:lnTo>
                      <a:pt x="17272" y="95250"/>
                    </a:lnTo>
                    <a:cubicBezTo>
                      <a:pt x="23241" y="86360"/>
                      <a:pt x="27432" y="77216"/>
                      <a:pt x="37211" y="66294"/>
                    </a:cubicBezTo>
                    <a:cubicBezTo>
                      <a:pt x="41656" y="60198"/>
                      <a:pt x="38862" y="61849"/>
                      <a:pt x="36449" y="64516"/>
                    </a:cubicBezTo>
                    <a:cubicBezTo>
                      <a:pt x="41021" y="59563"/>
                      <a:pt x="45339" y="54864"/>
                      <a:pt x="49276" y="50546"/>
                    </a:cubicBezTo>
                    <a:cubicBezTo>
                      <a:pt x="53467" y="46355"/>
                      <a:pt x="57404" y="42799"/>
                      <a:pt x="60325" y="40767"/>
                    </a:cubicBezTo>
                    <a:lnTo>
                      <a:pt x="59055" y="42672"/>
                    </a:lnTo>
                    <a:cubicBezTo>
                      <a:pt x="75184" y="31369"/>
                      <a:pt x="78359" y="23749"/>
                      <a:pt x="99187" y="16002"/>
                    </a:cubicBezTo>
                    <a:lnTo>
                      <a:pt x="106045" y="12700"/>
                    </a:lnTo>
                    <a:cubicBezTo>
                      <a:pt x="114681" y="10033"/>
                      <a:pt x="121031" y="5715"/>
                      <a:pt x="128651" y="3429"/>
                    </a:cubicBezTo>
                    <a:cubicBezTo>
                      <a:pt x="139573" y="1397"/>
                      <a:pt x="130048" y="5080"/>
                      <a:pt x="138938" y="3556"/>
                    </a:cubicBezTo>
                    <a:cubicBezTo>
                      <a:pt x="142367" y="1143"/>
                      <a:pt x="152146" y="381"/>
                      <a:pt x="161798" y="0"/>
                    </a:cubicBezTo>
                    <a:cubicBezTo>
                      <a:pt x="151130" y="889"/>
                      <a:pt x="139192" y="3683"/>
                      <a:pt x="140335" y="5080"/>
                    </a:cubicBezTo>
                    <a:cubicBezTo>
                      <a:pt x="143129" y="4572"/>
                      <a:pt x="144780" y="4445"/>
                      <a:pt x="145923" y="4318"/>
                    </a:cubicBezTo>
                    <a:lnTo>
                      <a:pt x="157226" y="1524"/>
                    </a:lnTo>
                    <a:cubicBezTo>
                      <a:pt x="161671" y="762"/>
                      <a:pt x="169291" y="635"/>
                      <a:pt x="173228" y="889"/>
                    </a:cubicBezTo>
                    <a:cubicBezTo>
                      <a:pt x="183261" y="1270"/>
                      <a:pt x="195707" y="1016"/>
                      <a:pt x="224991" y="2413"/>
                    </a:cubicBezTo>
                    <a:cubicBezTo>
                      <a:pt x="643285" y="1270"/>
                      <a:pt x="1268226" y="762"/>
                      <a:pt x="1889833" y="508"/>
                    </a:cubicBezTo>
                    <a:cubicBezTo>
                      <a:pt x="2199804" y="381"/>
                      <a:pt x="2509775" y="254"/>
                      <a:pt x="2793081" y="127"/>
                    </a:cubicBezTo>
                    <a:cubicBezTo>
                      <a:pt x="2863074" y="127"/>
                      <a:pt x="2874566" y="0"/>
                      <a:pt x="2879647" y="0"/>
                    </a:cubicBezTo>
                    <a:cubicBezTo>
                      <a:pt x="2884981" y="0"/>
                      <a:pt x="2891838" y="381"/>
                      <a:pt x="2897427" y="635"/>
                    </a:cubicBezTo>
                    <a:cubicBezTo>
                      <a:pt x="2909110" y="1778"/>
                      <a:pt x="2919778" y="3683"/>
                      <a:pt x="2929050" y="6350"/>
                    </a:cubicBezTo>
                    <a:lnTo>
                      <a:pt x="2926891" y="6096"/>
                    </a:lnTo>
                    <a:cubicBezTo>
                      <a:pt x="2938956" y="9271"/>
                      <a:pt x="2960038" y="16129"/>
                      <a:pt x="2981755" y="31369"/>
                    </a:cubicBezTo>
                    <a:cubicBezTo>
                      <a:pt x="3003344" y="46355"/>
                      <a:pt x="3025443" y="69469"/>
                      <a:pt x="3038905" y="97790"/>
                    </a:cubicBezTo>
                    <a:cubicBezTo>
                      <a:pt x="3046271" y="112395"/>
                      <a:pt x="3051097" y="127888"/>
                      <a:pt x="3053891" y="143254"/>
                    </a:cubicBezTo>
                    <a:cubicBezTo>
                      <a:pt x="3054272" y="144905"/>
                      <a:pt x="3054780" y="146556"/>
                      <a:pt x="3055160" y="148080"/>
                    </a:cubicBezTo>
                    <a:cubicBezTo>
                      <a:pt x="3055922" y="153921"/>
                      <a:pt x="3056685" y="162430"/>
                      <a:pt x="3056557" y="172716"/>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7" name="TextBox 7">
              <a:extLst>
                <a:ext uri="{FF2B5EF4-FFF2-40B4-BE49-F238E27FC236}">
                  <a16:creationId xmlns:a16="http://schemas.microsoft.com/office/drawing/2014/main" xmlns="" id="{59ED1DA1-3DB5-7AA7-5261-9AB196B76385}"/>
                </a:ext>
              </a:extLst>
            </p:cNvPr>
            <p:cNvSpPr txBox="1"/>
            <p:nvPr/>
          </p:nvSpPr>
          <p:spPr>
            <a:xfrm>
              <a:off x="914400" y="102409"/>
              <a:ext cx="12332809" cy="1962031"/>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Kể thêm những nguyên nhân có thể làm tăng nguy cơ gây bệnh sâu răng.</a:t>
              </a:r>
            </a:p>
          </p:txBody>
        </p:sp>
      </p:grpSp>
      <p:sp>
        <p:nvSpPr>
          <p:cNvPr id="29" name="Freeform 16">
            <a:extLst>
              <a:ext uri="{FF2B5EF4-FFF2-40B4-BE49-F238E27FC236}">
                <a16:creationId xmlns:a16="http://schemas.microsoft.com/office/drawing/2014/main" xmlns="" id="{0D5AD311-422B-7B5D-D28C-0142A711FA8F}"/>
              </a:ext>
            </a:extLst>
          </p:cNvPr>
          <p:cNvSpPr/>
          <p:nvPr/>
        </p:nvSpPr>
        <p:spPr>
          <a:xfrm>
            <a:off x="12839955" y="1820901"/>
            <a:ext cx="3852897" cy="8088142"/>
          </a:xfrm>
          <a:custGeom>
            <a:avLst/>
            <a:gdLst/>
            <a:ahLst/>
            <a:cxnLst/>
            <a:rect l="l" t="t" r="r" b="b"/>
            <a:pathLst>
              <a:path w="3852897" h="8088142">
                <a:moveTo>
                  <a:pt x="0" y="0"/>
                </a:moveTo>
                <a:lnTo>
                  <a:pt x="3852897" y="0"/>
                </a:lnTo>
                <a:lnTo>
                  <a:pt x="3852897" y="8088142"/>
                </a:lnTo>
                <a:lnTo>
                  <a:pt x="0" y="808814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0" name="Group 2">
            <a:extLst>
              <a:ext uri="{FF2B5EF4-FFF2-40B4-BE49-F238E27FC236}">
                <a16:creationId xmlns:a16="http://schemas.microsoft.com/office/drawing/2014/main" xmlns="" id="{2708FA95-A566-D1BE-9FA5-156561B972CD}"/>
              </a:ext>
            </a:extLst>
          </p:cNvPr>
          <p:cNvGrpSpPr/>
          <p:nvPr/>
        </p:nvGrpSpPr>
        <p:grpSpPr>
          <a:xfrm>
            <a:off x="1066800" y="4686300"/>
            <a:ext cx="10515600" cy="4343400"/>
            <a:chOff x="0" y="0"/>
            <a:chExt cx="1098500" cy="406400"/>
          </a:xfrm>
        </p:grpSpPr>
        <p:sp>
          <p:nvSpPr>
            <p:cNvPr id="31" name="Freeform 3">
              <a:extLst>
                <a:ext uri="{FF2B5EF4-FFF2-40B4-BE49-F238E27FC236}">
                  <a16:creationId xmlns:a16="http://schemas.microsoft.com/office/drawing/2014/main" xmlns="" id="{A88B24DB-72ED-7651-825C-6525B7C0936F}"/>
                </a:ext>
              </a:extLst>
            </p:cNvPr>
            <p:cNvSpPr/>
            <p:nvPr/>
          </p:nvSpPr>
          <p:spPr>
            <a:xfrm>
              <a:off x="0" y="0"/>
              <a:ext cx="1098500" cy="406400"/>
            </a:xfrm>
            <a:custGeom>
              <a:avLst/>
              <a:gdLst/>
              <a:ahLst/>
              <a:cxnLst/>
              <a:rect l="l" t="t" r="r" b="b"/>
              <a:pathLst>
                <a:path w="1098500" h="406400">
                  <a:moveTo>
                    <a:pt x="895300" y="0"/>
                  </a:moveTo>
                  <a:cubicBezTo>
                    <a:pt x="1007524" y="0"/>
                    <a:pt x="1098500" y="90976"/>
                    <a:pt x="1098500" y="203200"/>
                  </a:cubicBezTo>
                  <a:cubicBezTo>
                    <a:pt x="1098500" y="315424"/>
                    <a:pt x="1007524" y="406400"/>
                    <a:pt x="895300" y="406400"/>
                  </a:cubicBezTo>
                  <a:lnTo>
                    <a:pt x="203200" y="406400"/>
                  </a:lnTo>
                  <a:cubicBezTo>
                    <a:pt x="90976" y="406400"/>
                    <a:pt x="0" y="315424"/>
                    <a:pt x="0" y="203200"/>
                  </a:cubicBezTo>
                  <a:cubicBezTo>
                    <a:pt x="0" y="90976"/>
                    <a:pt x="90976" y="0"/>
                    <a:pt x="203200" y="0"/>
                  </a:cubicBezTo>
                  <a:close/>
                </a:path>
              </a:pathLst>
            </a:custGeom>
            <a:solidFill>
              <a:srgbClr val="FFED9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TextBox 4">
              <a:extLst>
                <a:ext uri="{FF2B5EF4-FFF2-40B4-BE49-F238E27FC236}">
                  <a16:creationId xmlns:a16="http://schemas.microsoft.com/office/drawing/2014/main" xmlns="" id="{230D8337-13F7-9333-E21E-AEAC6E5C8BF8}"/>
                </a:ext>
              </a:extLst>
            </p:cNvPr>
            <p:cNvSpPr txBox="1"/>
            <p:nvPr/>
          </p:nvSpPr>
          <p:spPr>
            <a:xfrm>
              <a:off x="39801" y="0"/>
              <a:ext cx="1058699" cy="406400"/>
            </a:xfrm>
            <a:prstGeom prst="rect">
              <a:avLst/>
            </a:prstGeom>
          </p:spPr>
          <p:txBody>
            <a:bodyPr lIns="50800" tIns="50800" rIns="50800" bIns="50800" rtlCol="0" anchor="ct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vi-VN" sz="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Ăn đồ quá cứng gây sứt răng, dùng răng cắn xé những đồ cứng, dai,...</a:t>
              </a:r>
              <a:endParaRPr kumimoji="0" lang="en-US" sz="115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bin Bold"/>
                <a:sym typeface="Cabin Bold"/>
              </a:endParaRPr>
            </a:p>
          </p:txBody>
        </p:sp>
      </p:grpSp>
    </p:spTree>
    <p:extLst>
      <p:ext uri="{BB962C8B-B14F-4D97-AF65-F5344CB8AC3E}">
        <p14:creationId xmlns:p14="http://schemas.microsoft.com/office/powerpoint/2010/main" val="227582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491</Words>
  <Application>Microsoft Office PowerPoint</Application>
  <PresentationFormat>Custom</PresentationFormat>
  <Paragraphs>44</Paragraphs>
  <Slides>12</Slides>
  <Notes>1</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dc:title>
  <dc:creator>thao</dc:creator>
  <cp:lastModifiedBy>Techsi.vn</cp:lastModifiedBy>
  <cp:revision>21</cp:revision>
  <dcterms:created xsi:type="dcterms:W3CDTF">2006-08-16T00:00:00Z</dcterms:created>
  <dcterms:modified xsi:type="dcterms:W3CDTF">2026-02-02T04:17:25Z</dcterms:modified>
  <dc:identifier>DAGU8QCx2sU</dc:identifier>
</cp:coreProperties>
</file>