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9" r:id="rId2"/>
    <p:sldId id="278" r:id="rId3"/>
    <p:sldId id="279" r:id="rId4"/>
    <p:sldId id="269" r:id="rId5"/>
    <p:sldId id="270" r:id="rId6"/>
    <p:sldId id="272" r:id="rId7"/>
    <p:sldId id="273" r:id="rId8"/>
    <p:sldId id="282" r:id="rId9"/>
    <p:sldId id="274" r:id="rId10"/>
    <p:sldId id="28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9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01B59-9511-4D5C-AA6B-DC15CF0DDA2A}"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06AD5-486C-436D-A78C-6D3FEC7AB650}" type="slidenum">
              <a:rPr lang="en-US" smtClean="0"/>
              <a:t>‹#›</a:t>
            </a:fld>
            <a:endParaRPr lang="en-US"/>
          </a:p>
        </p:txBody>
      </p:sp>
    </p:spTree>
    <p:extLst>
      <p:ext uri="{BB962C8B-B14F-4D97-AF65-F5344CB8AC3E}">
        <p14:creationId xmlns:p14="http://schemas.microsoft.com/office/powerpoint/2010/main" val="76482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watercolor painting of pink flowers and green leaves&#10;&#10;Description automatically generated">
            <a:extLst>
              <a:ext uri="{FF2B5EF4-FFF2-40B4-BE49-F238E27FC236}">
                <a16:creationId xmlns:a16="http://schemas.microsoft.com/office/drawing/2014/main" xmlns="" id="{E94B398A-9CEA-20DC-DDE3-26411885F6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xmlns="" id="{90AE9A03-9F73-BE3D-2FAC-175D59EC3BE2}"/>
              </a:ext>
            </a:extLst>
          </p:cNvPr>
          <p:cNvSpPr/>
          <p:nvPr userDrawn="1"/>
        </p:nvSpPr>
        <p:spPr>
          <a:xfrm>
            <a:off x="187569" y="281354"/>
            <a:ext cx="11746523" cy="6353908"/>
          </a:xfrm>
          <a:prstGeom prst="roundRect">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76489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9ED0E5-B216-C064-1FE3-788EA14A8C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82F7979-566B-08BD-EACB-AD1B9DF441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401E3C-A22D-87F8-9236-98A1D49E0512}"/>
              </a:ext>
            </a:extLst>
          </p:cNvPr>
          <p:cNvSpPr>
            <a:spLocks noGrp="1"/>
          </p:cNvSpPr>
          <p:nvPr>
            <p:ph type="dt" sz="half" idx="10"/>
          </p:nvPr>
        </p:nvSpPr>
        <p:spPr/>
        <p:txBody>
          <a:bodyPr/>
          <a:lstStyle/>
          <a:p>
            <a:fld id="{F392CBAF-5A99-4474-BDB6-46BB891BC57A}" type="datetimeFigureOut">
              <a:rPr lang="en-US" smtClean="0"/>
              <a:t>1/9/2026</a:t>
            </a:fld>
            <a:endParaRPr lang="en-US"/>
          </a:p>
        </p:txBody>
      </p:sp>
      <p:sp>
        <p:nvSpPr>
          <p:cNvPr id="5" name="Footer Placeholder 4">
            <a:extLst>
              <a:ext uri="{FF2B5EF4-FFF2-40B4-BE49-F238E27FC236}">
                <a16:creationId xmlns:a16="http://schemas.microsoft.com/office/drawing/2014/main" xmlns="" id="{9122EC61-CC5A-CC47-0978-CFA1890EC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94ECAFA-DD21-A9D2-EFDB-DBBAE79A88F8}"/>
              </a:ext>
            </a:extLst>
          </p:cNvPr>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3059340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34E5597-8251-583E-7B14-69B85394E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ACD7FC0-5481-5792-DB0B-BBD66D1062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8CD8DC-5C21-C00D-D305-CA8273F69541}"/>
              </a:ext>
            </a:extLst>
          </p:cNvPr>
          <p:cNvSpPr>
            <a:spLocks noGrp="1"/>
          </p:cNvSpPr>
          <p:nvPr>
            <p:ph type="dt" sz="half" idx="10"/>
          </p:nvPr>
        </p:nvSpPr>
        <p:spPr/>
        <p:txBody>
          <a:bodyPr/>
          <a:lstStyle/>
          <a:p>
            <a:fld id="{F392CBAF-5A99-4474-BDB6-46BB891BC57A}" type="datetimeFigureOut">
              <a:rPr lang="en-US" smtClean="0"/>
              <a:t>1/9/2026</a:t>
            </a:fld>
            <a:endParaRPr lang="en-US"/>
          </a:p>
        </p:txBody>
      </p:sp>
      <p:sp>
        <p:nvSpPr>
          <p:cNvPr id="5" name="Footer Placeholder 4">
            <a:extLst>
              <a:ext uri="{FF2B5EF4-FFF2-40B4-BE49-F238E27FC236}">
                <a16:creationId xmlns:a16="http://schemas.microsoft.com/office/drawing/2014/main" xmlns="" id="{0D00F8FC-D587-8E1C-28F4-35C7989F7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5B1DAF6-B408-6856-D998-786A896BA278}"/>
              </a:ext>
            </a:extLst>
          </p:cNvPr>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409027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3" name="Picture 12" descr="A watercolor painting of pink flowers and green leaves&#10;&#10;Description automatically generated">
            <a:extLst>
              <a:ext uri="{FF2B5EF4-FFF2-40B4-BE49-F238E27FC236}">
                <a16:creationId xmlns:a16="http://schemas.microsoft.com/office/drawing/2014/main" xmlns="" id="{2C964FC4-5CD4-5AEF-24CE-4CC8D0B6A2A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b="7315"/>
          <a:stretch/>
        </p:blipFill>
        <p:spPr>
          <a:xfrm>
            <a:off x="0" y="0"/>
            <a:ext cx="12192000" cy="6858000"/>
          </a:xfrm>
          <a:prstGeom prst="rect">
            <a:avLst/>
          </a:prstGeom>
        </p:spPr>
      </p:pic>
      <p:sp>
        <p:nvSpPr>
          <p:cNvPr id="2" name="TextBox 3">
            <a:extLst>
              <a:ext uri="{FF2B5EF4-FFF2-40B4-BE49-F238E27FC236}">
                <a16:creationId xmlns:a16="http://schemas.microsoft.com/office/drawing/2014/main" xmlns="" id="{5835F1F5-D06D-952D-EFEB-DB1F8FEBF331}"/>
              </a:ext>
            </a:extLst>
          </p:cNvPr>
          <p:cNvSpPr txBox="1"/>
          <p:nvPr userDrawn="1"/>
        </p:nvSpPr>
        <p:spPr>
          <a:xfrm>
            <a:off x="2946400" y="7645400"/>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Hình ảnh 31">
            <a:extLst>
              <a:ext uri="{FF2B5EF4-FFF2-40B4-BE49-F238E27FC236}">
                <a16:creationId xmlns:a16="http://schemas.microsoft.com/office/drawing/2014/main" xmlns="" id="{B57B904A-2526-EAE3-72A1-B36314B7A57C}"/>
              </a:ext>
            </a:extLst>
          </p:cNvPr>
          <p:cNvPicPr>
            <a:picLocks noChangeAspect="1"/>
          </p:cNvPicPr>
          <p:nvPr userDrawn="1"/>
        </p:nvPicPr>
        <p:blipFill>
          <a:blip r:embed="rId4"/>
          <a:stretch>
            <a:fillRect/>
          </a:stretch>
        </p:blipFill>
        <p:spPr>
          <a:xfrm>
            <a:off x="-2009726" y="-243220"/>
            <a:ext cx="1804572" cy="2542252"/>
          </a:xfrm>
          <a:prstGeom prst="rect">
            <a:avLst/>
          </a:prstGeom>
        </p:spPr>
      </p:pic>
      <p:pic>
        <p:nvPicPr>
          <p:cNvPr id="4" name="Hình ảnh 32">
            <a:extLst>
              <a:ext uri="{FF2B5EF4-FFF2-40B4-BE49-F238E27FC236}">
                <a16:creationId xmlns:a16="http://schemas.microsoft.com/office/drawing/2014/main" xmlns="" id="{DB381D84-A306-5063-ED1F-7EDED22B32E8}"/>
              </a:ext>
            </a:extLst>
          </p:cNvPr>
          <p:cNvPicPr>
            <a:picLocks noChangeAspect="1"/>
          </p:cNvPicPr>
          <p:nvPr userDrawn="1"/>
        </p:nvPicPr>
        <p:blipFill>
          <a:blip r:embed="rId4"/>
          <a:stretch>
            <a:fillRect/>
          </a:stretch>
        </p:blipFill>
        <p:spPr>
          <a:xfrm>
            <a:off x="1141828" y="6866717"/>
            <a:ext cx="1804572" cy="2542252"/>
          </a:xfrm>
          <a:prstGeom prst="rect">
            <a:avLst/>
          </a:prstGeom>
        </p:spPr>
      </p:pic>
      <p:sp>
        <p:nvSpPr>
          <p:cNvPr id="5" name="Title 1">
            <a:extLst>
              <a:ext uri="{FF2B5EF4-FFF2-40B4-BE49-F238E27FC236}">
                <a16:creationId xmlns:a16="http://schemas.microsoft.com/office/drawing/2014/main" xmlns="" id="{81657331-FE75-B1FE-7E58-ABB75908E72B}"/>
              </a:ext>
            </a:extLst>
          </p:cNvPr>
          <p:cNvSpPr txBox="1">
            <a:spLocks/>
          </p:cNvSpPr>
          <p:nvPr userDrawn="1"/>
        </p:nvSpPr>
        <p:spPr>
          <a:xfrm>
            <a:off x="-444325" y="6115342"/>
            <a:ext cx="1943331" cy="699911"/>
          </a:xfrm>
          <a:prstGeom prst="rect">
            <a:avLst/>
          </a:prstGeom>
        </p:spPr>
        <p:txBody>
          <a:bodyPr vert="horz" lIns="81280" tIns="40640" rIns="81280" bIns="406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err="1">
                <a:solidFill>
                  <a:schemeClr val="accent3">
                    <a:lumMod val="60000"/>
                    <a:lumOff val="40000"/>
                  </a:schemeClr>
                </a:solidFill>
                <a:latin typeface="#9Slide07 HoneyCream" pitchFamily="2" charset="0"/>
              </a:rPr>
              <a:t>Măng</a:t>
            </a:r>
            <a:r>
              <a:rPr lang="en-US" sz="1600" b="0" dirty="0">
                <a:solidFill>
                  <a:schemeClr val="accent3">
                    <a:lumMod val="60000"/>
                    <a:lumOff val="40000"/>
                  </a:schemeClr>
                </a:solidFill>
                <a:latin typeface="#9Slide07 HoneyCream" pitchFamily="2" charset="0"/>
              </a:rPr>
              <a:t> Non</a:t>
            </a:r>
          </a:p>
        </p:txBody>
      </p:sp>
      <p:sp>
        <p:nvSpPr>
          <p:cNvPr id="6" name="TextBox 5">
            <a:extLst>
              <a:ext uri="{FF2B5EF4-FFF2-40B4-BE49-F238E27FC236}">
                <a16:creationId xmlns:a16="http://schemas.microsoft.com/office/drawing/2014/main" xmlns="" id="{AB13C42F-5B94-FDB4-EE58-424A0BE63424}"/>
              </a:ext>
            </a:extLst>
          </p:cNvPr>
          <p:cNvSpPr txBox="1"/>
          <p:nvPr userDrawn="1"/>
        </p:nvSpPr>
        <p:spPr>
          <a:xfrm>
            <a:off x="9992360" y="345536"/>
            <a:ext cx="2441758" cy="697610"/>
          </a:xfrm>
          <a:prstGeom prst="rect">
            <a:avLst/>
          </a:prstGeom>
          <a:noFill/>
        </p:spPr>
        <p:txBody>
          <a:bodyPr wrap="square" rtlCol="0">
            <a:prstTxWarp prst="textArchUp">
              <a:avLst/>
            </a:prstTxWarp>
            <a:spAutoFit/>
          </a:bodyPr>
          <a:lstStyle/>
          <a:p>
            <a:pPr algn="ctr">
              <a:buClr>
                <a:srgbClr val="000000"/>
              </a:buClr>
              <a:buFont typeface="Arial"/>
              <a:buNone/>
            </a:pPr>
            <a:r>
              <a:rPr lang="en-US" sz="1422"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1422"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1422"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223416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2C81C2-7150-118C-166F-300BA6F9FA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CCAD25D-64EE-2C85-40B8-5FEDB7E59E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C8DE5B-D611-39EB-DC6C-EFFFEAE6EBA5}"/>
              </a:ext>
            </a:extLst>
          </p:cNvPr>
          <p:cNvSpPr>
            <a:spLocks noGrp="1"/>
          </p:cNvSpPr>
          <p:nvPr>
            <p:ph type="dt" sz="half" idx="10"/>
          </p:nvPr>
        </p:nvSpPr>
        <p:spPr/>
        <p:txBody>
          <a:bodyPr/>
          <a:lstStyle/>
          <a:p>
            <a:fld id="{F392CBAF-5A99-4474-BDB6-46BB891BC57A}" type="datetimeFigureOut">
              <a:rPr lang="en-US" smtClean="0"/>
              <a:t>1/9/2026</a:t>
            </a:fld>
            <a:endParaRPr lang="en-US"/>
          </a:p>
        </p:txBody>
      </p:sp>
      <p:sp>
        <p:nvSpPr>
          <p:cNvPr id="5" name="Footer Placeholder 4">
            <a:extLst>
              <a:ext uri="{FF2B5EF4-FFF2-40B4-BE49-F238E27FC236}">
                <a16:creationId xmlns:a16="http://schemas.microsoft.com/office/drawing/2014/main" xmlns="" id="{79C6F0D5-57EC-1141-CD8A-3145A3671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35F007-E8C4-B78F-4501-4502DCF85062}"/>
              </a:ext>
            </a:extLst>
          </p:cNvPr>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1618628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97D899-27BF-F168-A734-96DE5AAC51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E1B1670-C4EB-B3C8-94BA-15871A1039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6322235-610E-0C88-E420-17CE100118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AE2A2D7-EB7A-54A2-9442-F3625CD4D428}"/>
              </a:ext>
            </a:extLst>
          </p:cNvPr>
          <p:cNvSpPr>
            <a:spLocks noGrp="1"/>
          </p:cNvSpPr>
          <p:nvPr>
            <p:ph type="dt" sz="half" idx="10"/>
          </p:nvPr>
        </p:nvSpPr>
        <p:spPr/>
        <p:txBody>
          <a:bodyPr/>
          <a:lstStyle/>
          <a:p>
            <a:fld id="{F392CBAF-5A99-4474-BDB6-46BB891BC57A}" type="datetimeFigureOut">
              <a:rPr lang="en-US" smtClean="0"/>
              <a:t>1/9/2026</a:t>
            </a:fld>
            <a:endParaRPr lang="en-US"/>
          </a:p>
        </p:txBody>
      </p:sp>
      <p:sp>
        <p:nvSpPr>
          <p:cNvPr id="6" name="Footer Placeholder 5">
            <a:extLst>
              <a:ext uri="{FF2B5EF4-FFF2-40B4-BE49-F238E27FC236}">
                <a16:creationId xmlns:a16="http://schemas.microsoft.com/office/drawing/2014/main" xmlns="" id="{CBF83AA9-876E-684D-362A-4C066DE75F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5FD906B-FFE1-EBDC-24CC-6B8293B08924}"/>
              </a:ext>
            </a:extLst>
          </p:cNvPr>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291476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4EC5F7-8243-CD50-E37F-3D60CB70E3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07F6FA8-543A-EDD4-1A17-3740077EF3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1309881-33BF-BFE5-D864-93FF075FF6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993CC02-3D3B-715A-A2E2-5E124F0DAB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B6EFB29-ACA3-E204-B51A-8DD9570EF3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2C43B70-1B97-272C-20D7-BAEBA8F4554B}"/>
              </a:ext>
            </a:extLst>
          </p:cNvPr>
          <p:cNvSpPr>
            <a:spLocks noGrp="1"/>
          </p:cNvSpPr>
          <p:nvPr>
            <p:ph type="dt" sz="half" idx="10"/>
          </p:nvPr>
        </p:nvSpPr>
        <p:spPr/>
        <p:txBody>
          <a:bodyPr/>
          <a:lstStyle/>
          <a:p>
            <a:fld id="{F392CBAF-5A99-4474-BDB6-46BB891BC57A}" type="datetimeFigureOut">
              <a:rPr lang="en-US" smtClean="0"/>
              <a:t>1/9/2026</a:t>
            </a:fld>
            <a:endParaRPr lang="en-US"/>
          </a:p>
        </p:txBody>
      </p:sp>
      <p:sp>
        <p:nvSpPr>
          <p:cNvPr id="8" name="Footer Placeholder 7">
            <a:extLst>
              <a:ext uri="{FF2B5EF4-FFF2-40B4-BE49-F238E27FC236}">
                <a16:creationId xmlns:a16="http://schemas.microsoft.com/office/drawing/2014/main" xmlns="" id="{86D17DC6-FD85-B61A-03A4-F8FFAD9006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3DD04DF-ECE7-C592-F0D1-5478E1A165F5}"/>
              </a:ext>
            </a:extLst>
          </p:cNvPr>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357254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3A600D-30B2-84D0-0194-784AECA7C8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F52CFB8-37E4-0A7F-45C1-2C2C414757A4}"/>
              </a:ext>
            </a:extLst>
          </p:cNvPr>
          <p:cNvSpPr>
            <a:spLocks noGrp="1"/>
          </p:cNvSpPr>
          <p:nvPr>
            <p:ph type="dt" sz="half" idx="10"/>
          </p:nvPr>
        </p:nvSpPr>
        <p:spPr/>
        <p:txBody>
          <a:bodyPr/>
          <a:lstStyle/>
          <a:p>
            <a:fld id="{F392CBAF-5A99-4474-BDB6-46BB891BC57A}" type="datetimeFigureOut">
              <a:rPr lang="en-US" smtClean="0"/>
              <a:t>1/9/2026</a:t>
            </a:fld>
            <a:endParaRPr lang="en-US"/>
          </a:p>
        </p:txBody>
      </p:sp>
      <p:sp>
        <p:nvSpPr>
          <p:cNvPr id="4" name="Footer Placeholder 3">
            <a:extLst>
              <a:ext uri="{FF2B5EF4-FFF2-40B4-BE49-F238E27FC236}">
                <a16:creationId xmlns:a16="http://schemas.microsoft.com/office/drawing/2014/main" xmlns="" id="{1D05B35E-9A09-D02F-DBAF-A78B9759F3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C76FCC8-6B35-F91A-39A0-78757DFAD457}"/>
              </a:ext>
            </a:extLst>
          </p:cNvPr>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270913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307618F-283A-B8A6-0A30-CFF3B91EE171}"/>
              </a:ext>
            </a:extLst>
          </p:cNvPr>
          <p:cNvSpPr>
            <a:spLocks noGrp="1"/>
          </p:cNvSpPr>
          <p:nvPr>
            <p:ph type="dt" sz="half" idx="10"/>
          </p:nvPr>
        </p:nvSpPr>
        <p:spPr/>
        <p:txBody>
          <a:bodyPr/>
          <a:lstStyle/>
          <a:p>
            <a:fld id="{F392CBAF-5A99-4474-BDB6-46BB891BC57A}" type="datetimeFigureOut">
              <a:rPr lang="en-US" smtClean="0"/>
              <a:t>1/9/2026</a:t>
            </a:fld>
            <a:endParaRPr lang="en-US"/>
          </a:p>
        </p:txBody>
      </p:sp>
      <p:sp>
        <p:nvSpPr>
          <p:cNvPr id="3" name="Footer Placeholder 2">
            <a:extLst>
              <a:ext uri="{FF2B5EF4-FFF2-40B4-BE49-F238E27FC236}">
                <a16:creationId xmlns:a16="http://schemas.microsoft.com/office/drawing/2014/main" xmlns="" id="{62DFDA32-9057-8F39-EB2F-1237552E11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8EE28F6-2B07-428E-2C36-5238570FD594}"/>
              </a:ext>
            </a:extLst>
          </p:cNvPr>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285050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E876CB-1CE1-0C33-5FA6-F278887EF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7124CE-E4DA-D104-EE61-76206D3350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2B4DB67-E6C4-9887-92F8-B1F78B89D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FEE4E07-5482-7EC4-220E-615EE6E2BBA2}"/>
              </a:ext>
            </a:extLst>
          </p:cNvPr>
          <p:cNvSpPr>
            <a:spLocks noGrp="1"/>
          </p:cNvSpPr>
          <p:nvPr>
            <p:ph type="dt" sz="half" idx="10"/>
          </p:nvPr>
        </p:nvSpPr>
        <p:spPr/>
        <p:txBody>
          <a:bodyPr/>
          <a:lstStyle/>
          <a:p>
            <a:fld id="{F392CBAF-5A99-4474-BDB6-46BB891BC57A}" type="datetimeFigureOut">
              <a:rPr lang="en-US" smtClean="0"/>
              <a:t>1/9/2026</a:t>
            </a:fld>
            <a:endParaRPr lang="en-US"/>
          </a:p>
        </p:txBody>
      </p:sp>
      <p:sp>
        <p:nvSpPr>
          <p:cNvPr id="6" name="Footer Placeholder 5">
            <a:extLst>
              <a:ext uri="{FF2B5EF4-FFF2-40B4-BE49-F238E27FC236}">
                <a16:creationId xmlns:a16="http://schemas.microsoft.com/office/drawing/2014/main" xmlns="" id="{D73C5D05-94F4-7354-1F2E-45BDC90660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B55553-554E-8F22-00CA-6F45E570320C}"/>
              </a:ext>
            </a:extLst>
          </p:cNvPr>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20490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8E23AF-A799-8CEB-01BE-5A8F78117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0478CB1-01E0-F329-6FE1-846617019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8629AAB-AABC-4721-9CDD-6305B4D78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E853662-15C3-A1FA-CD5B-E75B0E9E9982}"/>
              </a:ext>
            </a:extLst>
          </p:cNvPr>
          <p:cNvSpPr>
            <a:spLocks noGrp="1"/>
          </p:cNvSpPr>
          <p:nvPr>
            <p:ph type="dt" sz="half" idx="10"/>
          </p:nvPr>
        </p:nvSpPr>
        <p:spPr/>
        <p:txBody>
          <a:bodyPr/>
          <a:lstStyle/>
          <a:p>
            <a:fld id="{F392CBAF-5A99-4474-BDB6-46BB891BC57A}" type="datetimeFigureOut">
              <a:rPr lang="en-US" smtClean="0"/>
              <a:t>1/9/2026</a:t>
            </a:fld>
            <a:endParaRPr lang="en-US"/>
          </a:p>
        </p:txBody>
      </p:sp>
      <p:sp>
        <p:nvSpPr>
          <p:cNvPr id="6" name="Footer Placeholder 5">
            <a:extLst>
              <a:ext uri="{FF2B5EF4-FFF2-40B4-BE49-F238E27FC236}">
                <a16:creationId xmlns:a16="http://schemas.microsoft.com/office/drawing/2014/main" xmlns="" id="{69E72FC7-A285-3714-C8DB-17849B3A54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10D0F5F-B7F2-43B4-860D-AAD420308145}"/>
              </a:ext>
            </a:extLst>
          </p:cNvPr>
          <p:cNvSpPr>
            <a:spLocks noGrp="1"/>
          </p:cNvSpPr>
          <p:nvPr>
            <p:ph type="sldNum" sz="quarter" idx="12"/>
          </p:nvPr>
        </p:nvSpPr>
        <p:spPr/>
        <p:txBody>
          <a:bodyPr/>
          <a:lstStyle/>
          <a:p>
            <a:fld id="{F0F4A6AF-18DC-4C24-ABA1-28B1013128E6}" type="slidenum">
              <a:rPr lang="en-US" smtClean="0"/>
              <a:t>‹#›</a:t>
            </a:fld>
            <a:endParaRPr lang="en-US"/>
          </a:p>
        </p:txBody>
      </p:sp>
    </p:spTree>
    <p:extLst>
      <p:ext uri="{BB962C8B-B14F-4D97-AF65-F5344CB8AC3E}">
        <p14:creationId xmlns:p14="http://schemas.microsoft.com/office/powerpoint/2010/main" val="103261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9CDF88B-BF7E-3E87-75AE-8D802322A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921CB51-18B2-CD4B-9233-58FD17D21F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A6A449-9503-DAA8-27EA-7F480593E7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92CBAF-5A99-4474-BDB6-46BB891BC57A}" type="datetimeFigureOut">
              <a:rPr lang="en-US" smtClean="0"/>
              <a:t>1/9/2026</a:t>
            </a:fld>
            <a:endParaRPr lang="en-US"/>
          </a:p>
        </p:txBody>
      </p:sp>
      <p:sp>
        <p:nvSpPr>
          <p:cNvPr id="5" name="Footer Placeholder 4">
            <a:extLst>
              <a:ext uri="{FF2B5EF4-FFF2-40B4-BE49-F238E27FC236}">
                <a16:creationId xmlns:a16="http://schemas.microsoft.com/office/drawing/2014/main" xmlns="" id="{5BEFBC22-AEAF-6423-F42D-9289E6BB2F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ABE89394-FB76-BA15-6A30-47C502F8B2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F4A6AF-18DC-4C24-ABA1-28B1013128E6}" type="slidenum">
              <a:rPr lang="en-US" smtClean="0"/>
              <a:t>‹#›</a:t>
            </a:fld>
            <a:endParaRPr lang="en-US"/>
          </a:p>
        </p:txBody>
      </p:sp>
      <p:sp>
        <p:nvSpPr>
          <p:cNvPr id="7" name="TextBox 3">
            <a:extLst>
              <a:ext uri="{FF2B5EF4-FFF2-40B4-BE49-F238E27FC236}">
                <a16:creationId xmlns:a16="http://schemas.microsoft.com/office/drawing/2014/main" xmlns="" id="{7721D5D0-9F1B-0950-24E5-74E10B0C5421}"/>
              </a:ext>
            </a:extLst>
          </p:cNvPr>
          <p:cNvSpPr txBox="1"/>
          <p:nvPr userDrawn="1"/>
        </p:nvSpPr>
        <p:spPr>
          <a:xfrm>
            <a:off x="2946400" y="7645400"/>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1">
            <a:extLst>
              <a:ext uri="{FF2B5EF4-FFF2-40B4-BE49-F238E27FC236}">
                <a16:creationId xmlns:a16="http://schemas.microsoft.com/office/drawing/2014/main" xmlns="" id="{EFFD4244-726A-8965-C1CB-283A6B1907A3}"/>
              </a:ext>
            </a:extLst>
          </p:cNvPr>
          <p:cNvPicPr>
            <a:picLocks noChangeAspect="1"/>
          </p:cNvPicPr>
          <p:nvPr userDrawn="1"/>
        </p:nvPicPr>
        <p:blipFill>
          <a:blip r:embed="rId14"/>
          <a:stretch>
            <a:fillRect/>
          </a:stretch>
        </p:blipFill>
        <p:spPr>
          <a:xfrm>
            <a:off x="-2009726" y="-243220"/>
            <a:ext cx="1804572" cy="2542252"/>
          </a:xfrm>
          <a:prstGeom prst="rect">
            <a:avLst/>
          </a:prstGeom>
        </p:spPr>
      </p:pic>
      <p:pic>
        <p:nvPicPr>
          <p:cNvPr id="9" name="Hình ảnh 32">
            <a:extLst>
              <a:ext uri="{FF2B5EF4-FFF2-40B4-BE49-F238E27FC236}">
                <a16:creationId xmlns:a16="http://schemas.microsoft.com/office/drawing/2014/main" xmlns="" id="{0516DBD5-38DC-0042-B42C-91FB24C2DEBC}"/>
              </a:ext>
            </a:extLst>
          </p:cNvPr>
          <p:cNvPicPr>
            <a:picLocks noChangeAspect="1"/>
          </p:cNvPicPr>
          <p:nvPr userDrawn="1"/>
        </p:nvPicPr>
        <p:blipFill>
          <a:blip r:embed="rId14"/>
          <a:stretch>
            <a:fillRect/>
          </a:stretch>
        </p:blipFill>
        <p:spPr>
          <a:xfrm>
            <a:off x="1141828" y="6866717"/>
            <a:ext cx="1804572" cy="2542252"/>
          </a:xfrm>
          <a:prstGeom prst="rect">
            <a:avLst/>
          </a:prstGeom>
        </p:spPr>
      </p:pic>
      <p:sp>
        <p:nvSpPr>
          <p:cNvPr id="10" name="Title 1">
            <a:extLst>
              <a:ext uri="{FF2B5EF4-FFF2-40B4-BE49-F238E27FC236}">
                <a16:creationId xmlns:a16="http://schemas.microsoft.com/office/drawing/2014/main" xmlns="" id="{1C678D4B-FA94-BD2E-C973-6330DC90D5F9}"/>
              </a:ext>
            </a:extLst>
          </p:cNvPr>
          <p:cNvSpPr txBox="1">
            <a:spLocks/>
          </p:cNvSpPr>
          <p:nvPr userDrawn="1"/>
        </p:nvSpPr>
        <p:spPr>
          <a:xfrm>
            <a:off x="-444325" y="6115342"/>
            <a:ext cx="1943331" cy="699911"/>
          </a:xfrm>
          <a:prstGeom prst="rect">
            <a:avLst/>
          </a:prstGeom>
        </p:spPr>
        <p:txBody>
          <a:bodyPr vert="horz" lIns="81280" tIns="40640" rIns="81280" bIns="406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err="1">
                <a:solidFill>
                  <a:schemeClr val="accent3">
                    <a:lumMod val="60000"/>
                    <a:lumOff val="40000"/>
                  </a:schemeClr>
                </a:solidFill>
                <a:latin typeface="#9Slide07 HoneyCream" pitchFamily="2" charset="0"/>
              </a:rPr>
              <a:t>Măng</a:t>
            </a:r>
            <a:r>
              <a:rPr lang="en-US" sz="1600" b="0" dirty="0">
                <a:solidFill>
                  <a:schemeClr val="accent3">
                    <a:lumMod val="60000"/>
                    <a:lumOff val="40000"/>
                  </a:schemeClr>
                </a:solidFill>
                <a:latin typeface="#9Slide07 HoneyCream" pitchFamily="2" charset="0"/>
              </a:rPr>
              <a:t> Non</a:t>
            </a:r>
          </a:p>
        </p:txBody>
      </p:sp>
      <p:sp>
        <p:nvSpPr>
          <p:cNvPr id="11" name="TextBox 10">
            <a:extLst>
              <a:ext uri="{FF2B5EF4-FFF2-40B4-BE49-F238E27FC236}">
                <a16:creationId xmlns:a16="http://schemas.microsoft.com/office/drawing/2014/main" xmlns="" id="{D0690AC0-8F7E-3678-1E41-439E00F190D9}"/>
              </a:ext>
            </a:extLst>
          </p:cNvPr>
          <p:cNvSpPr txBox="1"/>
          <p:nvPr userDrawn="1"/>
        </p:nvSpPr>
        <p:spPr>
          <a:xfrm>
            <a:off x="9992360" y="345536"/>
            <a:ext cx="2441758" cy="697610"/>
          </a:xfrm>
          <a:prstGeom prst="rect">
            <a:avLst/>
          </a:prstGeom>
          <a:noFill/>
        </p:spPr>
        <p:txBody>
          <a:bodyPr wrap="square" rtlCol="0">
            <a:prstTxWarp prst="textArchUp">
              <a:avLst/>
            </a:prstTxWarp>
            <a:spAutoFit/>
          </a:bodyPr>
          <a:lstStyle/>
          <a:p>
            <a:pPr algn="ctr">
              <a:buClr>
                <a:srgbClr val="000000"/>
              </a:buClr>
              <a:buFont typeface="Arial"/>
              <a:buNone/>
            </a:pPr>
            <a:r>
              <a:rPr lang="en-US" sz="1422"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1422"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1422"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2092233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FA8992C-A641-08AB-90E5-D49EF2820A96}"/>
              </a:ext>
            </a:extLst>
          </p:cNvPr>
          <p:cNvPicPr>
            <a:picLocks noChangeAspect="1"/>
          </p:cNvPicPr>
          <p:nvPr/>
        </p:nvPicPr>
        <p:blipFill>
          <a:blip r:embed="rId2"/>
          <a:stretch>
            <a:fillRect/>
          </a:stretch>
        </p:blipFill>
        <p:spPr>
          <a:xfrm>
            <a:off x="0" y="0"/>
            <a:ext cx="12192000" cy="6878320"/>
          </a:xfrm>
          <a:prstGeom prst="rect">
            <a:avLst/>
          </a:prstGeom>
        </p:spPr>
      </p:pic>
      <p:sp>
        <p:nvSpPr>
          <p:cNvPr id="9" name="Rectangle: Rounded Corners 1">
            <a:extLst>
              <a:ext uri="{FF2B5EF4-FFF2-40B4-BE49-F238E27FC236}">
                <a16:creationId xmlns:a16="http://schemas.microsoft.com/office/drawing/2014/main" xmlns="" id="{88A86C44-EA04-30B3-153F-3DDB7C3FA1B9}"/>
              </a:ext>
            </a:extLst>
          </p:cNvPr>
          <p:cNvSpPr/>
          <p:nvPr/>
        </p:nvSpPr>
        <p:spPr>
          <a:xfrm>
            <a:off x="1843806" y="1483498"/>
            <a:ext cx="9199156" cy="3864357"/>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0000"/>
            </a:schemeClr>
          </a:solidFill>
          <a:ln w="38100">
            <a:solidFill>
              <a:srgbClr val="002060"/>
            </a:solidFill>
            <a:prstDash val="dash"/>
            <a:extLst>
              <a:ext uri="{C807C97D-BFC1-408E-A445-0C87EB9F89A2}">
                <ask:lineSketchStyleProps xmlns="" xmlns:ask="http://schemas.microsoft.com/office/drawing/2018/sketchyshapes" sd="852854689">
                  <a:custGeom>
                    <a:avLst/>
                    <a:gdLst>
                      <a:gd name="connsiteX0" fmla="*/ 0 w 9199156"/>
                      <a:gd name="connsiteY0" fmla="*/ 504718 h 3724031"/>
                      <a:gd name="connsiteX1" fmla="*/ 504718 w 9199156"/>
                      <a:gd name="connsiteY1" fmla="*/ 0 h 3724031"/>
                      <a:gd name="connsiteX2" fmla="*/ 8694438 w 9199156"/>
                      <a:gd name="connsiteY2" fmla="*/ 0 h 3724031"/>
                      <a:gd name="connsiteX3" fmla="*/ 9199156 w 9199156"/>
                      <a:gd name="connsiteY3" fmla="*/ 504718 h 3724031"/>
                      <a:gd name="connsiteX4" fmla="*/ 9199156 w 9199156"/>
                      <a:gd name="connsiteY4" fmla="*/ 3219313 h 3724031"/>
                      <a:gd name="connsiteX5" fmla="*/ 8694438 w 9199156"/>
                      <a:gd name="connsiteY5" fmla="*/ 3724031 h 3724031"/>
                      <a:gd name="connsiteX6" fmla="*/ 504718 w 9199156"/>
                      <a:gd name="connsiteY6" fmla="*/ 3724031 h 3724031"/>
                      <a:gd name="connsiteX7" fmla="*/ 0 w 9199156"/>
                      <a:gd name="connsiteY7" fmla="*/ 3219313 h 3724031"/>
                      <a:gd name="connsiteX8" fmla="*/ 0 w 9199156"/>
                      <a:gd name="connsiteY8" fmla="*/ 504718 h 372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9156" h="3724031" fill="none" extrusionOk="0">
                        <a:moveTo>
                          <a:pt x="0" y="504718"/>
                        </a:moveTo>
                        <a:cubicBezTo>
                          <a:pt x="994" y="252871"/>
                          <a:pt x="247063" y="35400"/>
                          <a:pt x="504718" y="0"/>
                        </a:cubicBezTo>
                        <a:cubicBezTo>
                          <a:pt x="1706555" y="72427"/>
                          <a:pt x="6896767" y="61419"/>
                          <a:pt x="8694438" y="0"/>
                        </a:cubicBezTo>
                        <a:cubicBezTo>
                          <a:pt x="8967489" y="-39215"/>
                          <a:pt x="9184889" y="221655"/>
                          <a:pt x="9199156" y="504718"/>
                        </a:cubicBezTo>
                        <a:cubicBezTo>
                          <a:pt x="9300032" y="972471"/>
                          <a:pt x="9091843" y="2860963"/>
                          <a:pt x="9199156" y="3219313"/>
                        </a:cubicBezTo>
                        <a:cubicBezTo>
                          <a:pt x="9204704" y="3469903"/>
                          <a:pt x="8945995" y="3693549"/>
                          <a:pt x="8694438" y="3724031"/>
                        </a:cubicBezTo>
                        <a:cubicBezTo>
                          <a:pt x="6181442" y="3753858"/>
                          <a:pt x="3709060" y="3644725"/>
                          <a:pt x="504718" y="3724031"/>
                        </a:cubicBezTo>
                        <a:cubicBezTo>
                          <a:pt x="273783" y="3718626"/>
                          <a:pt x="-5835" y="3499215"/>
                          <a:pt x="0" y="3219313"/>
                        </a:cubicBezTo>
                        <a:cubicBezTo>
                          <a:pt x="50037" y="2060786"/>
                          <a:pt x="770" y="933089"/>
                          <a:pt x="0" y="504718"/>
                        </a:cubicBezTo>
                        <a:close/>
                      </a:path>
                      <a:path w="9199156" h="3724031" stroke="0" extrusionOk="0">
                        <a:moveTo>
                          <a:pt x="0" y="504718"/>
                        </a:moveTo>
                        <a:cubicBezTo>
                          <a:pt x="28695" y="233792"/>
                          <a:pt x="245206" y="40078"/>
                          <a:pt x="504718" y="0"/>
                        </a:cubicBezTo>
                        <a:cubicBezTo>
                          <a:pt x="4296515" y="123000"/>
                          <a:pt x="6728671" y="-96860"/>
                          <a:pt x="8694438" y="0"/>
                        </a:cubicBezTo>
                        <a:cubicBezTo>
                          <a:pt x="8970412" y="-2114"/>
                          <a:pt x="9207278" y="209597"/>
                          <a:pt x="9199156" y="504718"/>
                        </a:cubicBezTo>
                        <a:cubicBezTo>
                          <a:pt x="9202329" y="1325818"/>
                          <a:pt x="9293423" y="2389435"/>
                          <a:pt x="9199156" y="3219313"/>
                        </a:cubicBezTo>
                        <a:cubicBezTo>
                          <a:pt x="9182506" y="3504093"/>
                          <a:pt x="8936082" y="3717959"/>
                          <a:pt x="8694438" y="3724031"/>
                        </a:cubicBezTo>
                        <a:cubicBezTo>
                          <a:pt x="4921084" y="3563324"/>
                          <a:pt x="4076728" y="3763698"/>
                          <a:pt x="504718" y="3724031"/>
                        </a:cubicBezTo>
                        <a:cubicBezTo>
                          <a:pt x="192171" y="3717204"/>
                          <a:pt x="-37384" y="3481125"/>
                          <a:pt x="0" y="3219313"/>
                        </a:cubicBezTo>
                        <a:cubicBezTo>
                          <a:pt x="32216" y="2156146"/>
                          <a:pt x="57206" y="1371027"/>
                          <a:pt x="0" y="5047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spcBef>
                <a:spcPts val="1200"/>
              </a:spcBef>
            </a:pPr>
            <a:endParaRPr lang="en-US" sz="2800" dirty="0">
              <a:solidFill>
                <a:schemeClr val="tx1"/>
              </a:solidFill>
            </a:endParaRPr>
          </a:p>
        </p:txBody>
      </p:sp>
      <p:pic>
        <p:nvPicPr>
          <p:cNvPr id="11" name="Picture 10">
            <a:extLst>
              <a:ext uri="{FF2B5EF4-FFF2-40B4-BE49-F238E27FC236}">
                <a16:creationId xmlns:a16="http://schemas.microsoft.com/office/drawing/2014/main" xmlns="" id="{7DFCE07E-3370-5008-EA7C-14CA893F4C53}"/>
              </a:ext>
            </a:extLst>
          </p:cNvPr>
          <p:cNvPicPr>
            <a:picLocks noChangeAspect="1"/>
          </p:cNvPicPr>
          <p:nvPr/>
        </p:nvPicPr>
        <p:blipFill>
          <a:blip r:embed="rId3"/>
          <a:stretch>
            <a:fillRect/>
          </a:stretch>
        </p:blipFill>
        <p:spPr>
          <a:xfrm>
            <a:off x="347384" y="1703365"/>
            <a:ext cx="12192000" cy="2991672"/>
          </a:xfrm>
          <a:prstGeom prst="rect">
            <a:avLst/>
          </a:prstGeom>
        </p:spPr>
      </p:pic>
      <p:pic>
        <p:nvPicPr>
          <p:cNvPr id="17" name="Picture 16">
            <a:extLst>
              <a:ext uri="{FF2B5EF4-FFF2-40B4-BE49-F238E27FC236}">
                <a16:creationId xmlns:a16="http://schemas.microsoft.com/office/drawing/2014/main" xmlns="" id="{8957726A-361C-308F-C320-2A0B38B1D9DA}"/>
              </a:ext>
            </a:extLst>
          </p:cNvPr>
          <p:cNvPicPr>
            <a:picLocks noChangeAspect="1"/>
          </p:cNvPicPr>
          <p:nvPr/>
        </p:nvPicPr>
        <p:blipFill>
          <a:blip r:embed="rId4"/>
          <a:stretch>
            <a:fillRect/>
          </a:stretch>
        </p:blipFill>
        <p:spPr>
          <a:xfrm>
            <a:off x="8889517" y="5362009"/>
            <a:ext cx="2943531" cy="1429186"/>
          </a:xfrm>
          <a:prstGeom prst="rect">
            <a:avLst/>
          </a:prstGeom>
        </p:spPr>
      </p:pic>
      <p:pic>
        <p:nvPicPr>
          <p:cNvPr id="20" name="Picture 19">
            <a:extLst>
              <a:ext uri="{FF2B5EF4-FFF2-40B4-BE49-F238E27FC236}">
                <a16:creationId xmlns:a16="http://schemas.microsoft.com/office/drawing/2014/main" xmlns="" id="{9BCDA718-8FBB-620A-7F77-B8D3DABF778B}"/>
              </a:ext>
            </a:extLst>
          </p:cNvPr>
          <p:cNvPicPr>
            <a:picLocks noChangeAspect="1"/>
          </p:cNvPicPr>
          <p:nvPr/>
        </p:nvPicPr>
        <p:blipFill>
          <a:blip r:embed="rId5"/>
          <a:stretch>
            <a:fillRect/>
          </a:stretch>
        </p:blipFill>
        <p:spPr>
          <a:xfrm>
            <a:off x="8087432" y="4454667"/>
            <a:ext cx="2706147" cy="1113055"/>
          </a:xfrm>
          <a:prstGeom prst="rect">
            <a:avLst/>
          </a:prstGeom>
        </p:spPr>
      </p:pic>
      <p:pic>
        <p:nvPicPr>
          <p:cNvPr id="10" name="Picture 9">
            <a:extLst>
              <a:ext uri="{FF2B5EF4-FFF2-40B4-BE49-F238E27FC236}">
                <a16:creationId xmlns:a16="http://schemas.microsoft.com/office/drawing/2014/main" xmlns="" id="{A2317756-89FD-12B2-39AD-674B6767BB74}"/>
              </a:ext>
            </a:extLst>
          </p:cNvPr>
          <p:cNvPicPr>
            <a:picLocks noChangeAspect="1"/>
          </p:cNvPicPr>
          <p:nvPr/>
        </p:nvPicPr>
        <p:blipFill>
          <a:blip r:embed="rId6"/>
          <a:stretch>
            <a:fillRect/>
          </a:stretch>
        </p:blipFill>
        <p:spPr>
          <a:xfrm>
            <a:off x="3462357" y="46898"/>
            <a:ext cx="4986960" cy="1402202"/>
          </a:xfrm>
          <a:prstGeom prst="rect">
            <a:avLst/>
          </a:prstGeom>
        </p:spPr>
      </p:pic>
      <p:pic>
        <p:nvPicPr>
          <p:cNvPr id="13" name="Picture 12" descr="A yellow circles with red lines&#10;&#10;Description automatically generated">
            <a:extLst>
              <a:ext uri="{FF2B5EF4-FFF2-40B4-BE49-F238E27FC236}">
                <a16:creationId xmlns:a16="http://schemas.microsoft.com/office/drawing/2014/main" xmlns="" id="{2CB904D9-F743-29FC-733C-197E4934BC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41668"/>
            <a:ext cx="3200400" cy="1915865"/>
          </a:xfrm>
          <a:prstGeom prst="rect">
            <a:avLst/>
          </a:prstGeom>
        </p:spPr>
      </p:pic>
    </p:spTree>
    <p:extLst>
      <p:ext uri="{BB962C8B-B14F-4D97-AF65-F5344CB8AC3E}">
        <p14:creationId xmlns:p14="http://schemas.microsoft.com/office/powerpoint/2010/main" val="403348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500"/>
                            </p:stCondLst>
                            <p:childTnLst>
                              <p:par>
                                <p:cTn id="21" presetID="53" presetClass="entr" presetSubtype="16" fill="hold" nodeType="afterEffect" nodePh="1">
                                  <p:stCondLst>
                                    <p:cond delay="0"/>
                                  </p:stCondLst>
                                  <p:endCondLst>
                                    <p:cond evt="begin" delay="0">
                                      <p:tn val="21"/>
                                    </p:cond>
                                  </p:end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p:cTn id="2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A3B3EBA-C891-438B-B117-F894918350C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5521" b="53906" l="24451" r="98902">
                        <a14:foregroundMark x1="27965" y1="49479" x2="74890" y2="42839"/>
                        <a14:foregroundMark x1="74890" y1="42839" x2="86018" y2="44141"/>
                        <a14:foregroundMark x1="86018" y1="44141" x2="86018" y2="44010"/>
                        <a14:foregroundMark x1="44510" y1="48828" x2="68887" y2="48047"/>
                        <a14:foregroundMark x1="68887" y1="48047" x2="94583" y2="49219"/>
                        <a14:foregroundMark x1="93485" y1="28255" x2="82577" y2="53776"/>
                        <a14:foregroundMark x1="95242" y1="26693" x2="98975" y2="45182"/>
                        <a14:foregroundMark x1="97584" y1="49740" x2="58053" y2="54036"/>
                        <a14:foregroundMark x1="24451" y1="51302" x2="33089" y2="45313"/>
                        <a14:foregroundMark x1="61127" y1="29167" x2="63616" y2="31380"/>
                        <a14:foregroundMark x1="57980" y1="32292" x2="59590" y2="31250"/>
                        <a14:backgroundMark x1="26647" y1="36198" x2="49488" y2="23958"/>
                        <a14:backgroundMark x1="31918" y1="38542" x2="55490" y2="26432"/>
                        <a14:backgroundMark x1="24451" y1="46484" x2="32796" y2="40104"/>
                        <a14:backgroundMark x1="57687" y1="27995" x2="67570" y2="25000"/>
                        <a14:backgroundMark x1="67204" y1="29167" x2="80161" y2="36068"/>
                      </a14:backgroundRemoval>
                    </a14:imgEffect>
                  </a14:imgLayer>
                </a14:imgProps>
              </a:ext>
            </a:extLst>
          </a:blip>
          <a:srcRect l="23846" t="23065" b="48946"/>
          <a:stretch/>
        </p:blipFill>
        <p:spPr>
          <a:xfrm>
            <a:off x="2219683" y="2698064"/>
            <a:ext cx="9284677" cy="1918552"/>
          </a:xfrm>
          <a:prstGeom prst="rect">
            <a:avLst/>
          </a:prstGeom>
        </p:spPr>
      </p:pic>
      <p:sp>
        <p:nvSpPr>
          <p:cNvPr id="3" name="Rectangle: Rounded Corners 8">
            <a:extLst>
              <a:ext uri="{FF2B5EF4-FFF2-40B4-BE49-F238E27FC236}">
                <a16:creationId xmlns:a16="http://schemas.microsoft.com/office/drawing/2014/main" xmlns="" id="{1FB51C56-BA92-4C77-8B43-4EEDBABBF529}"/>
              </a:ext>
            </a:extLst>
          </p:cNvPr>
          <p:cNvSpPr/>
          <p:nvPr/>
        </p:nvSpPr>
        <p:spPr>
          <a:xfrm>
            <a:off x="477534" y="2457737"/>
            <a:ext cx="11026826" cy="3679828"/>
          </a:xfrm>
          <a:custGeom>
            <a:avLst/>
            <a:gdLst>
              <a:gd name="connsiteX0" fmla="*/ 0 w 8082161"/>
              <a:gd name="connsiteY0" fmla="*/ 561799 h 2300476"/>
              <a:gd name="connsiteX1" fmla="*/ 561799 w 8082161"/>
              <a:gd name="connsiteY1" fmla="*/ 0 h 2300476"/>
              <a:gd name="connsiteX2" fmla="*/ 7520362 w 8082161"/>
              <a:gd name="connsiteY2" fmla="*/ 0 h 2300476"/>
              <a:gd name="connsiteX3" fmla="*/ 8082161 w 8082161"/>
              <a:gd name="connsiteY3" fmla="*/ 561799 h 2300476"/>
              <a:gd name="connsiteX4" fmla="*/ 8082161 w 8082161"/>
              <a:gd name="connsiteY4" fmla="*/ 1738677 h 2300476"/>
              <a:gd name="connsiteX5" fmla="*/ 7520362 w 8082161"/>
              <a:gd name="connsiteY5" fmla="*/ 2300476 h 2300476"/>
              <a:gd name="connsiteX6" fmla="*/ 561799 w 8082161"/>
              <a:gd name="connsiteY6" fmla="*/ 2300476 h 2300476"/>
              <a:gd name="connsiteX7" fmla="*/ 0 w 8082161"/>
              <a:gd name="connsiteY7" fmla="*/ 1738677 h 2300476"/>
              <a:gd name="connsiteX8" fmla="*/ 0 w 8082161"/>
              <a:gd name="connsiteY8" fmla="*/ 561799 h 230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2161" h="2300476" fill="none" extrusionOk="0">
                <a:moveTo>
                  <a:pt x="0" y="561799"/>
                </a:moveTo>
                <a:cubicBezTo>
                  <a:pt x="-6344" y="273757"/>
                  <a:pt x="228001" y="-15809"/>
                  <a:pt x="561799" y="0"/>
                </a:cubicBezTo>
                <a:cubicBezTo>
                  <a:pt x="2918706" y="-35273"/>
                  <a:pt x="5743783" y="-144294"/>
                  <a:pt x="7520362" y="0"/>
                </a:cubicBezTo>
                <a:cubicBezTo>
                  <a:pt x="7851981" y="6497"/>
                  <a:pt x="8044317" y="219618"/>
                  <a:pt x="8082161" y="561799"/>
                </a:cubicBezTo>
                <a:cubicBezTo>
                  <a:pt x="8156616" y="1140603"/>
                  <a:pt x="8109831" y="1349860"/>
                  <a:pt x="8082161" y="1738677"/>
                </a:cubicBezTo>
                <a:cubicBezTo>
                  <a:pt x="8085864" y="2046150"/>
                  <a:pt x="7838182" y="2292294"/>
                  <a:pt x="7520362" y="2300476"/>
                </a:cubicBezTo>
                <a:cubicBezTo>
                  <a:pt x="6622960" y="2378001"/>
                  <a:pt x="1908345" y="2256773"/>
                  <a:pt x="561799" y="2300476"/>
                </a:cubicBezTo>
                <a:cubicBezTo>
                  <a:pt x="219695" y="2291657"/>
                  <a:pt x="-61894" y="2048104"/>
                  <a:pt x="0" y="1738677"/>
                </a:cubicBezTo>
                <a:cubicBezTo>
                  <a:pt x="-8286" y="1521722"/>
                  <a:pt x="19872" y="1126454"/>
                  <a:pt x="0" y="561799"/>
                </a:cubicBezTo>
                <a:close/>
              </a:path>
              <a:path w="8082161" h="2300476" stroke="0" extrusionOk="0">
                <a:moveTo>
                  <a:pt x="0" y="561799"/>
                </a:moveTo>
                <a:cubicBezTo>
                  <a:pt x="-10723" y="214476"/>
                  <a:pt x="223617" y="22604"/>
                  <a:pt x="561799" y="0"/>
                </a:cubicBezTo>
                <a:cubicBezTo>
                  <a:pt x="3396193" y="-95379"/>
                  <a:pt x="4170804" y="58096"/>
                  <a:pt x="7520362" y="0"/>
                </a:cubicBezTo>
                <a:cubicBezTo>
                  <a:pt x="7810897" y="-13894"/>
                  <a:pt x="8034067" y="216961"/>
                  <a:pt x="8082161" y="561799"/>
                </a:cubicBezTo>
                <a:cubicBezTo>
                  <a:pt x="8047753" y="877866"/>
                  <a:pt x="8163181" y="1516498"/>
                  <a:pt x="8082161" y="1738677"/>
                </a:cubicBezTo>
                <a:cubicBezTo>
                  <a:pt x="8108514" y="2017625"/>
                  <a:pt x="7802785" y="2272734"/>
                  <a:pt x="7520362" y="2300476"/>
                </a:cubicBezTo>
                <a:cubicBezTo>
                  <a:pt x="5395029" y="2240570"/>
                  <a:pt x="3707183" y="2382990"/>
                  <a:pt x="561799" y="2300476"/>
                </a:cubicBezTo>
                <a:cubicBezTo>
                  <a:pt x="213603" y="2309851"/>
                  <a:pt x="-11849" y="2060976"/>
                  <a:pt x="0" y="1738677"/>
                </a:cubicBezTo>
                <a:cubicBezTo>
                  <a:pt x="-19840" y="1183478"/>
                  <a:pt x="50800" y="1116264"/>
                  <a:pt x="0" y="561799"/>
                </a:cubicBezTo>
                <a:close/>
              </a:path>
            </a:pathLst>
          </a:custGeom>
          <a:solidFill>
            <a:srgbClr val="FFFFFF">
              <a:alpha val="82000"/>
            </a:srgbClr>
          </a:solidFill>
          <a:ln w="28575">
            <a:solidFill>
              <a:srgbClr val="002060"/>
            </a:solidFill>
            <a:extLst>
              <a:ext uri="{C807C97D-BFC1-408E-A445-0C87EB9F89A2}">
                <ask:lineSketchStyleProps xmlns:ask="http://schemas.microsoft.com/office/drawing/2018/sketchyshapes" xmlns="" sd="3906556544">
                  <a:custGeom>
                    <a:avLst/>
                    <a:gdLst>
                      <a:gd name="connsiteX0" fmla="*/ 0 w 10776215"/>
                      <a:gd name="connsiteY0" fmla="*/ 749066 h 3067301"/>
                      <a:gd name="connsiteX1" fmla="*/ 749066 w 10776215"/>
                      <a:gd name="connsiteY1" fmla="*/ 0 h 3067301"/>
                      <a:gd name="connsiteX2" fmla="*/ 10027149 w 10776215"/>
                      <a:gd name="connsiteY2" fmla="*/ 0 h 3067301"/>
                      <a:gd name="connsiteX3" fmla="*/ 10776215 w 10776215"/>
                      <a:gd name="connsiteY3" fmla="*/ 749066 h 3067301"/>
                      <a:gd name="connsiteX4" fmla="*/ 10776215 w 10776215"/>
                      <a:gd name="connsiteY4" fmla="*/ 2318235 h 3067301"/>
                      <a:gd name="connsiteX5" fmla="*/ 10027149 w 10776215"/>
                      <a:gd name="connsiteY5" fmla="*/ 3067301 h 3067301"/>
                      <a:gd name="connsiteX6" fmla="*/ 749066 w 10776215"/>
                      <a:gd name="connsiteY6" fmla="*/ 3067301 h 3067301"/>
                      <a:gd name="connsiteX7" fmla="*/ 0 w 10776215"/>
                      <a:gd name="connsiteY7" fmla="*/ 2318235 h 3067301"/>
                      <a:gd name="connsiteX8" fmla="*/ 0 w 10776215"/>
                      <a:gd name="connsiteY8" fmla="*/ 749066 h 306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6215" h="3067301" fill="none" extrusionOk="0">
                        <a:moveTo>
                          <a:pt x="0" y="749066"/>
                        </a:moveTo>
                        <a:cubicBezTo>
                          <a:pt x="-1979" y="342303"/>
                          <a:pt x="290882" y="-29895"/>
                          <a:pt x="749066" y="0"/>
                        </a:cubicBezTo>
                        <a:cubicBezTo>
                          <a:pt x="4265788" y="-35273"/>
                          <a:pt x="8946736" y="-144294"/>
                          <a:pt x="10027149" y="0"/>
                        </a:cubicBezTo>
                        <a:cubicBezTo>
                          <a:pt x="10472905" y="9758"/>
                          <a:pt x="10745423" y="309406"/>
                          <a:pt x="10776215" y="749066"/>
                        </a:cubicBezTo>
                        <a:cubicBezTo>
                          <a:pt x="10672541" y="1057724"/>
                          <a:pt x="10906061" y="1740029"/>
                          <a:pt x="10776215" y="2318235"/>
                        </a:cubicBezTo>
                        <a:cubicBezTo>
                          <a:pt x="10800033" y="2713922"/>
                          <a:pt x="10453182" y="3053929"/>
                          <a:pt x="10027149" y="3067301"/>
                        </a:cubicBezTo>
                        <a:cubicBezTo>
                          <a:pt x="6114303" y="3144826"/>
                          <a:pt x="3254600" y="3023598"/>
                          <a:pt x="749066" y="3067301"/>
                        </a:cubicBezTo>
                        <a:cubicBezTo>
                          <a:pt x="313539" y="3061253"/>
                          <a:pt x="-7494" y="2731831"/>
                          <a:pt x="0" y="2318235"/>
                        </a:cubicBezTo>
                        <a:cubicBezTo>
                          <a:pt x="-111200" y="1742500"/>
                          <a:pt x="-14225" y="1193733"/>
                          <a:pt x="0" y="749066"/>
                        </a:cubicBezTo>
                        <a:close/>
                      </a:path>
                      <a:path w="10776215" h="3067301" stroke="0" extrusionOk="0">
                        <a:moveTo>
                          <a:pt x="0" y="749066"/>
                        </a:moveTo>
                        <a:cubicBezTo>
                          <a:pt x="-2255" y="327577"/>
                          <a:pt x="331136" y="3428"/>
                          <a:pt x="749066" y="0"/>
                        </a:cubicBezTo>
                        <a:cubicBezTo>
                          <a:pt x="2887899" y="-95379"/>
                          <a:pt x="5518082" y="58096"/>
                          <a:pt x="10027149" y="0"/>
                        </a:cubicBezTo>
                        <a:cubicBezTo>
                          <a:pt x="10383215" y="-40569"/>
                          <a:pt x="10768424" y="329768"/>
                          <a:pt x="10776215" y="749066"/>
                        </a:cubicBezTo>
                        <a:cubicBezTo>
                          <a:pt x="10773762" y="1262415"/>
                          <a:pt x="10819662" y="1587397"/>
                          <a:pt x="10776215" y="2318235"/>
                        </a:cubicBezTo>
                        <a:cubicBezTo>
                          <a:pt x="10806594" y="2695822"/>
                          <a:pt x="10411885" y="3038450"/>
                          <a:pt x="10027149" y="3067301"/>
                        </a:cubicBezTo>
                        <a:cubicBezTo>
                          <a:pt x="5813793" y="3007395"/>
                          <a:pt x="4125933" y="3149815"/>
                          <a:pt x="749066" y="3067301"/>
                        </a:cubicBezTo>
                        <a:cubicBezTo>
                          <a:pt x="305804" y="3074610"/>
                          <a:pt x="-32910" y="2765335"/>
                          <a:pt x="0" y="2318235"/>
                        </a:cubicBezTo>
                        <a:cubicBezTo>
                          <a:pt x="-122395" y="1720077"/>
                          <a:pt x="-121494" y="1337690"/>
                          <a:pt x="0" y="74906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en-US" sz="4400" b="1" i="1" kern="0" dirty="0">
                <a:solidFill>
                  <a:srgbClr val="FF0000"/>
                </a:solidFill>
                <a:latin typeface="Calibri" panose="020F0502020204030204" pitchFamily="34" charset="0"/>
                <a:cs typeface="Calibri" panose="020F0502020204030204" pitchFamily="34" charset="0"/>
                <a:sym typeface="Arial"/>
              </a:rPr>
              <a:t>   </a:t>
            </a:r>
            <a:r>
              <a:rPr lang="en-US" sz="4000" b="1" i="1" dirty="0" err="1">
                <a:solidFill>
                  <a:srgbClr val="FF0000"/>
                </a:solidFill>
              </a:rPr>
              <a:t>Ngôi</a:t>
            </a:r>
            <a:r>
              <a:rPr lang="en-US" sz="4000" b="1" i="1" dirty="0">
                <a:solidFill>
                  <a:srgbClr val="FF0000"/>
                </a:solidFill>
              </a:rPr>
              <a:t> </a:t>
            </a:r>
            <a:r>
              <a:rPr lang="en-US" sz="4000" b="1" i="1" dirty="0" err="1">
                <a:solidFill>
                  <a:srgbClr val="FF0000"/>
                </a:solidFill>
              </a:rPr>
              <a:t>chùa</a:t>
            </a:r>
            <a:r>
              <a:rPr lang="en-US" sz="4000" b="1" i="1" dirty="0">
                <a:solidFill>
                  <a:srgbClr val="FF0000"/>
                </a:solidFill>
              </a:rPr>
              <a:t> </a:t>
            </a:r>
            <a:r>
              <a:rPr lang="en-US" sz="4000" b="1" i="1" dirty="0" err="1">
                <a:solidFill>
                  <a:srgbClr val="FF0000"/>
                </a:solidFill>
              </a:rPr>
              <a:t>độc</a:t>
            </a:r>
            <a:r>
              <a:rPr lang="en-US" sz="4000" b="1" i="1" dirty="0">
                <a:solidFill>
                  <a:srgbClr val="FF0000"/>
                </a:solidFill>
              </a:rPr>
              <a:t> </a:t>
            </a:r>
            <a:r>
              <a:rPr lang="en-US" sz="4000" b="1" i="1" dirty="0" err="1">
                <a:solidFill>
                  <a:srgbClr val="FF0000"/>
                </a:solidFill>
              </a:rPr>
              <a:t>đáo</a:t>
            </a:r>
            <a:r>
              <a:rPr lang="en-US" sz="4000" b="1" i="1" dirty="0">
                <a:solidFill>
                  <a:srgbClr val="FF0000"/>
                </a:solidFill>
              </a:rPr>
              <a:t> </a:t>
            </a:r>
            <a:r>
              <a:rPr lang="en-US" sz="4000" b="1" i="1" dirty="0" err="1">
                <a:solidFill>
                  <a:srgbClr val="FF0000"/>
                </a:solidFill>
              </a:rPr>
              <a:t>với</a:t>
            </a:r>
            <a:r>
              <a:rPr lang="en-US" sz="4000" b="1" i="1" dirty="0">
                <a:solidFill>
                  <a:srgbClr val="FF0000"/>
                </a:solidFill>
              </a:rPr>
              <a:t> </a:t>
            </a:r>
            <a:r>
              <a:rPr lang="en-US" sz="4000" b="1" i="1" dirty="0" err="1">
                <a:solidFill>
                  <a:srgbClr val="FF0000"/>
                </a:solidFill>
              </a:rPr>
              <a:t>cách</a:t>
            </a:r>
            <a:r>
              <a:rPr lang="en-US" sz="4000" b="1" i="1" dirty="0">
                <a:solidFill>
                  <a:srgbClr val="FF0000"/>
                </a:solidFill>
              </a:rPr>
              <a:t> </a:t>
            </a:r>
            <a:r>
              <a:rPr lang="en-US" sz="4000" b="1" i="1" dirty="0" err="1">
                <a:solidFill>
                  <a:srgbClr val="FF0000"/>
                </a:solidFill>
              </a:rPr>
              <a:t>thiết</a:t>
            </a:r>
            <a:r>
              <a:rPr lang="en-US" sz="4000" b="1" i="1" dirty="0">
                <a:solidFill>
                  <a:srgbClr val="FF0000"/>
                </a:solidFill>
              </a:rPr>
              <a:t> </a:t>
            </a:r>
            <a:r>
              <a:rPr lang="en-US" sz="4000" b="1" i="1" dirty="0" err="1">
                <a:solidFill>
                  <a:srgbClr val="FF0000"/>
                </a:solidFill>
              </a:rPr>
              <a:t>kế</a:t>
            </a:r>
            <a:r>
              <a:rPr lang="en-US" sz="4000" b="1" i="1" dirty="0">
                <a:solidFill>
                  <a:srgbClr val="FF0000"/>
                </a:solidFill>
              </a:rPr>
              <a:t>, </a:t>
            </a:r>
            <a:r>
              <a:rPr lang="en-US" sz="4000" b="1" i="1" dirty="0" err="1">
                <a:solidFill>
                  <a:srgbClr val="FF0000"/>
                </a:solidFill>
              </a:rPr>
              <a:t>những</a:t>
            </a:r>
            <a:r>
              <a:rPr lang="en-US" sz="4000" b="1" i="1" dirty="0">
                <a:solidFill>
                  <a:srgbClr val="FF0000"/>
                </a:solidFill>
              </a:rPr>
              <a:t> chi </a:t>
            </a:r>
            <a:r>
              <a:rPr lang="en-US" sz="4000" b="1" i="1" dirty="0" err="1">
                <a:solidFill>
                  <a:srgbClr val="FF0000"/>
                </a:solidFill>
              </a:rPr>
              <a:t>tiết</a:t>
            </a:r>
            <a:r>
              <a:rPr lang="en-US" sz="4000" b="1" i="1" dirty="0">
                <a:solidFill>
                  <a:srgbClr val="FF0000"/>
                </a:solidFill>
              </a:rPr>
              <a:t> </a:t>
            </a:r>
            <a:r>
              <a:rPr lang="en-US" sz="4000" b="1" i="1" dirty="0" err="1">
                <a:solidFill>
                  <a:srgbClr val="FF0000"/>
                </a:solidFill>
              </a:rPr>
              <a:t>ẩn</a:t>
            </a:r>
            <a:r>
              <a:rPr lang="en-US" sz="4000" b="1" i="1" dirty="0">
                <a:solidFill>
                  <a:srgbClr val="FF0000"/>
                </a:solidFill>
              </a:rPr>
              <a:t> </a:t>
            </a:r>
            <a:r>
              <a:rPr lang="en-US" sz="4000" b="1" i="1" dirty="0" err="1">
                <a:solidFill>
                  <a:srgbClr val="FF0000"/>
                </a:solidFill>
              </a:rPr>
              <a:t>hiện</a:t>
            </a:r>
            <a:r>
              <a:rPr lang="en-US" sz="4000" b="1" i="1" dirty="0">
                <a:solidFill>
                  <a:srgbClr val="FF0000"/>
                </a:solidFill>
              </a:rPr>
              <a:t> </a:t>
            </a:r>
            <a:r>
              <a:rPr lang="en-US" sz="4000" b="1" i="1" dirty="0" err="1">
                <a:solidFill>
                  <a:srgbClr val="FF0000"/>
                </a:solidFill>
              </a:rPr>
              <a:t>mang</a:t>
            </a:r>
            <a:r>
              <a:rPr lang="en-US" sz="4000" b="1" i="1" dirty="0">
                <a:solidFill>
                  <a:srgbClr val="FF0000"/>
                </a:solidFill>
              </a:rPr>
              <a:t> </a:t>
            </a:r>
            <a:r>
              <a:rPr lang="en-US" sz="4000" b="1" i="1" dirty="0" err="1">
                <a:solidFill>
                  <a:srgbClr val="FF0000"/>
                </a:solidFill>
              </a:rPr>
              <a:t>tính</a:t>
            </a:r>
            <a:r>
              <a:rPr lang="en-US" sz="4000" b="1" i="1" dirty="0">
                <a:solidFill>
                  <a:srgbClr val="FF0000"/>
                </a:solidFill>
              </a:rPr>
              <a:t> </a:t>
            </a:r>
            <a:r>
              <a:rPr lang="en-US" sz="4000" b="1" i="1" dirty="0" err="1">
                <a:solidFill>
                  <a:srgbClr val="FF0000"/>
                </a:solidFill>
              </a:rPr>
              <a:t>cổ</a:t>
            </a:r>
            <a:r>
              <a:rPr lang="en-US" sz="4000" b="1" i="1" dirty="0">
                <a:solidFill>
                  <a:srgbClr val="FF0000"/>
                </a:solidFill>
              </a:rPr>
              <a:t> </a:t>
            </a:r>
            <a:r>
              <a:rPr lang="en-US" sz="4000" b="1" i="1" dirty="0" err="1">
                <a:solidFill>
                  <a:srgbClr val="FF0000"/>
                </a:solidFill>
              </a:rPr>
              <a:t>kính</a:t>
            </a:r>
            <a:r>
              <a:rPr lang="en-US" sz="4000" b="1" i="1" dirty="0">
                <a:solidFill>
                  <a:srgbClr val="FF0000"/>
                </a:solidFill>
              </a:rPr>
              <a:t>, </a:t>
            </a:r>
            <a:r>
              <a:rPr lang="en-US" sz="4000" b="1" i="1" dirty="0" err="1">
                <a:solidFill>
                  <a:srgbClr val="FF0000"/>
                </a:solidFill>
              </a:rPr>
              <a:t>lưu</a:t>
            </a:r>
            <a:r>
              <a:rPr lang="en-US" sz="4000" b="1" i="1" dirty="0">
                <a:solidFill>
                  <a:srgbClr val="FF0000"/>
                </a:solidFill>
              </a:rPr>
              <a:t> </a:t>
            </a:r>
            <a:r>
              <a:rPr lang="en-US" sz="4000" b="1" i="1" dirty="0" err="1">
                <a:solidFill>
                  <a:srgbClr val="FF0000"/>
                </a:solidFill>
              </a:rPr>
              <a:t>giữ</a:t>
            </a:r>
            <a:r>
              <a:rPr lang="en-US" sz="4000" b="1" i="1" dirty="0">
                <a:solidFill>
                  <a:srgbClr val="FF0000"/>
                </a:solidFill>
              </a:rPr>
              <a:t> </a:t>
            </a:r>
            <a:r>
              <a:rPr lang="en-US" sz="4000" b="1" i="1" dirty="0" err="1">
                <a:solidFill>
                  <a:srgbClr val="FF0000"/>
                </a:solidFill>
              </a:rPr>
              <a:t>văn</a:t>
            </a:r>
            <a:r>
              <a:rPr lang="en-US" sz="4000" b="1" i="1" dirty="0">
                <a:solidFill>
                  <a:srgbClr val="FF0000"/>
                </a:solidFill>
              </a:rPr>
              <a:t> </a:t>
            </a:r>
            <a:r>
              <a:rPr lang="en-US" sz="4000" b="1" i="1" dirty="0" err="1">
                <a:solidFill>
                  <a:srgbClr val="FF0000"/>
                </a:solidFill>
              </a:rPr>
              <a:t>hoá</a:t>
            </a:r>
            <a:r>
              <a:rPr lang="en-US" sz="4000" b="1" i="1" dirty="0">
                <a:solidFill>
                  <a:srgbClr val="FF0000"/>
                </a:solidFill>
              </a:rPr>
              <a:t> – </a:t>
            </a:r>
            <a:r>
              <a:rPr lang="en-US" sz="4000" b="1" i="1" dirty="0" err="1">
                <a:solidFill>
                  <a:srgbClr val="FF0000"/>
                </a:solidFill>
              </a:rPr>
              <a:t>trở</a:t>
            </a:r>
            <a:r>
              <a:rPr lang="en-US" sz="4000" b="1" i="1" dirty="0">
                <a:solidFill>
                  <a:srgbClr val="FF0000"/>
                </a:solidFill>
              </a:rPr>
              <a:t> </a:t>
            </a:r>
            <a:r>
              <a:rPr lang="en-US" sz="4000" b="1" i="1" dirty="0" err="1">
                <a:solidFill>
                  <a:srgbClr val="FF0000"/>
                </a:solidFill>
              </a:rPr>
              <a:t>thành</a:t>
            </a:r>
            <a:r>
              <a:rPr lang="en-US" sz="4000" b="1" i="1" dirty="0">
                <a:solidFill>
                  <a:srgbClr val="FF0000"/>
                </a:solidFill>
              </a:rPr>
              <a:t> </a:t>
            </a:r>
            <a:r>
              <a:rPr lang="en-US" sz="4000" b="1" i="1" dirty="0" err="1">
                <a:solidFill>
                  <a:srgbClr val="FF0000"/>
                </a:solidFill>
              </a:rPr>
              <a:t>biểu</a:t>
            </a:r>
            <a:r>
              <a:rPr lang="en-US" sz="4000" b="1" i="1" dirty="0">
                <a:solidFill>
                  <a:srgbClr val="FF0000"/>
                </a:solidFill>
              </a:rPr>
              <a:t> </a:t>
            </a:r>
            <a:r>
              <a:rPr lang="en-US" sz="4000" b="1" i="1" dirty="0" err="1">
                <a:solidFill>
                  <a:srgbClr val="FF0000"/>
                </a:solidFill>
              </a:rPr>
              <a:t>tượng</a:t>
            </a:r>
            <a:r>
              <a:rPr lang="en-US" sz="4000" b="1" i="1" dirty="0">
                <a:solidFill>
                  <a:srgbClr val="FF0000"/>
                </a:solidFill>
              </a:rPr>
              <a:t> </a:t>
            </a:r>
            <a:r>
              <a:rPr lang="en-US" sz="4000" b="1" i="1" dirty="0" err="1">
                <a:solidFill>
                  <a:srgbClr val="FF0000"/>
                </a:solidFill>
              </a:rPr>
              <a:t>quốc</a:t>
            </a:r>
            <a:r>
              <a:rPr lang="en-US" sz="4000" b="1" i="1" dirty="0">
                <a:solidFill>
                  <a:srgbClr val="FF0000"/>
                </a:solidFill>
              </a:rPr>
              <a:t> </a:t>
            </a:r>
            <a:r>
              <a:rPr lang="en-US" sz="4000" b="1" i="1" dirty="0" err="1">
                <a:solidFill>
                  <a:srgbClr val="FF0000"/>
                </a:solidFill>
              </a:rPr>
              <a:t>hoa</a:t>
            </a:r>
            <a:r>
              <a:rPr lang="en-US" sz="4000" b="1" i="1" dirty="0">
                <a:solidFill>
                  <a:srgbClr val="FF0000"/>
                </a:solidFill>
              </a:rPr>
              <a:t> </a:t>
            </a:r>
            <a:r>
              <a:rPr lang="en-US" sz="4000" b="1" i="1" dirty="0" err="1">
                <a:solidFill>
                  <a:srgbClr val="FF0000"/>
                </a:solidFill>
              </a:rPr>
              <a:t>Liên</a:t>
            </a:r>
            <a:r>
              <a:rPr lang="en-US" sz="4000" b="1" i="1" dirty="0">
                <a:solidFill>
                  <a:srgbClr val="FF0000"/>
                </a:solidFill>
              </a:rPr>
              <a:t> </a:t>
            </a:r>
            <a:r>
              <a:rPr lang="en-US" sz="4000" b="1" i="1" dirty="0" err="1">
                <a:solidFill>
                  <a:srgbClr val="FF0000"/>
                </a:solidFill>
              </a:rPr>
              <a:t>Hoa</a:t>
            </a:r>
            <a:r>
              <a:rPr lang="en-US" sz="4000" b="1" i="1" dirty="0">
                <a:solidFill>
                  <a:srgbClr val="FF0000"/>
                </a:solidFill>
              </a:rPr>
              <a:t> </a:t>
            </a:r>
            <a:r>
              <a:rPr lang="en-US" sz="4000" b="1" i="1" dirty="0" err="1">
                <a:solidFill>
                  <a:srgbClr val="FF0000"/>
                </a:solidFill>
              </a:rPr>
              <a:t>Đài</a:t>
            </a:r>
            <a:r>
              <a:rPr lang="en-US" sz="4000" b="1" i="1" dirty="0">
                <a:solidFill>
                  <a:srgbClr val="FF0000"/>
                </a:solidFill>
              </a:rPr>
              <a:t> </a:t>
            </a:r>
            <a:r>
              <a:rPr lang="en-US" sz="4000" b="1" i="1" dirty="0" err="1">
                <a:solidFill>
                  <a:srgbClr val="FF0000"/>
                </a:solidFill>
              </a:rPr>
              <a:t>Việt</a:t>
            </a:r>
            <a:r>
              <a:rPr lang="en-US" sz="4000" b="1" i="1" dirty="0">
                <a:solidFill>
                  <a:srgbClr val="FF0000"/>
                </a:solidFill>
              </a:rPr>
              <a:t> Nam.</a:t>
            </a:r>
            <a:endParaRPr lang="vi-VN" sz="4400" kern="0" dirty="0">
              <a:solidFill>
                <a:srgbClr val="FF0000"/>
              </a:solidFill>
              <a:latin typeface="#9Slide05 Phobia" panose="02000506000000020003" pitchFamily="2"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xmlns="" id="{E3D24024-F571-37CD-7B5B-81053DCBF7B5}"/>
              </a:ext>
            </a:extLst>
          </p:cNvPr>
          <p:cNvPicPr>
            <a:picLocks noChangeAspect="1"/>
          </p:cNvPicPr>
          <p:nvPr/>
        </p:nvPicPr>
        <p:blipFill>
          <a:blip r:embed="rId4"/>
          <a:stretch>
            <a:fillRect/>
          </a:stretch>
        </p:blipFill>
        <p:spPr>
          <a:xfrm>
            <a:off x="1015901" y="763599"/>
            <a:ext cx="9992210" cy="1133954"/>
          </a:xfrm>
          <a:prstGeom prst="rect">
            <a:avLst/>
          </a:prstGeom>
        </p:spPr>
      </p:pic>
    </p:spTree>
    <p:extLst>
      <p:ext uri="{BB962C8B-B14F-4D97-AF65-F5344CB8AC3E}">
        <p14:creationId xmlns:p14="http://schemas.microsoft.com/office/powerpoint/2010/main" val="20179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a:extLst>
              <a:ext uri="{FF2B5EF4-FFF2-40B4-BE49-F238E27FC236}">
                <a16:creationId xmlns:a16="http://schemas.microsoft.com/office/drawing/2014/main" xmlns="" id="{DF15261D-5FB4-FE61-0220-63C6C2423B9D}"/>
              </a:ext>
            </a:extLst>
          </p:cNvPr>
          <p:cNvGrpSpPr/>
          <p:nvPr/>
        </p:nvGrpSpPr>
        <p:grpSpPr>
          <a:xfrm>
            <a:off x="262359" y="104172"/>
            <a:ext cx="11929643" cy="6681281"/>
            <a:chOff x="1346200" y="3302000"/>
            <a:chExt cx="2467261" cy="995515"/>
          </a:xfrm>
          <a:effectLst>
            <a:outerShdw blurRad="254000" sx="102000" sy="102000" algn="ctr" rotWithShape="0">
              <a:prstClr val="black">
                <a:alpha val="25000"/>
              </a:prstClr>
            </a:outerShdw>
          </a:effectLst>
        </p:grpSpPr>
        <p:sp>
          <p:nvSpPr>
            <p:cNvPr id="3" name="圆角矩形 27">
              <a:extLst>
                <a:ext uri="{FF2B5EF4-FFF2-40B4-BE49-F238E27FC236}">
                  <a16:creationId xmlns:a16="http://schemas.microsoft.com/office/drawing/2014/main" xmlns="" id="{7CBCC9CF-40AA-7B9A-5776-5EF7CFC0AC8D}"/>
                </a:ext>
              </a:extLst>
            </p:cNvPr>
            <p:cNvSpPr/>
            <p:nvPr/>
          </p:nvSpPr>
          <p:spPr>
            <a:xfrm>
              <a:off x="1346200" y="3302000"/>
              <a:ext cx="2467261" cy="995515"/>
            </a:xfrm>
            <a:prstGeom prst="roundRect">
              <a:avLst>
                <a:gd name="adj" fmla="val 168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a:cs typeface="+mn-cs"/>
              </a:endParaRPr>
            </a:p>
          </p:txBody>
        </p:sp>
        <p:sp>
          <p:nvSpPr>
            <p:cNvPr id="4" name="圆角矩形 28">
              <a:extLst>
                <a:ext uri="{FF2B5EF4-FFF2-40B4-BE49-F238E27FC236}">
                  <a16:creationId xmlns:a16="http://schemas.microsoft.com/office/drawing/2014/main" xmlns="" id="{12B06730-2F64-B7D3-EA61-1C7D082B8D5E}"/>
                </a:ext>
              </a:extLst>
            </p:cNvPr>
            <p:cNvSpPr/>
            <p:nvPr/>
          </p:nvSpPr>
          <p:spPr>
            <a:xfrm>
              <a:off x="1369667" y="3327747"/>
              <a:ext cx="2389533" cy="939309"/>
            </a:xfrm>
            <a:prstGeom prst="roundRect">
              <a:avLst>
                <a:gd name="adj" fmla="val 17939"/>
              </a:avLst>
            </a:prstGeom>
            <a:solidFill>
              <a:schemeClr val="bg1"/>
            </a:solidFill>
            <a:ln w="19050">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a:cs typeface="+mn-cs"/>
              </a:endParaRPr>
            </a:p>
          </p:txBody>
        </p:sp>
      </p:grpSp>
      <p:sp>
        <p:nvSpPr>
          <p:cNvPr id="7" name="TextBox 6">
            <a:extLst>
              <a:ext uri="{FF2B5EF4-FFF2-40B4-BE49-F238E27FC236}">
                <a16:creationId xmlns:a16="http://schemas.microsoft.com/office/drawing/2014/main" xmlns="" id="{0DB8E0E0-1538-BA5D-FD18-8568DA6A413F}"/>
              </a:ext>
            </a:extLst>
          </p:cNvPr>
          <p:cNvSpPr txBox="1"/>
          <p:nvPr/>
        </p:nvSpPr>
        <p:spPr>
          <a:xfrm>
            <a:off x="469610" y="887164"/>
            <a:ext cx="11440348" cy="5693866"/>
          </a:xfrm>
          <a:prstGeom prst="rect">
            <a:avLst/>
          </a:prstGeom>
          <a:noFill/>
        </p:spPr>
        <p:txBody>
          <a:bodyPr wrap="square">
            <a:spAutoFit/>
          </a:bodyPr>
          <a:lstStyle/>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Ở quận Ba Đình – trung tâm Thủ đô Hà Nội – có một ngôi chùa được xây dựng năm 1049, thời vua Lý Thái Tông. Đó là chùa Một Cột.</a:t>
            </a:r>
          </a:p>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Tên chùa đã gợi ra nét kiến trúc độc nhất vô nhị: Chùa ngự trên một cột đá tròn. Tám thanh gỗ bao quanh trụ đá giống hình đài sen, tạo thành giá đỡ vững chãi cho ngôi chùa. Nhìn từ xa, chùa Một Cột tựa </a:t>
            </a:r>
            <a:r>
              <a:rPr lang="vi-VN" sz="2600" dirty="0" err="1">
                <a:solidFill>
                  <a:srgbClr val="002060"/>
                </a:solidFill>
                <a:latin typeface="Cambria" panose="02040503050406030204" pitchFamily="18" charset="0"/>
              </a:rPr>
              <a:t>đoá</a:t>
            </a:r>
            <a:r>
              <a:rPr lang="vi-VN" sz="2600" dirty="0">
                <a:solidFill>
                  <a:srgbClr val="002060"/>
                </a:solidFill>
                <a:latin typeface="Cambria" panose="02040503050406030204" pitchFamily="18" charset="0"/>
              </a:rPr>
              <a:t> sen khổng lồ vươn lên từ mặt nước, bình yên đón ánh mặt trời. Vì thế, ban đầu chùa có tên gọi là Liên Hoa Đài.</a:t>
            </a:r>
          </a:p>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Bên cạnh nét độc đáo kể trên, chùa Một Cột còn mang nét đẹp cổ kính của kiến trúc Á Đông. Nóc chùa được trang trí hai con rồng chầu mặt nguyệt. Chùa có bốn mái cong </a:t>
            </a:r>
            <a:r>
              <a:rPr lang="vi-VN" sz="2600" dirty="0" err="1">
                <a:solidFill>
                  <a:srgbClr val="002060"/>
                </a:solidFill>
                <a:latin typeface="Cambria" panose="02040503050406030204" pitchFamily="18" charset="0"/>
              </a:rPr>
              <a:t>cong</a:t>
            </a:r>
            <a:r>
              <a:rPr lang="vi-VN" sz="2600" dirty="0">
                <a:solidFill>
                  <a:srgbClr val="002060"/>
                </a:solidFill>
                <a:latin typeface="Cambria" panose="02040503050406030204" pitchFamily="18" charset="0"/>
              </a:rPr>
              <a:t> mềm mại. Ngôi chùa càng thêm nổi bật giữa khung cảnh cây cối xanh tươi và hồ nước yên bình.</a:t>
            </a:r>
          </a:p>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Chùa Một Cột – di tích văn </a:t>
            </a:r>
            <a:r>
              <a:rPr lang="vi-VN" sz="2600" dirty="0" err="1">
                <a:solidFill>
                  <a:srgbClr val="002060"/>
                </a:solidFill>
                <a:latin typeface="Cambria" panose="02040503050406030204" pitchFamily="18" charset="0"/>
              </a:rPr>
              <a:t>hoá</a:t>
            </a:r>
            <a:r>
              <a:rPr lang="vi-VN" sz="2600" dirty="0">
                <a:solidFill>
                  <a:srgbClr val="002060"/>
                </a:solidFill>
                <a:latin typeface="Cambria" panose="02040503050406030204" pitchFamily="18" charset="0"/>
              </a:rPr>
              <a:t> vô giá – đã trở thành một biểu tượng của Thủ đô Hà Nội. Năm 2012, chùa được Tổ chức Kỉ lục châu Á xác nhận là “Ngôi chùa có kiến trúc độc đáo nhất châu Á”.</a:t>
            </a:r>
          </a:p>
        </p:txBody>
      </p:sp>
      <p:pic>
        <p:nvPicPr>
          <p:cNvPr id="8" name="Picture 7">
            <a:extLst>
              <a:ext uri="{FF2B5EF4-FFF2-40B4-BE49-F238E27FC236}">
                <a16:creationId xmlns:a16="http://schemas.microsoft.com/office/drawing/2014/main" xmlns="" id="{CE9CCC96-C63A-1498-22E0-285591361088}"/>
              </a:ext>
            </a:extLst>
          </p:cNvPr>
          <p:cNvPicPr>
            <a:picLocks noChangeAspect="1"/>
          </p:cNvPicPr>
          <p:nvPr/>
        </p:nvPicPr>
        <p:blipFill>
          <a:blip r:embed="rId2"/>
          <a:stretch>
            <a:fillRect/>
          </a:stretch>
        </p:blipFill>
        <p:spPr>
          <a:xfrm>
            <a:off x="3488728" y="253166"/>
            <a:ext cx="5214543" cy="657802"/>
          </a:xfrm>
          <a:prstGeom prst="rect">
            <a:avLst/>
          </a:prstGeom>
        </p:spPr>
      </p:pic>
      <p:pic>
        <p:nvPicPr>
          <p:cNvPr id="9" name="Picture 8">
            <a:extLst>
              <a:ext uri="{FF2B5EF4-FFF2-40B4-BE49-F238E27FC236}">
                <a16:creationId xmlns:a16="http://schemas.microsoft.com/office/drawing/2014/main" xmlns="" id="{C8DBF756-2858-05CB-6E74-EFCE3D24D99B}"/>
              </a:ext>
            </a:extLst>
          </p:cNvPr>
          <p:cNvPicPr>
            <a:picLocks noChangeAspect="1"/>
          </p:cNvPicPr>
          <p:nvPr/>
        </p:nvPicPr>
        <p:blipFill>
          <a:blip r:embed="rId3"/>
          <a:stretch>
            <a:fillRect/>
          </a:stretch>
        </p:blipFill>
        <p:spPr>
          <a:xfrm>
            <a:off x="8330517" y="439901"/>
            <a:ext cx="2290591" cy="942134"/>
          </a:xfrm>
          <a:prstGeom prst="rect">
            <a:avLst/>
          </a:prstGeom>
        </p:spPr>
      </p:pic>
    </p:spTree>
    <p:extLst>
      <p:ext uri="{BB962C8B-B14F-4D97-AF65-F5344CB8AC3E}">
        <p14:creationId xmlns:p14="http://schemas.microsoft.com/office/powerpoint/2010/main" val="74436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3CD30C6-63FC-F9BD-B316-7B70F0F7B163}"/>
            </a:ext>
          </a:extLst>
        </p:cNvPr>
        <p:cNvGrpSpPr/>
        <p:nvPr/>
      </p:nvGrpSpPr>
      <p:grpSpPr>
        <a:xfrm>
          <a:off x="0" y="0"/>
          <a:ext cx="0" cy="0"/>
          <a:chOff x="0" y="0"/>
          <a:chExt cx="0" cy="0"/>
        </a:xfrm>
      </p:grpSpPr>
      <p:grpSp>
        <p:nvGrpSpPr>
          <p:cNvPr id="2" name="组合 30">
            <a:extLst>
              <a:ext uri="{FF2B5EF4-FFF2-40B4-BE49-F238E27FC236}">
                <a16:creationId xmlns:a16="http://schemas.microsoft.com/office/drawing/2014/main" xmlns="" id="{2237B2C0-6D54-4124-6D21-AA9AAE342927}"/>
              </a:ext>
            </a:extLst>
          </p:cNvPr>
          <p:cNvGrpSpPr/>
          <p:nvPr/>
        </p:nvGrpSpPr>
        <p:grpSpPr>
          <a:xfrm>
            <a:off x="262359" y="104172"/>
            <a:ext cx="11929643" cy="6681281"/>
            <a:chOff x="1346200" y="3302000"/>
            <a:chExt cx="2467261" cy="995515"/>
          </a:xfrm>
          <a:effectLst>
            <a:outerShdw blurRad="254000" sx="102000" sy="102000" algn="ctr" rotWithShape="0">
              <a:prstClr val="black">
                <a:alpha val="25000"/>
              </a:prstClr>
            </a:outerShdw>
          </a:effectLst>
        </p:grpSpPr>
        <p:sp>
          <p:nvSpPr>
            <p:cNvPr id="3" name="圆角矩形 27">
              <a:extLst>
                <a:ext uri="{FF2B5EF4-FFF2-40B4-BE49-F238E27FC236}">
                  <a16:creationId xmlns:a16="http://schemas.microsoft.com/office/drawing/2014/main" xmlns="" id="{B7F759EA-368F-5D84-6E7D-E20D0A0A9F3B}"/>
                </a:ext>
              </a:extLst>
            </p:cNvPr>
            <p:cNvSpPr/>
            <p:nvPr/>
          </p:nvSpPr>
          <p:spPr>
            <a:xfrm>
              <a:off x="1346200" y="3302000"/>
              <a:ext cx="2467261" cy="995515"/>
            </a:xfrm>
            <a:prstGeom prst="roundRect">
              <a:avLst>
                <a:gd name="adj" fmla="val 168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a:cs typeface="+mn-cs"/>
              </a:endParaRPr>
            </a:p>
          </p:txBody>
        </p:sp>
        <p:sp>
          <p:nvSpPr>
            <p:cNvPr id="4" name="圆角矩形 28">
              <a:extLst>
                <a:ext uri="{FF2B5EF4-FFF2-40B4-BE49-F238E27FC236}">
                  <a16:creationId xmlns:a16="http://schemas.microsoft.com/office/drawing/2014/main" xmlns="" id="{7D8ED1D8-D917-4BDB-C023-8AD70784E74B}"/>
                </a:ext>
              </a:extLst>
            </p:cNvPr>
            <p:cNvSpPr/>
            <p:nvPr/>
          </p:nvSpPr>
          <p:spPr>
            <a:xfrm>
              <a:off x="1369667" y="3327747"/>
              <a:ext cx="2389533" cy="939309"/>
            </a:xfrm>
            <a:prstGeom prst="roundRect">
              <a:avLst>
                <a:gd name="adj" fmla="val 17939"/>
              </a:avLst>
            </a:prstGeom>
            <a:solidFill>
              <a:schemeClr val="bg1"/>
            </a:solidFill>
            <a:ln w="19050">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思源黑体 CN"/>
                <a:cs typeface="+mn-cs"/>
              </a:endParaRPr>
            </a:p>
          </p:txBody>
        </p:sp>
      </p:grpSp>
      <p:sp>
        <p:nvSpPr>
          <p:cNvPr id="11" name="Rectangle: Rounded Corners 10">
            <a:extLst>
              <a:ext uri="{FF2B5EF4-FFF2-40B4-BE49-F238E27FC236}">
                <a16:creationId xmlns:a16="http://schemas.microsoft.com/office/drawing/2014/main" xmlns="" id="{EDC31600-57AC-8F97-3ACC-A62656A24D8E}"/>
              </a:ext>
            </a:extLst>
          </p:cNvPr>
          <p:cNvSpPr/>
          <p:nvPr/>
        </p:nvSpPr>
        <p:spPr>
          <a:xfrm>
            <a:off x="449928" y="5360306"/>
            <a:ext cx="11366246" cy="127331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2A03A1E7-7C10-18E7-B87D-62BFB6497844}"/>
              </a:ext>
            </a:extLst>
          </p:cNvPr>
          <p:cNvSpPr/>
          <p:nvPr/>
        </p:nvSpPr>
        <p:spPr>
          <a:xfrm>
            <a:off x="449928" y="3681046"/>
            <a:ext cx="11440348" cy="1617785"/>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D7025F9C-E008-7117-CCE0-E816187BC366}"/>
              </a:ext>
            </a:extLst>
          </p:cNvPr>
          <p:cNvSpPr/>
          <p:nvPr/>
        </p:nvSpPr>
        <p:spPr>
          <a:xfrm>
            <a:off x="469610" y="939754"/>
            <a:ext cx="11440348" cy="889544"/>
          </a:xfrm>
          <a:prstGeom prst="roundRect">
            <a:avLst/>
          </a:prstGeom>
          <a:solidFill>
            <a:srgbClr val="DE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B852B084-1656-E3EC-9302-3CB357A04743}"/>
              </a:ext>
            </a:extLst>
          </p:cNvPr>
          <p:cNvSpPr/>
          <p:nvPr/>
        </p:nvSpPr>
        <p:spPr>
          <a:xfrm>
            <a:off x="469610" y="1787119"/>
            <a:ext cx="11440348" cy="1893927"/>
          </a:xfrm>
          <a:prstGeom prst="roundRect">
            <a:avLst/>
          </a:prstGeom>
          <a:solidFill>
            <a:srgbClr val="FFE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8AAE043A-2E67-79C1-0E4C-1145F0327D07}"/>
              </a:ext>
            </a:extLst>
          </p:cNvPr>
          <p:cNvSpPr txBox="1"/>
          <p:nvPr/>
        </p:nvSpPr>
        <p:spPr>
          <a:xfrm>
            <a:off x="469610" y="887164"/>
            <a:ext cx="11440348" cy="5693866"/>
          </a:xfrm>
          <a:prstGeom prst="rect">
            <a:avLst/>
          </a:prstGeom>
          <a:noFill/>
        </p:spPr>
        <p:txBody>
          <a:bodyPr wrap="square">
            <a:spAutoFit/>
          </a:bodyPr>
          <a:lstStyle/>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Ở quận Ba Đình – trung tâm Thủ đô Hà Nội – có một ngôi chùa được xây dựng năm 1049, thời vua Lý Thái Tông. Đó là chùa Một Cột.</a:t>
            </a:r>
          </a:p>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Tên chùa đã gợi ra nét kiến trúc độc nhất vô nhị: Chùa ngự trên một cột đá tròn. Tám thanh gỗ bao quanh trụ đá giống hình đài sen, tạo thành giá đỡ vững chãi cho ngôi chùa. Nhìn từ xa, chùa Một Cột tựa </a:t>
            </a:r>
            <a:r>
              <a:rPr lang="vi-VN" sz="2600" dirty="0" err="1">
                <a:solidFill>
                  <a:srgbClr val="002060"/>
                </a:solidFill>
                <a:latin typeface="Cambria" panose="02040503050406030204" pitchFamily="18" charset="0"/>
              </a:rPr>
              <a:t>đoá</a:t>
            </a:r>
            <a:r>
              <a:rPr lang="vi-VN" sz="2600" dirty="0">
                <a:solidFill>
                  <a:srgbClr val="002060"/>
                </a:solidFill>
                <a:latin typeface="Cambria" panose="02040503050406030204" pitchFamily="18" charset="0"/>
              </a:rPr>
              <a:t> sen khổng lồ vươn lên từ mặt nước, bình yên đón ánh mặt trời. Vì thế, ban đầu chùa có tên gọi là Liên Hoa Đài.</a:t>
            </a:r>
          </a:p>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Bên cạnh nét độc đáo kể trên, chùa Một Cột còn mang nét đẹp cổ kính của kiến trúc Á Đông. Nóc chùa được trang trí hai con rồng chầu mặt nguyệt. Chùa có bốn mái cong </a:t>
            </a:r>
            <a:r>
              <a:rPr lang="vi-VN" sz="2600" dirty="0" err="1">
                <a:solidFill>
                  <a:srgbClr val="002060"/>
                </a:solidFill>
                <a:latin typeface="Cambria" panose="02040503050406030204" pitchFamily="18" charset="0"/>
              </a:rPr>
              <a:t>cong</a:t>
            </a:r>
            <a:r>
              <a:rPr lang="vi-VN" sz="2600" dirty="0">
                <a:solidFill>
                  <a:srgbClr val="002060"/>
                </a:solidFill>
                <a:latin typeface="Cambria" panose="02040503050406030204" pitchFamily="18" charset="0"/>
              </a:rPr>
              <a:t> mềm mại. Ngôi chùa càng thêm nổi bật giữa khung cảnh cây cối xanh tươi và hồ nước yên bình.</a:t>
            </a:r>
          </a:p>
          <a:p>
            <a:pPr algn="just">
              <a:tabLst>
                <a:tab pos="515938" algn="l"/>
              </a:tabLst>
            </a:pPr>
            <a:r>
              <a:rPr lang="en-US" sz="2600" dirty="0">
                <a:solidFill>
                  <a:srgbClr val="002060"/>
                </a:solidFill>
                <a:latin typeface="Cambria" panose="02040503050406030204" pitchFamily="18" charset="0"/>
              </a:rPr>
              <a:t>	</a:t>
            </a:r>
            <a:r>
              <a:rPr lang="vi-VN" sz="2600" dirty="0">
                <a:solidFill>
                  <a:srgbClr val="002060"/>
                </a:solidFill>
                <a:latin typeface="Cambria" panose="02040503050406030204" pitchFamily="18" charset="0"/>
              </a:rPr>
              <a:t>Chùa Một Cột – di tích văn </a:t>
            </a:r>
            <a:r>
              <a:rPr lang="vi-VN" sz="2600" dirty="0" err="1">
                <a:solidFill>
                  <a:srgbClr val="002060"/>
                </a:solidFill>
                <a:latin typeface="Cambria" panose="02040503050406030204" pitchFamily="18" charset="0"/>
              </a:rPr>
              <a:t>hoá</a:t>
            </a:r>
            <a:r>
              <a:rPr lang="vi-VN" sz="2600" dirty="0">
                <a:solidFill>
                  <a:srgbClr val="002060"/>
                </a:solidFill>
                <a:latin typeface="Cambria" panose="02040503050406030204" pitchFamily="18" charset="0"/>
              </a:rPr>
              <a:t> vô giá – đã trở thành một biểu tượng của Thủ đô Hà Nội. Năm 2012, chùa được Tổ chức Kỉ lục châu Á xác nhận là “Ngôi chùa có kiến trúc độc đáo nhất châu Á”.</a:t>
            </a:r>
          </a:p>
        </p:txBody>
      </p:sp>
      <p:pic>
        <p:nvPicPr>
          <p:cNvPr id="8" name="Picture 7">
            <a:extLst>
              <a:ext uri="{FF2B5EF4-FFF2-40B4-BE49-F238E27FC236}">
                <a16:creationId xmlns:a16="http://schemas.microsoft.com/office/drawing/2014/main" xmlns="" id="{CBB03969-C41F-B9F5-DEA9-1F29E13FEBFF}"/>
              </a:ext>
            </a:extLst>
          </p:cNvPr>
          <p:cNvPicPr>
            <a:picLocks noChangeAspect="1"/>
          </p:cNvPicPr>
          <p:nvPr/>
        </p:nvPicPr>
        <p:blipFill>
          <a:blip r:embed="rId2"/>
          <a:stretch>
            <a:fillRect/>
          </a:stretch>
        </p:blipFill>
        <p:spPr>
          <a:xfrm>
            <a:off x="3488728" y="253166"/>
            <a:ext cx="5214543" cy="657802"/>
          </a:xfrm>
          <a:prstGeom prst="rect">
            <a:avLst/>
          </a:prstGeom>
        </p:spPr>
      </p:pic>
      <p:pic>
        <p:nvPicPr>
          <p:cNvPr id="9" name="Picture 8">
            <a:extLst>
              <a:ext uri="{FF2B5EF4-FFF2-40B4-BE49-F238E27FC236}">
                <a16:creationId xmlns:a16="http://schemas.microsoft.com/office/drawing/2014/main" xmlns="" id="{1AB322D1-8EA2-F832-BFB9-2B26B0980A43}"/>
              </a:ext>
            </a:extLst>
          </p:cNvPr>
          <p:cNvPicPr>
            <a:picLocks noChangeAspect="1"/>
          </p:cNvPicPr>
          <p:nvPr/>
        </p:nvPicPr>
        <p:blipFill>
          <a:blip r:embed="rId3"/>
          <a:stretch>
            <a:fillRect/>
          </a:stretch>
        </p:blipFill>
        <p:spPr>
          <a:xfrm>
            <a:off x="8330517" y="439901"/>
            <a:ext cx="2290591" cy="942134"/>
          </a:xfrm>
          <a:prstGeom prst="rect">
            <a:avLst/>
          </a:prstGeom>
        </p:spPr>
      </p:pic>
      <p:pic>
        <p:nvPicPr>
          <p:cNvPr id="5" name="Picture 4">
            <a:extLst>
              <a:ext uri="{FF2B5EF4-FFF2-40B4-BE49-F238E27FC236}">
                <a16:creationId xmlns:a16="http://schemas.microsoft.com/office/drawing/2014/main" xmlns="" id="{583D6B58-19D1-04E5-1350-6A5D9EF2DA7D}"/>
              </a:ext>
            </a:extLst>
          </p:cNvPr>
          <p:cNvPicPr>
            <a:picLocks noChangeAspect="1"/>
          </p:cNvPicPr>
          <p:nvPr/>
        </p:nvPicPr>
        <p:blipFill>
          <a:blip r:embed="rId4"/>
          <a:stretch>
            <a:fillRect/>
          </a:stretch>
        </p:blipFill>
        <p:spPr>
          <a:xfrm>
            <a:off x="113464" y="-121393"/>
            <a:ext cx="2544962" cy="1310465"/>
          </a:xfrm>
          <a:prstGeom prst="rect">
            <a:avLst/>
          </a:prstGeom>
        </p:spPr>
      </p:pic>
    </p:spTree>
    <p:extLst>
      <p:ext uri="{BB962C8B-B14F-4D97-AF65-F5344CB8AC3E}">
        <p14:creationId xmlns:p14="http://schemas.microsoft.com/office/powerpoint/2010/main" val="101438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57DE72B-03B3-45E0-D96F-FDC841A708F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xmlns="" id="{2ADCE905-5320-46ED-BAF1-FB3A49F7D680}"/>
              </a:ext>
            </a:extLst>
          </p:cNvPr>
          <p:cNvGrpSpPr/>
          <p:nvPr/>
        </p:nvGrpSpPr>
        <p:grpSpPr>
          <a:xfrm>
            <a:off x="3078514" y="894408"/>
            <a:ext cx="7878725" cy="1916171"/>
            <a:chOff x="2505740" y="798716"/>
            <a:chExt cx="7878725" cy="1916171"/>
          </a:xfrm>
        </p:grpSpPr>
        <p:grpSp>
          <p:nvGrpSpPr>
            <p:cNvPr id="3" name="组合 31">
              <a:extLst>
                <a:ext uri="{FF2B5EF4-FFF2-40B4-BE49-F238E27FC236}">
                  <a16:creationId xmlns:a16="http://schemas.microsoft.com/office/drawing/2014/main" xmlns="" id="{DB33B85D-3C61-C7AF-F7B4-8A9DAC2EBBAB}"/>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xmlns="" id="{CA6AB0A4-D96E-EF03-330E-B91CF116EF91}"/>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xmlns="" id="{CF5BF112-A9C8-B072-AFCA-E3A85CBDBCFE}"/>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xmlns="" id="{7C6F40D2-C423-0D3A-B21D-9B2BBEA85D94}"/>
                </a:ext>
              </a:extLst>
            </p:cNvPr>
            <p:cNvSpPr txBox="1"/>
            <p:nvPr/>
          </p:nvSpPr>
          <p:spPr>
            <a:xfrm>
              <a:off x="3049386" y="1156638"/>
              <a:ext cx="6636874" cy="1200329"/>
            </a:xfrm>
            <a:prstGeom prst="rect">
              <a:avLst/>
            </a:prstGeom>
            <a:noFill/>
          </p:spPr>
          <p:txBody>
            <a:bodyPr wrap="square">
              <a:spAutoFit/>
            </a:bodyPr>
            <a:lstStyle/>
            <a:p>
              <a:pPr algn="ctr"/>
              <a:r>
                <a:rPr lang="vi-VN" sz="3600" b="1" dirty="0">
                  <a:solidFill>
                    <a:srgbClr val="127366"/>
                  </a:solidFill>
                  <a:latin typeface="Cambria" panose="02040503050406030204" pitchFamily="18" charset="0"/>
                </a:rPr>
                <a:t>Chùa Một Cột ở đâu và được xây dựng vào năm nào?</a:t>
              </a:r>
              <a:endParaRPr lang="en-US" sz="3600" b="1" dirty="0">
                <a:solidFill>
                  <a:srgbClr val="127366"/>
                </a:solidFill>
                <a:latin typeface="Cambria" panose="02040503050406030204" pitchFamily="18" charset="0"/>
              </a:endParaRPr>
            </a:p>
          </p:txBody>
        </p:sp>
      </p:grpSp>
      <p:pic>
        <p:nvPicPr>
          <p:cNvPr id="7" name="Picture 6">
            <a:extLst>
              <a:ext uri="{FF2B5EF4-FFF2-40B4-BE49-F238E27FC236}">
                <a16:creationId xmlns:a16="http://schemas.microsoft.com/office/drawing/2014/main" xmlns="" id="{226A4738-E85E-77C2-CC2F-B7A73D3FC232}"/>
              </a:ext>
            </a:extLst>
          </p:cNvPr>
          <p:cNvPicPr>
            <a:picLocks noChangeAspect="1"/>
          </p:cNvPicPr>
          <p:nvPr/>
        </p:nvPicPr>
        <p:blipFill>
          <a:blip r:embed="rId2"/>
          <a:stretch>
            <a:fillRect/>
          </a:stretch>
        </p:blipFill>
        <p:spPr>
          <a:xfrm>
            <a:off x="600406" y="1182149"/>
            <a:ext cx="2847079" cy="1536325"/>
          </a:xfrm>
          <a:prstGeom prst="rect">
            <a:avLst/>
          </a:prstGeom>
        </p:spPr>
      </p:pic>
      <p:sp>
        <p:nvSpPr>
          <p:cNvPr id="9" name="TextBox 8">
            <a:extLst>
              <a:ext uri="{FF2B5EF4-FFF2-40B4-BE49-F238E27FC236}">
                <a16:creationId xmlns:a16="http://schemas.microsoft.com/office/drawing/2014/main" xmlns="" id="{E6B5301C-C469-963E-9DC1-1B6B3832CA3B}"/>
              </a:ext>
            </a:extLst>
          </p:cNvPr>
          <p:cNvSpPr txBox="1"/>
          <p:nvPr/>
        </p:nvSpPr>
        <p:spPr>
          <a:xfrm>
            <a:off x="600406" y="3262364"/>
            <a:ext cx="8177834" cy="2308324"/>
          </a:xfrm>
          <a:prstGeom prst="rect">
            <a:avLst/>
          </a:prstGeom>
          <a:noFill/>
        </p:spPr>
        <p:txBody>
          <a:bodyPr wrap="square">
            <a:spAutoFit/>
          </a:bodyPr>
          <a:lstStyle/>
          <a:p>
            <a:pPr algn="just"/>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Chùa</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Một</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Cột</a:t>
            </a:r>
            <a:r>
              <a:rPr lang="en-US" sz="3600" b="1" dirty="0">
                <a:solidFill>
                  <a:srgbClr val="002060"/>
                </a:solidFill>
                <a:latin typeface="Cambria" panose="02040503050406030204" pitchFamily="18" charset="0"/>
              </a:rPr>
              <a:t> ở </a:t>
            </a:r>
            <a:r>
              <a:rPr lang="en-US" sz="3600" b="1" dirty="0" err="1">
                <a:solidFill>
                  <a:srgbClr val="002060"/>
                </a:solidFill>
                <a:latin typeface="Cambria" panose="02040503050406030204" pitchFamily="18" charset="0"/>
              </a:rPr>
              <a:t>quận</a:t>
            </a:r>
            <a:r>
              <a:rPr lang="en-US" sz="3600" b="1" dirty="0">
                <a:solidFill>
                  <a:srgbClr val="002060"/>
                </a:solidFill>
                <a:latin typeface="Cambria" panose="02040503050406030204" pitchFamily="18" charset="0"/>
              </a:rPr>
              <a:t> Ba </a:t>
            </a:r>
            <a:r>
              <a:rPr lang="en-US" sz="3600" b="1" dirty="0" err="1">
                <a:solidFill>
                  <a:srgbClr val="002060"/>
                </a:solidFill>
                <a:latin typeface="Cambria" panose="02040503050406030204" pitchFamily="18" charset="0"/>
              </a:rPr>
              <a:t>Đình</a:t>
            </a:r>
            <a:r>
              <a:rPr lang="en-US" sz="3600" b="1" dirty="0">
                <a:solidFill>
                  <a:srgbClr val="002060"/>
                </a:solidFill>
                <a:latin typeface="Cambria" panose="02040503050406030204" pitchFamily="18" charset="0"/>
              </a:rPr>
              <a:t> – </a:t>
            </a:r>
            <a:r>
              <a:rPr lang="en-US" sz="3600" b="1" dirty="0" err="1">
                <a:solidFill>
                  <a:srgbClr val="002060"/>
                </a:solidFill>
                <a:latin typeface="Cambria" panose="02040503050406030204" pitchFamily="18" charset="0"/>
              </a:rPr>
              <a:t>trung</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tâm</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Thủ</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đô</a:t>
            </a:r>
            <a:r>
              <a:rPr lang="en-US" sz="3600" b="1" dirty="0">
                <a:solidFill>
                  <a:srgbClr val="002060"/>
                </a:solidFill>
                <a:latin typeface="Cambria" panose="02040503050406030204" pitchFamily="18" charset="0"/>
              </a:rPr>
              <a:t> Hà </a:t>
            </a:r>
            <a:r>
              <a:rPr lang="en-US" sz="3600" b="1" dirty="0" err="1">
                <a:solidFill>
                  <a:srgbClr val="002060"/>
                </a:solidFill>
                <a:latin typeface="Cambria" panose="02040503050406030204" pitchFamily="18" charset="0"/>
              </a:rPr>
              <a:t>Nội</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được</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xây</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dựng</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năm</a:t>
            </a:r>
            <a:r>
              <a:rPr lang="en-US" sz="3600" b="1" dirty="0">
                <a:solidFill>
                  <a:srgbClr val="002060"/>
                </a:solidFill>
                <a:latin typeface="Cambria" panose="02040503050406030204" pitchFamily="18" charset="0"/>
              </a:rPr>
              <a:t> 1049, </a:t>
            </a:r>
            <a:r>
              <a:rPr lang="en-US" sz="3600" b="1" dirty="0" err="1">
                <a:solidFill>
                  <a:srgbClr val="002060"/>
                </a:solidFill>
                <a:latin typeface="Cambria" panose="02040503050406030204" pitchFamily="18" charset="0"/>
              </a:rPr>
              <a:t>thời</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vua</a:t>
            </a:r>
            <a:r>
              <a:rPr lang="en-US" sz="3600" b="1" dirty="0">
                <a:solidFill>
                  <a:srgbClr val="002060"/>
                </a:solidFill>
                <a:latin typeface="Cambria" panose="02040503050406030204" pitchFamily="18" charset="0"/>
              </a:rPr>
              <a:t> Lý Thái </a:t>
            </a:r>
            <a:r>
              <a:rPr lang="en-US" sz="3600" b="1" dirty="0" err="1">
                <a:solidFill>
                  <a:srgbClr val="002060"/>
                </a:solidFill>
                <a:latin typeface="Cambria" panose="02040503050406030204" pitchFamily="18" charset="0"/>
              </a:rPr>
              <a:t>Tông</a:t>
            </a:r>
            <a:r>
              <a:rPr lang="en-US" sz="3600" b="1" dirty="0">
                <a:solidFill>
                  <a:srgbClr val="002060"/>
                </a:solidFill>
                <a:latin typeface="Cambria" panose="02040503050406030204" pitchFamily="18" charset="0"/>
              </a:rPr>
              <a:t>.</a:t>
            </a:r>
          </a:p>
        </p:txBody>
      </p:sp>
      <p:pic>
        <p:nvPicPr>
          <p:cNvPr id="10" name="Picture 9" descr="A cartoon of a child holding a pointer&#10;&#10;Description automatically generated">
            <a:extLst>
              <a:ext uri="{FF2B5EF4-FFF2-40B4-BE49-F238E27FC236}">
                <a16:creationId xmlns:a16="http://schemas.microsoft.com/office/drawing/2014/main" xmlns="" id="{DC53CFF1-B883-964E-A912-9FE581F5A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205" y="2108035"/>
            <a:ext cx="3889584" cy="4434971"/>
          </a:xfrm>
          <a:prstGeom prst="rect">
            <a:avLst/>
          </a:prstGeom>
        </p:spPr>
      </p:pic>
    </p:spTree>
    <p:extLst>
      <p:ext uri="{BB962C8B-B14F-4D97-AF65-F5344CB8AC3E}">
        <p14:creationId xmlns:p14="http://schemas.microsoft.com/office/powerpoint/2010/main" val="129461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FEB480-73F1-0E87-EE81-6B0A3D2C2DE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xmlns="" id="{280E645C-2A95-DD83-64A4-7E217A5A0DEF}"/>
              </a:ext>
            </a:extLst>
          </p:cNvPr>
          <p:cNvGrpSpPr/>
          <p:nvPr/>
        </p:nvGrpSpPr>
        <p:grpSpPr>
          <a:xfrm>
            <a:off x="585391" y="188587"/>
            <a:ext cx="11407082" cy="1757444"/>
            <a:chOff x="2505740" y="902708"/>
            <a:chExt cx="8106937" cy="1737352"/>
          </a:xfrm>
        </p:grpSpPr>
        <p:grpSp>
          <p:nvGrpSpPr>
            <p:cNvPr id="3" name="组合 31">
              <a:extLst>
                <a:ext uri="{FF2B5EF4-FFF2-40B4-BE49-F238E27FC236}">
                  <a16:creationId xmlns:a16="http://schemas.microsoft.com/office/drawing/2014/main" xmlns="" id="{FEE0ECB4-FD1D-58D4-2DED-2E7D92FA2BBE}"/>
                </a:ext>
              </a:extLst>
            </p:cNvPr>
            <p:cNvGrpSpPr/>
            <p:nvPr/>
          </p:nvGrpSpPr>
          <p:grpSpPr>
            <a:xfrm>
              <a:off x="2505740" y="902708"/>
              <a:ext cx="8106937" cy="1737352"/>
              <a:chOff x="1262829" y="3335641"/>
              <a:chExt cx="3840619" cy="1030126"/>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xmlns="" id="{D074AD89-3187-8244-0A64-146433A76B1A}"/>
                  </a:ext>
                </a:extLst>
              </p:cNvPr>
              <p:cNvSpPr/>
              <p:nvPr/>
            </p:nvSpPr>
            <p:spPr>
              <a:xfrm>
                <a:off x="1262829" y="3335641"/>
                <a:ext cx="3840619" cy="103012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xmlns="" id="{AB711B75-5A1D-C2BD-83B5-6BEF4141B8AF}"/>
                  </a:ext>
                </a:extLst>
              </p:cNvPr>
              <p:cNvSpPr/>
              <p:nvPr/>
            </p:nvSpPr>
            <p:spPr>
              <a:xfrm>
                <a:off x="1354876" y="3373872"/>
                <a:ext cx="3678052" cy="915143"/>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xmlns="" id="{B7FBAB5D-D5FB-A4A0-3D65-694BE929F229}"/>
                </a:ext>
              </a:extLst>
            </p:cNvPr>
            <p:cNvSpPr txBox="1"/>
            <p:nvPr/>
          </p:nvSpPr>
          <p:spPr>
            <a:xfrm>
              <a:off x="2740003" y="995527"/>
              <a:ext cx="7638410" cy="1551715"/>
            </a:xfrm>
            <a:prstGeom prst="rect">
              <a:avLst/>
            </a:prstGeom>
            <a:noFill/>
          </p:spPr>
          <p:txBody>
            <a:bodyPr wrap="square">
              <a:spAutoFit/>
            </a:bodyPr>
            <a:lstStyle/>
            <a:p>
              <a:pPr algn="ctr"/>
              <a:r>
                <a:rPr lang="en-US" sz="3200" b="1" dirty="0">
                  <a:solidFill>
                    <a:srgbClr val="127366"/>
                  </a:solidFill>
                  <a:latin typeface="Cambria" panose="02040503050406030204" pitchFamily="18" charset="0"/>
                </a:rPr>
                <a:t>		</a:t>
              </a:r>
              <a:r>
                <a:rPr lang="vi-VN" sz="3200" b="1" dirty="0">
                  <a:solidFill>
                    <a:srgbClr val="127366"/>
                  </a:solidFill>
                  <a:latin typeface="Cambria" panose="02040503050406030204" pitchFamily="18" charset="0"/>
                </a:rPr>
                <a:t>Vì sao chùa có tên là Một Cột và Liên Hoa Đài? Theo em, điều gì khiến chùa Một Cột được xem là “ngôi chùa có kiến trúc độc đáo nhất châu Á”?</a:t>
              </a:r>
              <a:endParaRPr lang="en-US" sz="3200" b="1" dirty="0">
                <a:solidFill>
                  <a:srgbClr val="127366"/>
                </a:solidFill>
                <a:latin typeface="Cambria" panose="02040503050406030204" pitchFamily="18" charset="0"/>
              </a:endParaRPr>
            </a:p>
          </p:txBody>
        </p:sp>
      </p:grpSp>
      <p:pic>
        <p:nvPicPr>
          <p:cNvPr id="7" name="Picture 6">
            <a:extLst>
              <a:ext uri="{FF2B5EF4-FFF2-40B4-BE49-F238E27FC236}">
                <a16:creationId xmlns:a16="http://schemas.microsoft.com/office/drawing/2014/main" xmlns="" id="{1766407A-DBCB-8E2F-D877-C1E18A1F66D9}"/>
              </a:ext>
            </a:extLst>
          </p:cNvPr>
          <p:cNvPicPr>
            <a:picLocks noChangeAspect="1"/>
          </p:cNvPicPr>
          <p:nvPr/>
        </p:nvPicPr>
        <p:blipFill>
          <a:blip r:embed="rId2"/>
          <a:stretch>
            <a:fillRect/>
          </a:stretch>
        </p:blipFill>
        <p:spPr>
          <a:xfrm>
            <a:off x="858781" y="-30232"/>
            <a:ext cx="2396499" cy="1245191"/>
          </a:xfrm>
          <a:prstGeom prst="rect">
            <a:avLst/>
          </a:prstGeom>
        </p:spPr>
      </p:pic>
      <p:sp>
        <p:nvSpPr>
          <p:cNvPr id="9" name="TextBox 8">
            <a:extLst>
              <a:ext uri="{FF2B5EF4-FFF2-40B4-BE49-F238E27FC236}">
                <a16:creationId xmlns:a16="http://schemas.microsoft.com/office/drawing/2014/main" xmlns="" id="{078F8CB6-4E4E-AF92-24E4-3BB49862EDC6}"/>
              </a:ext>
            </a:extLst>
          </p:cNvPr>
          <p:cNvSpPr txBox="1"/>
          <p:nvPr/>
        </p:nvSpPr>
        <p:spPr>
          <a:xfrm>
            <a:off x="240440" y="1932320"/>
            <a:ext cx="11711120" cy="4708981"/>
          </a:xfrm>
          <a:prstGeom prst="rect">
            <a:avLst/>
          </a:prstGeom>
          <a:noFill/>
        </p:spPr>
        <p:txBody>
          <a:bodyPr wrap="square">
            <a:spAutoFit/>
          </a:bodyPr>
          <a:lstStyle/>
          <a:p>
            <a:pPr algn="just"/>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có</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là</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vì</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ngự</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đá</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tròn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Tám</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thanh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gỗ</a:t>
            </a:r>
            <a:r>
              <a:rPr lang="en-US" sz="3000" dirty="0">
                <a:solidFill>
                  <a:srgbClr val="002060"/>
                </a:solidFill>
                <a:latin typeface="Cambria" panose="02040503050406030204" pitchFamily="18" charset="0"/>
              </a:rPr>
              <a:t> bao </a:t>
            </a:r>
            <a:r>
              <a:rPr lang="en-US" sz="3000" dirty="0" err="1">
                <a:solidFill>
                  <a:srgbClr val="002060"/>
                </a:solidFill>
                <a:latin typeface="Cambria" panose="02040503050406030204" pitchFamily="18" charset="0"/>
              </a:rPr>
              <a:t>quanh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trụ</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đá</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giống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hình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đài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sen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tạo</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thành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giá</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đỡ</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vững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chãi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cho</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ngôi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Nhìn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từ</a:t>
            </a:r>
            <a:r>
              <a:rPr lang="en-US" sz="3000" dirty="0">
                <a:solidFill>
                  <a:srgbClr val="002060"/>
                </a:solidFill>
                <a:latin typeface="Cambria" panose="02040503050406030204" pitchFamily="18" charset="0"/>
              </a:rPr>
              <a:t> xa,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tựa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đoá</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sen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khổng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lồ</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vươn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từ</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mặt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nước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bình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yên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đón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ánh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mặt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trời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Vì</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thế</a:t>
            </a:r>
            <a:r>
              <a:rPr lang="en-US" sz="3000" dirty="0">
                <a:solidFill>
                  <a:srgbClr val="002060"/>
                </a:solidFill>
                <a:latin typeface="Cambria" panose="02040503050406030204" pitchFamily="18" charset="0"/>
              </a:rPr>
              <a:t>, ban </a:t>
            </a:r>
            <a:r>
              <a:rPr lang="en-US" sz="3000" dirty="0" err="1">
                <a:solidFill>
                  <a:srgbClr val="002060"/>
                </a:solidFill>
                <a:latin typeface="Cambria" panose="02040503050406030204" pitchFamily="18" charset="0"/>
              </a:rPr>
              <a:t>đầu</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có</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gọi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là</a:t>
            </a:r>
            <a:r>
              <a:rPr lang="en-US" sz="3000" dirty="0">
                <a:solidFill>
                  <a:srgbClr val="002060"/>
                </a:solidFill>
                <a:latin typeface="Cambria" panose="02040503050406030204" pitchFamily="18" charset="0"/>
              </a:rPr>
              <a:t> Liên Hoa </a:t>
            </a:r>
            <a:r>
              <a:rPr lang="en-US" sz="3000" dirty="0" err="1">
                <a:solidFill>
                  <a:srgbClr val="002060"/>
                </a:solidFill>
                <a:latin typeface="Cambria" panose="02040503050406030204" pitchFamily="18" charset="0"/>
              </a:rPr>
              <a:t>Đài</a:t>
            </a:r>
            <a:r>
              <a:rPr lang="en-US" sz="3000" dirty="0">
                <a:solidFill>
                  <a:srgbClr val="002060"/>
                </a:solidFill>
                <a:latin typeface="Cambria" panose="02040503050406030204" pitchFamily="18" charset="0"/>
              </a:rPr>
              <a:t>.</a:t>
            </a:r>
          </a:p>
          <a:p>
            <a:pPr algn="just"/>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được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xem</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là</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ngôi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có</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kiến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trúc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độc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đáo</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nhất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châu</a:t>
            </a:r>
            <a:r>
              <a:rPr lang="en-US" sz="3000" dirty="0">
                <a:solidFill>
                  <a:srgbClr val="002060"/>
                </a:solidFill>
                <a:latin typeface="Cambria" panose="02040503050406030204" pitchFamily="18" charset="0"/>
              </a:rPr>
              <a:t> Á” </a:t>
            </a:r>
            <a:r>
              <a:rPr lang="en-US" sz="3000" dirty="0" err="1">
                <a:solidFill>
                  <a:srgbClr val="002060"/>
                </a:solidFill>
                <a:latin typeface="Cambria" panose="02040503050406030204" pitchFamily="18" charset="0"/>
              </a:rPr>
              <a:t>vì</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bên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cạnh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nét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độc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đáo</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kể</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Cột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còn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mang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nét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đẹp</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cổ</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kính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của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kiến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trúc</a:t>
            </a:r>
            <a:r>
              <a:rPr lang="en-US" sz="3000" dirty="0">
                <a:solidFill>
                  <a:srgbClr val="002060"/>
                </a:solidFill>
                <a:latin typeface="Cambria" panose="02040503050406030204" pitchFamily="18" charset="0"/>
              </a:rPr>
              <a:t> Á </a:t>
            </a:r>
            <a:r>
              <a:rPr lang="en-US" sz="3000" dirty="0" err="1">
                <a:solidFill>
                  <a:srgbClr val="002060"/>
                </a:solidFill>
                <a:latin typeface="Cambria" panose="02040503050406030204" pitchFamily="18" charset="0"/>
              </a:rPr>
              <a:t>Đông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Nóc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được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trang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trí</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hai</a:t>
            </a:r>
            <a:r>
              <a:rPr lang="en-US" sz="3000" dirty="0">
                <a:solidFill>
                  <a:srgbClr val="002060"/>
                </a:solidFill>
                <a:latin typeface="Cambria" panose="02040503050406030204" pitchFamily="18" charset="0"/>
              </a:rPr>
              <a:t> con </a:t>
            </a:r>
            <a:r>
              <a:rPr lang="en-US" sz="3000" dirty="0" err="1">
                <a:solidFill>
                  <a:srgbClr val="002060"/>
                </a:solidFill>
                <a:latin typeface="Cambria" panose="02040503050406030204" pitchFamily="18" charset="0"/>
              </a:rPr>
              <a:t>rồng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chầu</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mặt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nguyệt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có</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bốn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mái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cong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cong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mềm</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mại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Ngôi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chùa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càng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thêm</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nổi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bật</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giữa</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khung</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cảnh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cây</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cối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xanh</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tươi</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và</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hồ</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nước</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yên</a:t>
            </a:r>
            <a:r>
              <a:rPr lang="en-US" sz="3000" dirty="0">
                <a:solidFill>
                  <a:srgbClr val="002060"/>
                </a:solidFill>
                <a:latin typeface="Cambria" panose="02040503050406030204" pitchFamily="18" charset="0"/>
              </a:rPr>
              <a:t> </a:t>
            </a:r>
            <a:r>
              <a:rPr lang="en-US" sz="3000" dirty="0" err="1">
                <a:solidFill>
                  <a:srgbClr val="002060"/>
                </a:solidFill>
                <a:latin typeface="Cambria" panose="02040503050406030204" pitchFamily="18" charset="0"/>
              </a:rPr>
              <a:t>bình</a:t>
            </a:r>
            <a:r>
              <a:rPr lang="en-US" sz="3000" dirty="0">
                <a:solidFill>
                  <a:srgbClr val="002060"/>
                </a:solidFill>
                <a:latin typeface="Cambria" panose="02040503050406030204" pitchFamily="18" charset="0"/>
              </a:rPr>
              <a:t>.</a:t>
            </a:r>
          </a:p>
        </p:txBody>
      </p:sp>
    </p:spTree>
    <p:extLst>
      <p:ext uri="{BB962C8B-B14F-4D97-AF65-F5344CB8AC3E}">
        <p14:creationId xmlns:p14="http://schemas.microsoft.com/office/powerpoint/2010/main" val="74447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D10DFC3-53F8-5A8D-78B0-21ECDCCC73C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xmlns="" id="{55A92512-F0DD-F246-2406-4CC8BDA50372}"/>
              </a:ext>
            </a:extLst>
          </p:cNvPr>
          <p:cNvGrpSpPr/>
          <p:nvPr/>
        </p:nvGrpSpPr>
        <p:grpSpPr>
          <a:xfrm>
            <a:off x="3023557" y="305307"/>
            <a:ext cx="7980575" cy="1804850"/>
            <a:chOff x="2505740" y="798719"/>
            <a:chExt cx="7878725" cy="1586115"/>
          </a:xfrm>
        </p:grpSpPr>
        <p:grpSp>
          <p:nvGrpSpPr>
            <p:cNvPr id="3" name="组合 31">
              <a:extLst>
                <a:ext uri="{FF2B5EF4-FFF2-40B4-BE49-F238E27FC236}">
                  <a16:creationId xmlns:a16="http://schemas.microsoft.com/office/drawing/2014/main" xmlns="" id="{9D6F0962-5B57-8FEA-98B8-36660F7DC844}"/>
                </a:ext>
              </a:extLst>
            </p:cNvPr>
            <p:cNvGrpSpPr/>
            <p:nvPr/>
          </p:nvGrpSpPr>
          <p:grpSpPr>
            <a:xfrm>
              <a:off x="2505740" y="798719"/>
              <a:ext cx="7878725" cy="1586115"/>
              <a:chOff x="1262829" y="3273982"/>
              <a:chExt cx="3732505" cy="94045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xmlns="" id="{22B32C09-C8E4-93C6-B1FA-B1AD7879D563}"/>
                  </a:ext>
                </a:extLst>
              </p:cNvPr>
              <p:cNvSpPr/>
              <p:nvPr/>
            </p:nvSpPr>
            <p:spPr>
              <a:xfrm>
                <a:off x="1262829" y="3273982"/>
                <a:ext cx="3732505" cy="9404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xmlns="" id="{F8AC5840-ECEA-0697-1F21-F70D26354D86}"/>
                  </a:ext>
                </a:extLst>
              </p:cNvPr>
              <p:cNvSpPr/>
              <p:nvPr/>
            </p:nvSpPr>
            <p:spPr>
              <a:xfrm>
                <a:off x="1354876" y="3412797"/>
                <a:ext cx="3548412" cy="661717"/>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xmlns="" id="{D56C46C7-CBC4-0B46-58CE-CA669463F4F3}"/>
                </a:ext>
              </a:extLst>
            </p:cNvPr>
            <p:cNvSpPr txBox="1"/>
            <p:nvPr/>
          </p:nvSpPr>
          <p:spPr>
            <a:xfrm>
              <a:off x="2654028" y="1098514"/>
              <a:ext cx="7536143" cy="1054857"/>
            </a:xfrm>
            <a:prstGeom prst="rect">
              <a:avLst/>
            </a:prstGeom>
            <a:noFill/>
          </p:spPr>
          <p:txBody>
            <a:bodyPr wrap="square">
              <a:spAutoFit/>
            </a:bodyPr>
            <a:lstStyle/>
            <a:p>
              <a:pPr algn="ctr"/>
              <a:r>
                <a:rPr lang="vi-VN" sz="3600" b="1" i="0" dirty="0">
                  <a:solidFill>
                    <a:srgbClr val="127366"/>
                  </a:solidFill>
                  <a:effectLst/>
                  <a:latin typeface="Cambria" panose="02040503050406030204" pitchFamily="18" charset="0"/>
                </a:rPr>
                <a:t>Trong bài đọc, em ấn tượng nhất với thông tin nào? Vì sao?</a:t>
              </a:r>
              <a:endParaRPr lang="en-US" sz="3600" b="1" dirty="0">
                <a:solidFill>
                  <a:srgbClr val="127366"/>
                </a:solidFill>
                <a:latin typeface="Cambria" panose="02040503050406030204" pitchFamily="18" charset="0"/>
              </a:endParaRPr>
            </a:p>
          </p:txBody>
        </p:sp>
      </p:grpSp>
      <p:pic>
        <p:nvPicPr>
          <p:cNvPr id="10" name="Picture 9">
            <a:extLst>
              <a:ext uri="{FF2B5EF4-FFF2-40B4-BE49-F238E27FC236}">
                <a16:creationId xmlns:a16="http://schemas.microsoft.com/office/drawing/2014/main" xmlns="" id="{332CEBAA-D02C-79A9-2ABA-426659FA6347}"/>
              </a:ext>
            </a:extLst>
          </p:cNvPr>
          <p:cNvPicPr>
            <a:picLocks noChangeAspect="1"/>
          </p:cNvPicPr>
          <p:nvPr/>
        </p:nvPicPr>
        <p:blipFill>
          <a:blip r:embed="rId2"/>
          <a:stretch>
            <a:fillRect/>
          </a:stretch>
        </p:blipFill>
        <p:spPr>
          <a:xfrm>
            <a:off x="505370" y="305304"/>
            <a:ext cx="2975106" cy="1536325"/>
          </a:xfrm>
          <a:prstGeom prst="rect">
            <a:avLst/>
          </a:prstGeom>
        </p:spPr>
      </p:pic>
      <p:sp>
        <p:nvSpPr>
          <p:cNvPr id="12" name="TextBox 11">
            <a:extLst>
              <a:ext uri="{FF2B5EF4-FFF2-40B4-BE49-F238E27FC236}">
                <a16:creationId xmlns:a16="http://schemas.microsoft.com/office/drawing/2014/main" xmlns="" id="{6EE500CA-6FA9-0B21-FA5E-72F5C80D0D01}"/>
              </a:ext>
            </a:extLst>
          </p:cNvPr>
          <p:cNvSpPr txBox="1"/>
          <p:nvPr/>
        </p:nvSpPr>
        <p:spPr>
          <a:xfrm>
            <a:off x="773723" y="2557698"/>
            <a:ext cx="6940061" cy="2062103"/>
          </a:xfrm>
          <a:prstGeom prst="rect">
            <a:avLst/>
          </a:prstGeom>
          <a:noFill/>
        </p:spPr>
        <p:txBody>
          <a:bodyPr wrap="square">
            <a:spAutoFit/>
          </a:bodyPr>
          <a:lstStyle/>
          <a:p>
            <a:pPr algn="ctr"/>
            <a:r>
              <a:rPr lang="en-US" sz="3200" b="1" dirty="0">
                <a:solidFill>
                  <a:srgbClr val="002060"/>
                </a:solidFill>
                <a:latin typeface="Cambria" panose="02040503050406030204" pitchFamily="18" charset="0"/>
              </a:rPr>
              <a:t>Trong </a:t>
            </a:r>
            <a:r>
              <a:rPr lang="en-US" sz="3200" b="1" dirty="0" err="1">
                <a:solidFill>
                  <a:srgbClr val="002060"/>
                </a:solidFill>
                <a:latin typeface="Cambria" panose="02040503050406030204" pitchFamily="18" charset="0"/>
              </a:rPr>
              <a:t>bài</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đọc</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em</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ấn</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tượng</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nhất</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với</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thông</a:t>
            </a:r>
            <a:r>
              <a:rPr lang="en-US" sz="3200" b="1" dirty="0">
                <a:solidFill>
                  <a:srgbClr val="002060"/>
                </a:solidFill>
                <a:latin typeface="Cambria" panose="02040503050406030204" pitchFamily="18" charset="0"/>
              </a:rPr>
              <a:t> tin ban </a:t>
            </a:r>
            <a:r>
              <a:rPr lang="en-US" sz="3200" b="1" dirty="0" err="1">
                <a:solidFill>
                  <a:srgbClr val="002060"/>
                </a:solidFill>
                <a:latin typeface="Cambria" panose="02040503050406030204" pitchFamily="18" charset="0"/>
              </a:rPr>
              <a:t>đầu</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chùa</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có</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tên</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là</a:t>
            </a:r>
            <a:r>
              <a:rPr lang="en-US" sz="3200" b="1" dirty="0">
                <a:solidFill>
                  <a:srgbClr val="002060"/>
                </a:solidFill>
                <a:latin typeface="Cambria" panose="02040503050406030204" pitchFamily="18" charset="0"/>
              </a:rPr>
              <a:t> Liên Hoa </a:t>
            </a:r>
            <a:r>
              <a:rPr lang="en-US" sz="3200" b="1" dirty="0" err="1">
                <a:solidFill>
                  <a:srgbClr val="002060"/>
                </a:solidFill>
                <a:latin typeface="Cambria" panose="02040503050406030204" pitchFamily="18" charset="0"/>
              </a:rPr>
              <a:t>Đài</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Vì</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trước</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đây</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em</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mới</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chỉ</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biết</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chùa</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có</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tên</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là</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chùa</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Một</a:t>
            </a:r>
            <a:r>
              <a:rPr lang="en-US" sz="3200" b="1" dirty="0">
                <a:solidFill>
                  <a:srgbClr val="002060"/>
                </a:solidFill>
                <a:latin typeface="Cambria" panose="02040503050406030204" pitchFamily="18" charset="0"/>
              </a:rPr>
              <a:t> </a:t>
            </a:r>
            <a:r>
              <a:rPr lang="en-US" sz="3200" b="1" dirty="0" err="1">
                <a:solidFill>
                  <a:srgbClr val="002060"/>
                </a:solidFill>
                <a:latin typeface="Cambria" panose="02040503050406030204" pitchFamily="18" charset="0"/>
              </a:rPr>
              <a:t>Cột</a:t>
            </a:r>
            <a:r>
              <a:rPr lang="en-US" sz="3200" b="1" dirty="0">
                <a:solidFill>
                  <a:srgbClr val="002060"/>
                </a:solidFill>
                <a:latin typeface="Cambria" panose="02040503050406030204" pitchFamily="18" charset="0"/>
              </a:rPr>
              <a:t>.</a:t>
            </a:r>
          </a:p>
        </p:txBody>
      </p:sp>
      <p:pic>
        <p:nvPicPr>
          <p:cNvPr id="8" name="Picture 7" descr="A cartoon of a child holding a pointer&#10;&#10;Description automatically generated">
            <a:extLst>
              <a:ext uri="{FF2B5EF4-FFF2-40B4-BE49-F238E27FC236}">
                <a16:creationId xmlns:a16="http://schemas.microsoft.com/office/drawing/2014/main" xmlns="" id="{DC53CFF1-B883-964E-A912-9FE581F5A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0093" y="2108035"/>
            <a:ext cx="3889584" cy="4434971"/>
          </a:xfrm>
          <a:prstGeom prst="rect">
            <a:avLst/>
          </a:prstGeom>
        </p:spPr>
      </p:pic>
    </p:spTree>
    <p:extLst>
      <p:ext uri="{BB962C8B-B14F-4D97-AF65-F5344CB8AC3E}">
        <p14:creationId xmlns:p14="http://schemas.microsoft.com/office/powerpoint/2010/main" val="35295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65D2AFA-8F80-A2A4-EB9E-B403B67A36E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xmlns="" id="{2A87BE70-417A-FD0E-432F-1D05C0E5D88E}"/>
              </a:ext>
            </a:extLst>
          </p:cNvPr>
          <p:cNvGrpSpPr/>
          <p:nvPr/>
        </p:nvGrpSpPr>
        <p:grpSpPr>
          <a:xfrm>
            <a:off x="3071446" y="559556"/>
            <a:ext cx="8359182" cy="1406890"/>
            <a:chOff x="3333649" y="1032016"/>
            <a:chExt cx="8106937" cy="1941871"/>
          </a:xfrm>
        </p:grpSpPr>
        <p:grpSp>
          <p:nvGrpSpPr>
            <p:cNvPr id="3" name="组合 31">
              <a:extLst>
                <a:ext uri="{FF2B5EF4-FFF2-40B4-BE49-F238E27FC236}">
                  <a16:creationId xmlns:a16="http://schemas.microsoft.com/office/drawing/2014/main" xmlns="" id="{E6124A10-AAD7-787F-7BC6-A670ABF79D13}"/>
                </a:ext>
              </a:extLst>
            </p:cNvPr>
            <p:cNvGrpSpPr/>
            <p:nvPr/>
          </p:nvGrpSpPr>
          <p:grpSpPr>
            <a:xfrm>
              <a:off x="3333649" y="1032016"/>
              <a:ext cx="8106937" cy="1656764"/>
              <a:chOff x="1655047" y="3412311"/>
              <a:chExt cx="3840619" cy="98234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xmlns="" id="{3AE74DAA-A59F-317B-DD3C-30966765CB7E}"/>
                  </a:ext>
                </a:extLst>
              </p:cNvPr>
              <p:cNvSpPr/>
              <p:nvPr/>
            </p:nvSpPr>
            <p:spPr>
              <a:xfrm>
                <a:off x="1655047" y="3412311"/>
                <a:ext cx="3840619" cy="98234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xmlns="" id="{603A9ABC-5715-4886-1817-2F64830DF127}"/>
                  </a:ext>
                </a:extLst>
              </p:cNvPr>
              <p:cNvSpPr/>
              <p:nvPr/>
            </p:nvSpPr>
            <p:spPr>
              <a:xfrm>
                <a:off x="1736330" y="3581359"/>
                <a:ext cx="3678052" cy="571342"/>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xmlns="" id="{F964C6E7-266E-1851-A612-F0322F3FCE45}"/>
                </a:ext>
              </a:extLst>
            </p:cNvPr>
            <p:cNvSpPr txBox="1"/>
            <p:nvPr/>
          </p:nvSpPr>
          <p:spPr>
            <a:xfrm>
              <a:off x="3731032" y="1317123"/>
              <a:ext cx="7563291" cy="1656764"/>
            </a:xfrm>
            <a:prstGeom prst="rect">
              <a:avLst/>
            </a:prstGeom>
            <a:noFill/>
          </p:spPr>
          <p:txBody>
            <a:bodyPr wrap="square">
              <a:spAutoFit/>
            </a:bodyPr>
            <a:lstStyle/>
            <a:p>
              <a:pPr algn="ctr"/>
              <a:r>
                <a:rPr lang="en-US" sz="3600" b="1" dirty="0" err="1">
                  <a:solidFill>
                    <a:srgbClr val="002060"/>
                  </a:solidFill>
                  <a:latin typeface="Cambria" panose="02040503050406030204" pitchFamily="18" charset="0"/>
                </a:rPr>
                <a:t>Tóm</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tắt</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bài</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đọc</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theo</a:t>
              </a:r>
              <a:r>
                <a:rPr lang="en-US" sz="3600" b="1" dirty="0">
                  <a:solidFill>
                    <a:srgbClr val="002060"/>
                  </a:solidFill>
                  <a:latin typeface="Cambria" panose="02040503050406030204" pitchFamily="18" charset="0"/>
                </a:rPr>
                <a:t> </a:t>
              </a:r>
              <a:r>
                <a:rPr lang="en-US" sz="3600" b="1" dirty="0" err="1">
                  <a:solidFill>
                    <a:srgbClr val="002060"/>
                  </a:solidFill>
                  <a:latin typeface="Cambria" panose="02040503050406030204" pitchFamily="18" charset="0"/>
                </a:rPr>
                <a:t>gợi</a:t>
              </a:r>
              <a:r>
                <a:rPr lang="en-US" sz="3600" b="1" dirty="0">
                  <a:solidFill>
                    <a:srgbClr val="002060"/>
                  </a:solidFill>
                  <a:latin typeface="Cambria" panose="02040503050406030204" pitchFamily="18" charset="0"/>
                </a:rPr>
                <a:t> ý </a:t>
              </a:r>
              <a:r>
                <a:rPr lang="en-US" sz="3600" b="1" dirty="0" err="1">
                  <a:solidFill>
                    <a:srgbClr val="002060"/>
                  </a:solidFill>
                  <a:latin typeface="Cambria" panose="02040503050406030204" pitchFamily="18" charset="0"/>
                </a:rPr>
                <a:t>sau</a:t>
              </a:r>
              <a:r>
                <a:rPr lang="en-US" sz="3600" b="1" dirty="0">
                  <a:solidFill>
                    <a:srgbClr val="002060"/>
                  </a:solidFill>
                  <a:latin typeface="Cambria" panose="02040503050406030204" pitchFamily="18" charset="0"/>
                </a:rPr>
                <a:t>:</a:t>
              </a:r>
            </a:p>
            <a:p>
              <a:pPr algn="ctr"/>
              <a:endParaRPr lang="en-US" sz="3600" b="1" dirty="0">
                <a:solidFill>
                  <a:srgbClr val="127366"/>
                </a:solidFill>
                <a:latin typeface="Cambria" panose="02040503050406030204" pitchFamily="18" charset="0"/>
              </a:endParaRPr>
            </a:p>
          </p:txBody>
        </p:sp>
      </p:grpSp>
      <p:pic>
        <p:nvPicPr>
          <p:cNvPr id="7" name="Picture 6">
            <a:extLst>
              <a:ext uri="{FF2B5EF4-FFF2-40B4-BE49-F238E27FC236}">
                <a16:creationId xmlns:a16="http://schemas.microsoft.com/office/drawing/2014/main" xmlns="" id="{EA3980FA-4B81-9EF7-B1C4-D8347E0D1246}"/>
              </a:ext>
            </a:extLst>
          </p:cNvPr>
          <p:cNvPicPr>
            <a:picLocks noChangeAspect="1"/>
          </p:cNvPicPr>
          <p:nvPr/>
        </p:nvPicPr>
        <p:blipFill>
          <a:blip r:embed="rId2"/>
          <a:stretch>
            <a:fillRect/>
          </a:stretch>
        </p:blipFill>
        <p:spPr>
          <a:xfrm>
            <a:off x="305391" y="291933"/>
            <a:ext cx="3005588" cy="1536325"/>
          </a:xfrm>
          <a:prstGeom prst="rect">
            <a:avLst/>
          </a:prstGeom>
        </p:spPr>
      </p:pic>
      <p:pic>
        <p:nvPicPr>
          <p:cNvPr id="9" name="Picture 8">
            <a:extLst>
              <a:ext uri="{FF2B5EF4-FFF2-40B4-BE49-F238E27FC236}">
                <a16:creationId xmlns:a16="http://schemas.microsoft.com/office/drawing/2014/main" xmlns="" id="{AEB4A24B-402E-7CCE-7951-A5DF774BA735}"/>
              </a:ext>
            </a:extLst>
          </p:cNvPr>
          <p:cNvPicPr>
            <a:picLocks noChangeAspect="1"/>
          </p:cNvPicPr>
          <p:nvPr/>
        </p:nvPicPr>
        <p:blipFill>
          <a:blip r:embed="rId3"/>
          <a:stretch>
            <a:fillRect/>
          </a:stretch>
        </p:blipFill>
        <p:spPr>
          <a:xfrm>
            <a:off x="912186" y="1974780"/>
            <a:ext cx="10632242" cy="4410472"/>
          </a:xfrm>
          <a:prstGeom prst="rect">
            <a:avLst/>
          </a:prstGeom>
        </p:spPr>
      </p:pic>
    </p:spTree>
    <p:extLst>
      <p:ext uri="{BB962C8B-B14F-4D97-AF65-F5344CB8AC3E}">
        <p14:creationId xmlns:p14="http://schemas.microsoft.com/office/powerpoint/2010/main" val="43530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69F4ADA-85ED-EDB5-E160-976961F4C6D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xmlns="" id="{B20FD36B-02E1-1ECB-BDF9-B54F2F9C9A10}"/>
              </a:ext>
            </a:extLst>
          </p:cNvPr>
          <p:cNvGrpSpPr/>
          <p:nvPr/>
        </p:nvGrpSpPr>
        <p:grpSpPr>
          <a:xfrm>
            <a:off x="269003" y="984737"/>
            <a:ext cx="11653994" cy="5683428"/>
            <a:chOff x="3333649" y="1032015"/>
            <a:chExt cx="8106937" cy="7080738"/>
          </a:xfrm>
        </p:grpSpPr>
        <p:grpSp>
          <p:nvGrpSpPr>
            <p:cNvPr id="3" name="组合 31">
              <a:extLst>
                <a:ext uri="{FF2B5EF4-FFF2-40B4-BE49-F238E27FC236}">
                  <a16:creationId xmlns:a16="http://schemas.microsoft.com/office/drawing/2014/main" xmlns="" id="{6741CBDD-B772-5C16-623E-E65D6AF040E3}"/>
                </a:ext>
              </a:extLst>
            </p:cNvPr>
            <p:cNvGrpSpPr/>
            <p:nvPr/>
          </p:nvGrpSpPr>
          <p:grpSpPr>
            <a:xfrm>
              <a:off x="3333649" y="1032015"/>
              <a:ext cx="8106937" cy="7080738"/>
              <a:chOff x="1655047" y="3412310"/>
              <a:chExt cx="3840619" cy="419837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xmlns="" id="{90740DDD-2752-5C81-118B-34A0D7A0450E}"/>
                  </a:ext>
                </a:extLst>
              </p:cNvPr>
              <p:cNvSpPr/>
              <p:nvPr/>
            </p:nvSpPr>
            <p:spPr>
              <a:xfrm>
                <a:off x="1655047" y="3412310"/>
                <a:ext cx="3840619" cy="4198373"/>
              </a:xfrm>
              <a:prstGeom prst="roundRect">
                <a:avLst>
                  <a:gd name="adj" fmla="val 118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xmlns="" id="{D4519FFE-BDEE-944E-5557-4AD8C013A065}"/>
                  </a:ext>
                </a:extLst>
              </p:cNvPr>
              <p:cNvSpPr/>
              <p:nvPr/>
            </p:nvSpPr>
            <p:spPr>
              <a:xfrm>
                <a:off x="1736330" y="3581359"/>
                <a:ext cx="3678052" cy="4029324"/>
              </a:xfrm>
              <a:prstGeom prst="roundRect">
                <a:avLst>
                  <a:gd name="adj" fmla="val 121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xmlns="" id="{EF2DD8D3-4F30-E950-D1E1-7E22CFA8FC34}"/>
                </a:ext>
              </a:extLst>
            </p:cNvPr>
            <p:cNvSpPr txBox="1"/>
            <p:nvPr/>
          </p:nvSpPr>
          <p:spPr>
            <a:xfrm>
              <a:off x="3482982" y="1468066"/>
              <a:ext cx="7763784" cy="6250163"/>
            </a:xfrm>
            <a:prstGeom prst="rect">
              <a:avLst/>
            </a:prstGeom>
            <a:noFill/>
          </p:spPr>
          <p:txBody>
            <a:bodyPr wrap="square">
              <a:spAutoFit/>
            </a:bodyPr>
            <a:lstStyle/>
            <a:p>
              <a:pPr algn="just"/>
              <a:r>
                <a:rPr lang="en-US" sz="3200" b="1" dirty="0">
                  <a:solidFill>
                    <a:srgbClr val="002060"/>
                  </a:solidFill>
                  <a:latin typeface="Cambria" panose="02040503050406030204" pitchFamily="18" charset="0"/>
                </a:rPr>
                <a:t>	</a:t>
              </a:r>
              <a:r>
                <a:rPr lang="vi-VN" sz="3200" b="1" dirty="0">
                  <a:solidFill>
                    <a:srgbClr val="002060"/>
                  </a:solidFill>
                  <a:latin typeface="Cambria" panose="02040503050406030204" pitchFamily="18" charset="0"/>
                </a:rPr>
                <a:t>Chùa Một Cột là ngôi chùa ở Hà Nội, xây dựng vào năm 1049, thời vua Lý Thái Tông. Chùa mang nét độc đáo, được xây dựng trên một cột đá tròn, tám thanh gỗ làm giá đỡ xung quanh. Nhìn chùa trông giống với một </a:t>
              </a:r>
              <a:r>
                <a:rPr lang="vi-VN" sz="3200" b="1" dirty="0" err="1">
                  <a:solidFill>
                    <a:srgbClr val="002060"/>
                  </a:solidFill>
                  <a:latin typeface="Cambria" panose="02040503050406030204" pitchFamily="18" charset="0"/>
                </a:rPr>
                <a:t>đoá</a:t>
              </a:r>
              <a:r>
                <a:rPr lang="vi-VN" sz="3200" b="1" dirty="0">
                  <a:solidFill>
                    <a:srgbClr val="002060"/>
                  </a:solidFill>
                  <a:latin typeface="Cambria" panose="02040503050406030204" pitchFamily="18" charset="0"/>
                </a:rPr>
                <a:t> sen khổng lồ, nên người ta gọi là Liên Hoa Đài. Chùa có kiến trúc cổ kính của Á Đông. Nóc chùa có rồng chầu mặt nguyệt, mái cong mềm mại, quanh chùa yên bình, cây cối xanh tươi. Chùa đã trở thành một biểu tượng của Thủ đô Hà Nội và được Tổ chức Kỉ lục châu Á xác nhận là “Ngôi chùa có kiến trúc độc đáo nhất châu Á”.</a:t>
              </a:r>
              <a:endParaRPr lang="en-US" sz="3200" b="1" dirty="0">
                <a:solidFill>
                  <a:srgbClr val="127366"/>
                </a:solidFill>
                <a:latin typeface="Cambria" panose="02040503050406030204" pitchFamily="18" charset="0"/>
              </a:endParaRPr>
            </a:p>
          </p:txBody>
        </p:sp>
      </p:grpSp>
      <p:pic>
        <p:nvPicPr>
          <p:cNvPr id="7" name="Picture 6">
            <a:extLst>
              <a:ext uri="{FF2B5EF4-FFF2-40B4-BE49-F238E27FC236}">
                <a16:creationId xmlns:a16="http://schemas.microsoft.com/office/drawing/2014/main" xmlns="" id="{D6DD1C8C-D8E9-7915-997D-5C979A273A33}"/>
              </a:ext>
            </a:extLst>
          </p:cNvPr>
          <p:cNvPicPr>
            <a:picLocks noChangeAspect="1"/>
          </p:cNvPicPr>
          <p:nvPr/>
        </p:nvPicPr>
        <p:blipFill>
          <a:blip r:embed="rId2"/>
          <a:stretch>
            <a:fillRect/>
          </a:stretch>
        </p:blipFill>
        <p:spPr>
          <a:xfrm>
            <a:off x="4370231" y="-111727"/>
            <a:ext cx="3005588" cy="1536325"/>
          </a:xfrm>
          <a:prstGeom prst="rect">
            <a:avLst/>
          </a:prstGeom>
        </p:spPr>
      </p:pic>
    </p:spTree>
    <p:extLst>
      <p:ext uri="{BB962C8B-B14F-4D97-AF65-F5344CB8AC3E}">
        <p14:creationId xmlns:p14="http://schemas.microsoft.com/office/powerpoint/2010/main" val="113985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A62048F-8253-2DC7-CCC3-96FC37651CF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xmlns="" id="{F7DF68A3-2986-EA11-3B26-22E2DC5F7FA9}"/>
              </a:ext>
            </a:extLst>
          </p:cNvPr>
          <p:cNvGrpSpPr/>
          <p:nvPr/>
        </p:nvGrpSpPr>
        <p:grpSpPr>
          <a:xfrm>
            <a:off x="3000935" y="257909"/>
            <a:ext cx="8980050" cy="2349949"/>
            <a:chOff x="2311446" y="515697"/>
            <a:chExt cx="7878725" cy="1916171"/>
          </a:xfrm>
        </p:grpSpPr>
        <p:grpSp>
          <p:nvGrpSpPr>
            <p:cNvPr id="9" name="组合 31">
              <a:extLst>
                <a:ext uri="{FF2B5EF4-FFF2-40B4-BE49-F238E27FC236}">
                  <a16:creationId xmlns:a16="http://schemas.microsoft.com/office/drawing/2014/main" xmlns="" id="{22411FEC-C139-475D-7BB6-B4D87121B1E4}"/>
                </a:ext>
              </a:extLst>
            </p:cNvPr>
            <p:cNvGrpSpPr/>
            <p:nvPr/>
          </p:nvGrpSpPr>
          <p:grpSpPr>
            <a:xfrm>
              <a:off x="2311446" y="515697"/>
              <a:ext cx="7878725" cy="1916171"/>
              <a:chOff x="1170783" y="3106171"/>
              <a:chExt cx="3732505" cy="1136153"/>
            </a:xfrm>
            <a:effectLst>
              <a:outerShdw blurRad="254000" sx="102000" sy="102000" algn="ctr" rotWithShape="0">
                <a:prstClr val="black">
                  <a:alpha val="25000"/>
                </a:prstClr>
              </a:outerShdw>
            </a:effectLst>
          </p:grpSpPr>
          <p:sp>
            <p:nvSpPr>
              <p:cNvPr id="11" name="圆角矩形 32">
                <a:extLst>
                  <a:ext uri="{FF2B5EF4-FFF2-40B4-BE49-F238E27FC236}">
                    <a16:creationId xmlns:a16="http://schemas.microsoft.com/office/drawing/2014/main" xmlns="" id="{13417ED4-5193-25AF-9BF8-8AD12179CA91}"/>
                  </a:ext>
                </a:extLst>
              </p:cNvPr>
              <p:cNvSpPr/>
              <p:nvPr/>
            </p:nvSpPr>
            <p:spPr>
              <a:xfrm>
                <a:off x="1170783" y="310617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2" name="圆角矩形 33">
                <a:extLst>
                  <a:ext uri="{FF2B5EF4-FFF2-40B4-BE49-F238E27FC236}">
                    <a16:creationId xmlns:a16="http://schemas.microsoft.com/office/drawing/2014/main" xmlns="" id="{66000209-7E12-CD49-6E83-5A451C9EE009}"/>
                  </a:ext>
                </a:extLst>
              </p:cNvPr>
              <p:cNvSpPr/>
              <p:nvPr/>
            </p:nvSpPr>
            <p:spPr>
              <a:xfrm>
                <a:off x="1262829" y="3225158"/>
                <a:ext cx="3548412" cy="914126"/>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0" name="TextBox 9">
              <a:extLst>
                <a:ext uri="{FF2B5EF4-FFF2-40B4-BE49-F238E27FC236}">
                  <a16:creationId xmlns:a16="http://schemas.microsoft.com/office/drawing/2014/main" xmlns="" id="{5A3C234B-64DE-43E1-9BC5-EDA4B985B281}"/>
                </a:ext>
              </a:extLst>
            </p:cNvPr>
            <p:cNvSpPr txBox="1"/>
            <p:nvPr/>
          </p:nvSpPr>
          <p:spPr>
            <a:xfrm>
              <a:off x="2505741" y="890154"/>
              <a:ext cx="7536143" cy="1541714"/>
            </a:xfrm>
            <a:prstGeom prst="rect">
              <a:avLst/>
            </a:prstGeom>
            <a:noFill/>
          </p:spPr>
          <p:txBody>
            <a:bodyPr wrap="square">
              <a:spAutoFit/>
            </a:bodyPr>
            <a:lstStyle/>
            <a:p>
              <a:pPr algn="ctr"/>
              <a:r>
                <a:rPr lang="vi-VN" sz="3600" b="1" i="0" dirty="0">
                  <a:solidFill>
                    <a:srgbClr val="127366"/>
                  </a:solidFill>
                  <a:effectLst/>
                  <a:latin typeface="Cambria" panose="02040503050406030204" pitchFamily="18" charset="0"/>
                </a:rPr>
                <a:t>Bài đọc nói với chúng ta về điều gì? Chọn câu trả lời dưới đây hoặc nếu ý kiến của em.</a:t>
              </a:r>
              <a:endParaRPr lang="en-US" sz="3600" b="1" dirty="0">
                <a:solidFill>
                  <a:srgbClr val="127366"/>
                </a:solidFill>
                <a:latin typeface="Cambria" panose="02040503050406030204" pitchFamily="18" charset="0"/>
              </a:endParaRPr>
            </a:p>
          </p:txBody>
        </p:sp>
      </p:grpSp>
      <p:pic>
        <p:nvPicPr>
          <p:cNvPr id="13" name="Picture 12">
            <a:extLst>
              <a:ext uri="{FF2B5EF4-FFF2-40B4-BE49-F238E27FC236}">
                <a16:creationId xmlns:a16="http://schemas.microsoft.com/office/drawing/2014/main" xmlns="" id="{3C20A61C-6318-F3BB-6DBC-DFDCAADE6F04}"/>
              </a:ext>
            </a:extLst>
          </p:cNvPr>
          <p:cNvPicPr>
            <a:picLocks noChangeAspect="1"/>
          </p:cNvPicPr>
          <p:nvPr/>
        </p:nvPicPr>
        <p:blipFill>
          <a:blip r:embed="rId4"/>
          <a:stretch>
            <a:fillRect/>
          </a:stretch>
        </p:blipFill>
        <p:spPr>
          <a:xfrm>
            <a:off x="432471" y="504014"/>
            <a:ext cx="2999492" cy="1536325"/>
          </a:xfrm>
          <a:prstGeom prst="rect">
            <a:avLst/>
          </a:prstGeom>
        </p:spPr>
      </p:pic>
      <p:grpSp>
        <p:nvGrpSpPr>
          <p:cNvPr id="2" name="Group 1">
            <a:extLst>
              <a:ext uri="{FF2B5EF4-FFF2-40B4-BE49-F238E27FC236}">
                <a16:creationId xmlns:a16="http://schemas.microsoft.com/office/drawing/2014/main" xmlns="" id="{F9F9FC32-4213-10B7-067F-B0DA5546C5DE}"/>
              </a:ext>
            </a:extLst>
          </p:cNvPr>
          <p:cNvGrpSpPr/>
          <p:nvPr/>
        </p:nvGrpSpPr>
        <p:grpSpPr>
          <a:xfrm>
            <a:off x="1364092" y="2752148"/>
            <a:ext cx="9632752" cy="1368577"/>
            <a:chOff x="6830721" y="2864057"/>
            <a:chExt cx="4537107" cy="1368577"/>
          </a:xfrm>
          <a:solidFill>
            <a:sysClr val="window" lastClr="FFFFFF"/>
          </a:solidFill>
        </p:grpSpPr>
        <p:sp>
          <p:nvSpPr>
            <p:cNvPr id="3" name="Rectangle: Rounded Corners 2">
              <a:extLst>
                <a:ext uri="{FF2B5EF4-FFF2-40B4-BE49-F238E27FC236}">
                  <a16:creationId xmlns:a16="http://schemas.microsoft.com/office/drawing/2014/main" xmlns="" id="{BA554B82-B3AC-7EFF-5034-D0932511D646}"/>
                </a:ext>
              </a:extLst>
            </p:cNvPr>
            <p:cNvSpPr/>
            <p:nvPr/>
          </p:nvSpPr>
          <p:spPr>
            <a:xfrm>
              <a:off x="6830721" y="2864057"/>
              <a:ext cx="4537107" cy="1129886"/>
            </a:xfrm>
            <a:prstGeom prst="roundRect">
              <a:avLst>
                <a:gd name="adj" fmla="val 13859"/>
              </a:avLst>
            </a:prstGeom>
            <a:grpFill/>
            <a:ln w="38100" cap="flat" cmpd="sng" algn="ctr">
              <a:solidFill>
                <a:srgbClr val="EB1C24"/>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9C882E43-DF54-A5AE-5601-E83D8246BD9C}"/>
                </a:ext>
              </a:extLst>
            </p:cNvPr>
            <p:cNvSpPr txBox="1"/>
            <p:nvPr/>
          </p:nvSpPr>
          <p:spPr>
            <a:xfrm>
              <a:off x="7525586" y="3155416"/>
              <a:ext cx="3750829" cy="1077218"/>
            </a:xfrm>
            <a:prstGeom prst="rect">
              <a:avLst/>
            </a:prstGeom>
            <a:noFill/>
          </p:spPr>
          <p:txBody>
            <a:bodyPr wrap="square" rtlCol="0">
              <a:spAutoFit/>
            </a:bodyPr>
            <a:lstStyle/>
            <a:p>
              <a:r>
                <a:rPr lang="en-US" sz="3200" b="1" kern="0" dirty="0" err="1">
                  <a:solidFill>
                    <a:prstClr val="black"/>
                  </a:solidFill>
                  <a:latin typeface="Cambria" panose="02040503050406030204" pitchFamily="18" charset="0"/>
                </a:rPr>
                <a:t>Kiến</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trúc</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độc</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đáo</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của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chùa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Một</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Cột</a:t>
              </a:r>
              <a:r>
                <a:rPr lang="en-US" sz="3200" b="1" kern="0" dirty="0">
                  <a:solidFill>
                    <a:prstClr val="black"/>
                  </a:solidFill>
                  <a:latin typeface="Cambria" panose="02040503050406030204" pitchFamily="18" charset="0"/>
                </a:rPr>
                <a:t>.</a:t>
              </a:r>
            </a:p>
          </p:txBody>
        </p:sp>
      </p:grpSp>
      <p:grpSp>
        <p:nvGrpSpPr>
          <p:cNvPr id="5" name="Group 4">
            <a:extLst>
              <a:ext uri="{FF2B5EF4-FFF2-40B4-BE49-F238E27FC236}">
                <a16:creationId xmlns:a16="http://schemas.microsoft.com/office/drawing/2014/main" xmlns="" id="{41A9E40F-4262-E34C-07E7-82785E79CD5C}"/>
              </a:ext>
            </a:extLst>
          </p:cNvPr>
          <p:cNvGrpSpPr/>
          <p:nvPr/>
        </p:nvGrpSpPr>
        <p:grpSpPr>
          <a:xfrm>
            <a:off x="986934" y="4102151"/>
            <a:ext cx="10009910" cy="1129886"/>
            <a:chOff x="981375" y="2864057"/>
            <a:chExt cx="10009910" cy="1129886"/>
          </a:xfrm>
        </p:grpSpPr>
        <p:sp>
          <p:nvSpPr>
            <p:cNvPr id="6" name="Rectangle: Rounded Corners 5">
              <a:extLst>
                <a:ext uri="{FF2B5EF4-FFF2-40B4-BE49-F238E27FC236}">
                  <a16:creationId xmlns:a16="http://schemas.microsoft.com/office/drawing/2014/main" xmlns="" id="{DD82087A-DFEE-F625-1EC0-4055661A1430}"/>
                </a:ext>
              </a:extLst>
            </p:cNvPr>
            <p:cNvSpPr/>
            <p:nvPr/>
          </p:nvSpPr>
          <p:spPr>
            <a:xfrm>
              <a:off x="981375" y="2864057"/>
              <a:ext cx="10009910" cy="1129886"/>
            </a:xfrm>
            <a:prstGeom prst="roundRect">
              <a:avLst>
                <a:gd name="adj" fmla="val 13859"/>
              </a:avLst>
            </a:prstGeom>
            <a:solidFill>
              <a:sysClr val="window" lastClr="FFFFFF"/>
            </a:solidFill>
            <a:ln w="38100" cap="flat" cmpd="sng" algn="ctr">
              <a:solidFill>
                <a:srgbClr val="FBA409"/>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33FA96CD-58F7-307D-03C2-4B2A63D92F0E}"/>
                </a:ext>
              </a:extLst>
            </p:cNvPr>
            <p:cNvSpPr txBox="1"/>
            <p:nvPr/>
          </p:nvSpPr>
          <p:spPr>
            <a:xfrm>
              <a:off x="1950372" y="3152241"/>
              <a:ext cx="8642539" cy="584775"/>
            </a:xfrm>
            <a:prstGeom prst="rect">
              <a:avLst/>
            </a:prstGeom>
            <a:noFill/>
          </p:spPr>
          <p:txBody>
            <a:bodyPr wrap="square" rtlCol="0">
              <a:spAutoFit/>
            </a:bodyPr>
            <a:lstStyle/>
            <a:p>
              <a:r>
                <a:rPr lang="en-US" sz="3200" b="1" kern="0" dirty="0" err="1">
                  <a:solidFill>
                    <a:prstClr val="black"/>
                  </a:solidFill>
                  <a:latin typeface="Cambria" panose="02040503050406030204" pitchFamily="18" charset="0"/>
                </a:rPr>
                <a:t>Nguồn</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gốc</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những</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cái</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tên</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của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chùa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Một</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Cột</a:t>
              </a:r>
              <a:r>
                <a:rPr lang="en-US" sz="3200" b="1" kern="0" dirty="0">
                  <a:solidFill>
                    <a:prstClr val="black"/>
                  </a:solidFill>
                  <a:latin typeface="Cambria" panose="02040503050406030204" pitchFamily="18" charset="0"/>
                </a:rPr>
                <a:t>.</a:t>
              </a:r>
            </a:p>
          </p:txBody>
        </p:sp>
      </p:grpSp>
      <p:grpSp>
        <p:nvGrpSpPr>
          <p:cNvPr id="14" name="Group 13">
            <a:extLst>
              <a:ext uri="{FF2B5EF4-FFF2-40B4-BE49-F238E27FC236}">
                <a16:creationId xmlns:a16="http://schemas.microsoft.com/office/drawing/2014/main" xmlns="" id="{E8C2B19D-E934-9A37-75C2-40B2FDFDC320}"/>
              </a:ext>
            </a:extLst>
          </p:cNvPr>
          <p:cNvGrpSpPr/>
          <p:nvPr/>
        </p:nvGrpSpPr>
        <p:grpSpPr>
          <a:xfrm>
            <a:off x="1163409" y="5394825"/>
            <a:ext cx="9833435" cy="1649921"/>
            <a:chOff x="981375" y="4872764"/>
            <a:chExt cx="4537107" cy="1649921"/>
          </a:xfrm>
        </p:grpSpPr>
        <p:sp>
          <p:nvSpPr>
            <p:cNvPr id="15" name="Rectangle: Rounded Corners 14">
              <a:extLst>
                <a:ext uri="{FF2B5EF4-FFF2-40B4-BE49-F238E27FC236}">
                  <a16:creationId xmlns:a16="http://schemas.microsoft.com/office/drawing/2014/main" xmlns="" id="{42ADBC36-439E-FE1A-3A0A-00FF0BB654A0}"/>
                </a:ext>
              </a:extLst>
            </p:cNvPr>
            <p:cNvSpPr/>
            <p:nvPr/>
          </p:nvSpPr>
          <p:spPr>
            <a:xfrm>
              <a:off x="981375" y="4872764"/>
              <a:ext cx="4537107" cy="1129886"/>
            </a:xfrm>
            <a:prstGeom prst="roundRect">
              <a:avLst>
                <a:gd name="adj" fmla="val 13859"/>
              </a:avLst>
            </a:prstGeom>
            <a:solidFill>
              <a:sysClr val="window" lastClr="FFFFFF"/>
            </a:solidFill>
            <a:ln w="38100" cap="flat" cmpd="sng" algn="ctr">
              <a:solidFill>
                <a:srgbClr val="4D9E2A"/>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xmlns="" id="{8142318D-2830-D52F-3A1F-335D15E8591A}"/>
                </a:ext>
              </a:extLst>
            </p:cNvPr>
            <p:cNvSpPr txBox="1"/>
            <p:nvPr/>
          </p:nvSpPr>
          <p:spPr>
            <a:xfrm>
              <a:off x="1438043" y="4953025"/>
              <a:ext cx="375082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0" dirty="0" err="1">
                  <a:solidFill>
                    <a:prstClr val="black"/>
                  </a:solidFill>
                  <a:latin typeface="Cambria" panose="02040503050406030204" pitchFamily="18" charset="0"/>
                </a:rPr>
                <a:t>Giá</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trị</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văn</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hoá</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của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chùa</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Một</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Cột</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trong</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đời</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sống</a:t>
              </a:r>
              <a:r>
                <a:rPr lang="en-US" sz="3200" b="1" kern="0" dirty="0">
                  <a:solidFill>
                    <a:prstClr val="black"/>
                  </a:solidFill>
                  <a:latin typeface="Cambria" panose="02040503050406030204" pitchFamily="18" charset="0"/>
                </a:rPr>
                <a:t> </a:t>
              </a:r>
              <a:r>
                <a:rPr lang="en-US" sz="3200" b="1" kern="0" dirty="0" err="1">
                  <a:solidFill>
                    <a:prstClr val="black"/>
                  </a:solidFill>
                  <a:latin typeface="Cambria" panose="02040503050406030204" pitchFamily="18" charset="0"/>
                </a:rPr>
                <a:t>chúng</a:t>
              </a:r>
              <a:r>
                <a:rPr lang="en-US" sz="3200" b="1" kern="0" dirty="0">
                  <a:solidFill>
                    <a:prstClr val="black"/>
                  </a:solidFill>
                  <a:latin typeface="Cambria" panose="02040503050406030204" pitchFamily="18" charset="0"/>
                </a:rPr>
                <a:t> ta.</a:t>
              </a:r>
              <a:endParaRPr kumimoji="0" lang="pt-BR" sz="3200" b="1" i="0" u="none" strike="noStrike" kern="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20" name="Picture 19">
            <a:extLst>
              <a:ext uri="{FF2B5EF4-FFF2-40B4-BE49-F238E27FC236}">
                <a16:creationId xmlns:a16="http://schemas.microsoft.com/office/drawing/2014/main" xmlns="" id="{33E769A7-FFB8-65F8-FBA3-385B2691FA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8208" b="61433"/>
          <a:stretch/>
        </p:blipFill>
        <p:spPr>
          <a:xfrm>
            <a:off x="10598470" y="2956159"/>
            <a:ext cx="953350" cy="857536"/>
          </a:xfrm>
          <a:prstGeom prst="rect">
            <a:avLst/>
          </a:prstGeom>
        </p:spPr>
      </p:pic>
      <p:pic>
        <p:nvPicPr>
          <p:cNvPr id="21" name="Picture 20">
            <a:extLst>
              <a:ext uri="{FF2B5EF4-FFF2-40B4-BE49-F238E27FC236}">
                <a16:creationId xmlns:a16="http://schemas.microsoft.com/office/drawing/2014/main" xmlns="" id="{55BD0943-0FB9-F0AC-10C6-6BBFCC4891F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604" t="-2269" r="334" b="61951"/>
          <a:stretch/>
        </p:blipFill>
        <p:spPr>
          <a:xfrm>
            <a:off x="10551306" y="4188988"/>
            <a:ext cx="891076" cy="896464"/>
          </a:xfrm>
          <a:prstGeom prst="rect">
            <a:avLst/>
          </a:prstGeom>
        </p:spPr>
      </p:pic>
      <p:pic>
        <p:nvPicPr>
          <p:cNvPr id="22" name="Picture 21">
            <a:extLst>
              <a:ext uri="{FF2B5EF4-FFF2-40B4-BE49-F238E27FC236}">
                <a16:creationId xmlns:a16="http://schemas.microsoft.com/office/drawing/2014/main" xmlns="" id="{3F33D4CB-B08C-1F14-0AE2-ED140F92580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604" t="-2269" r="334" b="61951"/>
          <a:stretch/>
        </p:blipFill>
        <p:spPr>
          <a:xfrm>
            <a:off x="10598470" y="5596172"/>
            <a:ext cx="891076" cy="896464"/>
          </a:xfrm>
          <a:prstGeom prst="rect">
            <a:avLst/>
          </a:prstGeom>
        </p:spPr>
      </p:pic>
      <p:pic>
        <p:nvPicPr>
          <p:cNvPr id="24" name="Picture 23">
            <a:extLst>
              <a:ext uri="{FF2B5EF4-FFF2-40B4-BE49-F238E27FC236}">
                <a16:creationId xmlns:a16="http://schemas.microsoft.com/office/drawing/2014/main" xmlns="" id="{91CB235A-772D-6167-7015-0B6806334EE8}"/>
              </a:ext>
            </a:extLst>
          </p:cNvPr>
          <p:cNvPicPr>
            <a:picLocks noChangeAspect="1"/>
          </p:cNvPicPr>
          <p:nvPr/>
        </p:nvPicPr>
        <p:blipFill>
          <a:blip r:embed="rId7"/>
          <a:stretch>
            <a:fillRect/>
          </a:stretch>
        </p:blipFill>
        <p:spPr>
          <a:xfrm>
            <a:off x="404740" y="2638909"/>
            <a:ext cx="1475271" cy="1492036"/>
          </a:xfrm>
          <a:prstGeom prst="rect">
            <a:avLst/>
          </a:prstGeom>
        </p:spPr>
      </p:pic>
      <p:pic>
        <p:nvPicPr>
          <p:cNvPr id="25" name="Picture 24">
            <a:extLst>
              <a:ext uri="{FF2B5EF4-FFF2-40B4-BE49-F238E27FC236}">
                <a16:creationId xmlns:a16="http://schemas.microsoft.com/office/drawing/2014/main" xmlns="" id="{0D229A43-A1DF-077D-CE69-7AFFBF6407C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422221" y="4001700"/>
            <a:ext cx="1385564" cy="1400861"/>
          </a:xfrm>
          <a:prstGeom prst="rect">
            <a:avLst/>
          </a:prstGeom>
        </p:spPr>
      </p:pic>
      <p:pic>
        <p:nvPicPr>
          <p:cNvPr id="26" name="Picture 25">
            <a:extLst>
              <a:ext uri="{FF2B5EF4-FFF2-40B4-BE49-F238E27FC236}">
                <a16:creationId xmlns:a16="http://schemas.microsoft.com/office/drawing/2014/main" xmlns="" id="{4419C3F3-D6CB-FA68-5AEB-3A2C9FCA56FA}"/>
              </a:ext>
            </a:extLst>
          </p:cNvPr>
          <p:cNvPicPr>
            <a:picLocks noChangeAspect="1"/>
          </p:cNvPicPr>
          <p:nvPr/>
        </p:nvPicPr>
        <p:blipFill rotWithShape="1">
          <a:blip r:embed="rId9"/>
          <a:srcRect r="50703"/>
          <a:stretch/>
        </p:blipFill>
        <p:spPr>
          <a:xfrm>
            <a:off x="267779" y="5188225"/>
            <a:ext cx="1487889" cy="1570786"/>
          </a:xfrm>
          <a:prstGeom prst="rect">
            <a:avLst/>
          </a:prstGeom>
        </p:spPr>
      </p:pic>
    </p:spTree>
    <p:extLst>
      <p:ext uri="{BB962C8B-B14F-4D97-AF65-F5344CB8AC3E}">
        <p14:creationId xmlns:p14="http://schemas.microsoft.com/office/powerpoint/2010/main" val="1022750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168</Words>
  <Application>Microsoft Office PowerPoint</Application>
  <PresentationFormat>Widescreen</PresentationFormat>
  <Paragraphs>22</Paragraphs>
  <Slides>10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#9Slide05 Aphrodite Pro</vt:lpstr>
      <vt:lpstr>#9Slide05 Bodega Script</vt:lpstr>
      <vt:lpstr>#9Slide05 Phobia</vt:lpstr>
      <vt:lpstr>#9Slide07 HoneyCream</vt:lpstr>
      <vt:lpstr>Aptos</vt:lpstr>
      <vt:lpstr>Aptos Display</vt:lpstr>
      <vt:lpstr>Arial</vt:lpstr>
      <vt:lpstr>Calibri</vt:lpstr>
      <vt:lpstr>Cambria</vt:lpstr>
      <vt:lpstr>SVN-Newton</vt:lpstr>
      <vt:lpstr>Times New Roman</vt:lpstr>
      <vt:lpstr>思源黑体 CN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Kỳ Duyên Đỗ</dc:creator>
  <cp:lastModifiedBy>Windows User</cp:lastModifiedBy>
  <cp:revision>15</cp:revision>
  <dcterms:created xsi:type="dcterms:W3CDTF">2024-11-15T23:18:55Z</dcterms:created>
  <dcterms:modified xsi:type="dcterms:W3CDTF">2026-01-09T09:19:42Z</dcterms:modified>
</cp:coreProperties>
</file>