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14"/>
  </p:notesMasterIdLst>
  <p:handoutMasterIdLst>
    <p:handoutMasterId r:id="rId15"/>
  </p:handoutMasterIdLst>
  <p:sldIdLst>
    <p:sldId id="310" r:id="rId5"/>
    <p:sldId id="339" r:id="rId6"/>
    <p:sldId id="271" r:id="rId7"/>
    <p:sldId id="274" r:id="rId8"/>
    <p:sldId id="275" r:id="rId9"/>
    <p:sldId id="276" r:id="rId10"/>
    <p:sldId id="277" r:id="rId11"/>
    <p:sldId id="278" r:id="rId12"/>
    <p:sldId id="320" r:id="rId1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6600"/>
    <a:srgbClr val="E4FFC3"/>
    <a:srgbClr val="63705F"/>
    <a:srgbClr val="FF33CC"/>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756" y="36"/>
      </p:cViewPr>
      <p:guideLst>
        <p:guide orient="horz" pos="2173"/>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1/9/2026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3421315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201023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1</a:t>
            </a:fld>
            <a:endParaRPr lang="en-US"/>
          </a:p>
        </p:txBody>
      </p:sp>
    </p:spTree>
    <p:extLst>
      <p:ext uri="{BB962C8B-B14F-4D97-AF65-F5344CB8AC3E}">
        <p14:creationId xmlns:p14="http://schemas.microsoft.com/office/powerpoint/2010/main" val="336403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09/01/2026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547688"/>
            <a:ext cx="15773400" cy="1989137"/>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6C899993-D04A-4383-9107-90E7DEE1361D}" type="datetimeFigureOut">
              <a:rPr lang="vi-VN" smtClean="0"/>
              <a:t>09/01/2026</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6C899993-D04A-4383-9107-90E7DEE1361D}" type="datetimeFigureOut">
              <a:rPr lang="vi-VN" smtClean="0"/>
              <a:t>09/01/2026</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6C899993-D04A-4383-9107-90E7DEE1361D}" type="datetimeFigureOut">
              <a:rPr lang="vi-VN" smtClean="0"/>
              <a:t>09/01/2026</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09/01/2026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09/01/2026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13087350" y="547688"/>
            <a:ext cx="3943350" cy="871855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09/01/2026</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09/01/2026</a:t>
            </a:fld>
            <a:endParaRPr lang="vi-VN"/>
          </a:p>
        </p:txBody>
      </p:sp>
      <p:sp>
        <p:nvSpPr>
          <p:cNvPr id="5" name="Chỗ dành sẵn cho Chân trang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5"/>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6" name="Picture 15"/>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p:cNvPicPr>
            <a:picLocks noChangeAspect="1"/>
          </p:cNvPicPr>
          <p:nvPr/>
        </p:nvPicPr>
        <p:blipFill>
          <a:blip r:embed="rId10"/>
          <a:stretch>
            <a:fillRect/>
          </a:stretch>
        </p:blipFill>
        <p:spPr>
          <a:xfrm>
            <a:off x="2895600" y="4000500"/>
            <a:ext cx="9980017" cy="3822523"/>
          </a:xfrm>
          <a:prstGeom prst="rect">
            <a:avLst/>
          </a:prstGeom>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 y="37465"/>
            <a:ext cx="18261330" cy="10225405"/>
          </a:xfrm>
          <a:prstGeom prst="rect">
            <a:avLst/>
          </a:prstGeom>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stretch>
            <a:fillRect/>
          </a:stretch>
        </p:blipFill>
        <p:spPr>
          <a:xfrm>
            <a:off x="4982210" y="3848100"/>
            <a:ext cx="8614395"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23779" y="1658222"/>
            <a:ext cx="16581797" cy="1791987"/>
            <a:chOff x="813816" y="832104"/>
            <a:chExt cx="10524744" cy="1194658"/>
          </a:xfrm>
        </p:grpSpPr>
        <p:sp>
          <p:nvSpPr>
            <p:cNvPr id="3" name="Rectangle: Rounded Corners 2"/>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p:cNvSpPr/>
          <p:nvPr/>
        </p:nvSpPr>
        <p:spPr>
          <a:xfrm>
            <a:off x="5562600" y="250910"/>
            <a:ext cx="5939671"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b="1" dirty="0" err="1" smtClean="0">
                <a:solidFill>
                  <a:srgbClr val="E36239"/>
                </a:solidFill>
                <a:latin typeface="Times New Roman" panose="02020603050405020304" pitchFamily="18" charset="0"/>
                <a:cs typeface="Times New Roman" panose="02020603050405020304" pitchFamily="18" charset="0"/>
              </a:rPr>
              <a:t>Đọc</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thầm</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đoạn</a:t>
            </a:r>
            <a:r>
              <a:rPr lang="en-GB" sz="6000" b="1" dirty="0" smtClean="0">
                <a:solidFill>
                  <a:srgbClr val="E36239"/>
                </a:solidFill>
                <a:latin typeface="Times New Roman" panose="02020603050405020304" pitchFamily="18" charset="0"/>
                <a:cs typeface="Times New Roman" panose="02020603050405020304" pitchFamily="18" charset="0"/>
              </a:rPr>
              <a:t> 1</a:t>
            </a:r>
            <a:endParaRPr lang="vi-VN" sz="6000" b="1" dirty="0">
              <a:solidFill>
                <a:srgbClr val="E36239"/>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52400" y="4762499"/>
            <a:ext cx="17543780" cy="5419092"/>
            <a:chOff x="138849" y="4049390"/>
            <a:chExt cx="10935520" cy="2424953"/>
          </a:xfrm>
        </p:grpSpPr>
        <p:grpSp>
          <p:nvGrpSpPr>
            <p:cNvPr id="22" name="Group 21"/>
            <p:cNvGrpSpPr/>
            <p:nvPr/>
          </p:nvGrpSpPr>
          <p:grpSpPr>
            <a:xfrm>
              <a:off x="978368" y="4157084"/>
              <a:ext cx="10096001" cy="2108407"/>
              <a:chOff x="978368" y="4157084"/>
              <a:chExt cx="10096001" cy="2108407"/>
            </a:xfrm>
          </p:grpSpPr>
          <p:sp>
            <p:nvSpPr>
              <p:cNvPr id="9" name="Rectangle: Rounded Corners 8"/>
              <p:cNvSpPr/>
              <p:nvPr/>
            </p:nvSpPr>
            <p:spPr>
              <a:xfrm>
                <a:off x="978368" y="4157084"/>
                <a:ext cx="10096001" cy="2108407"/>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p:cNvSpPr/>
              <p:nvPr/>
            </p:nvSpPr>
            <p:spPr>
              <a:xfrm>
                <a:off x="1146984" y="4253980"/>
                <a:ext cx="9732645" cy="18881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p:cNvPicPr>
              <a:picLocks noChangeAspect="1"/>
            </p:cNvPicPr>
            <p:nvPr/>
          </p:nvPicPr>
          <p:blipFill>
            <a:blip r:embed="rId2"/>
            <a:stretch>
              <a:fillRect/>
            </a:stretch>
          </p:blipFill>
          <p:spPr>
            <a:xfrm>
              <a:off x="138849" y="4049390"/>
              <a:ext cx="1230452" cy="771211"/>
            </a:xfrm>
            <a:prstGeom prst="rect">
              <a:avLst/>
            </a:prstGeom>
          </p:spPr>
        </p:pic>
        <p:sp>
          <p:nvSpPr>
            <p:cNvPr id="25" name="TextBox 24"/>
            <p:cNvSpPr txBox="1"/>
            <p:nvPr/>
          </p:nvSpPr>
          <p:spPr>
            <a:xfrm>
              <a:off x="1326288" y="4288078"/>
              <a:ext cx="9704938" cy="2186265"/>
            </a:xfrm>
            <a:prstGeom prst="rect">
              <a:avLst/>
            </a:prstGeom>
            <a:noFill/>
          </p:spPr>
          <p:txBody>
            <a:bodyPr wrap="square">
              <a:noAutofit/>
            </a:bodyPr>
            <a:lstStyle/>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“Chú ốc sên bay”</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màu cam, đậm, rõ, cỡ chữ to nhất</a:t>
              </a: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hoạt hình</a:t>
              </a:r>
              <a:r>
                <a:rPr 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3D</a:t>
              </a:r>
              <a:r>
                <a:rPr lang="en-US" altLang="vi-VN" sz="4000" b="1" i="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được giới thiệu ngay phần đầu trước tên phim.</a:t>
              </a:r>
              <a:endPar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từ ngày 28.5.2022 tại Trung tâm Chiếu phim Quốc gia</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đậm ngay dưới 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p:cNvPicPr>
            <a:picLocks noChangeAspect="1"/>
          </p:cNvPicPr>
          <p:nvPr/>
        </p:nvPicPr>
        <p:blipFill>
          <a:blip r:embed="rId3"/>
          <a:stretch>
            <a:fillRect/>
          </a:stretch>
        </p:blipFill>
        <p:spPr>
          <a:xfrm>
            <a:off x="2667000" y="3771900"/>
            <a:ext cx="13755872" cy="1095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923779" y="3590255"/>
            <a:ext cx="16440395" cy="5507990"/>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a:t>
            </a: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r>
              <a:rPr lang="en-US" alt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6" name="Group 5"/>
          <p:cNvGrpSpPr/>
          <p:nvPr/>
        </p:nvGrpSpPr>
        <p:grpSpPr>
          <a:xfrm>
            <a:off x="1074750" y="1596219"/>
            <a:ext cx="15787116" cy="1791987"/>
            <a:chOff x="813816" y="832104"/>
            <a:chExt cx="10524744" cy="1194658"/>
          </a:xfrm>
        </p:grpSpPr>
        <p:sp>
          <p:nvSpPr>
            <p:cNvPr id="7" name="Rectangle: Rounded Corners 6"/>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23777" y="1614727"/>
            <a:ext cx="16754623" cy="1633423"/>
            <a:chOff x="813816" y="832104"/>
            <a:chExt cx="10524744" cy="923544"/>
          </a:xfrm>
        </p:grpSpPr>
        <p:sp>
          <p:nvSpPr>
            <p:cNvPr id="4" name="Rectangle: Rounded Corners 3"/>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p:cNvSpPr/>
            <p:nvPr/>
          </p:nvSpPr>
          <p:spPr>
            <a:xfrm>
              <a:off x="959961" y="877915"/>
              <a:ext cx="10171216" cy="831920"/>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p:cNvGrpSpPr/>
          <p:nvPr/>
        </p:nvGrpSpPr>
        <p:grpSpPr>
          <a:xfrm>
            <a:off x="381000" y="3771900"/>
            <a:ext cx="17359869" cy="3964487"/>
            <a:chOff x="178426" y="4750376"/>
            <a:chExt cx="11012441" cy="2642991"/>
          </a:xfrm>
        </p:grpSpPr>
        <p:grpSp>
          <p:nvGrpSpPr>
            <p:cNvPr id="12" name="Group 11"/>
            <p:cNvGrpSpPr/>
            <p:nvPr/>
          </p:nvGrpSpPr>
          <p:grpSpPr>
            <a:xfrm>
              <a:off x="178426" y="4750376"/>
              <a:ext cx="11012441" cy="2642991"/>
              <a:chOff x="280598" y="3985802"/>
              <a:chExt cx="11012441" cy="2642991"/>
            </a:xfrm>
          </p:grpSpPr>
          <p:grpSp>
            <p:nvGrpSpPr>
              <p:cNvPr id="13" name="Group 12"/>
              <p:cNvGrpSpPr/>
              <p:nvPr/>
            </p:nvGrpSpPr>
            <p:grpSpPr>
              <a:xfrm>
                <a:off x="567867" y="4545993"/>
                <a:ext cx="10725172" cy="2082800"/>
                <a:chOff x="567867" y="4545993"/>
                <a:chExt cx="10725172" cy="2082800"/>
              </a:xfrm>
            </p:grpSpPr>
            <p:sp>
              <p:nvSpPr>
                <p:cNvPr id="17" name="Rectangle: Rounded Corners 16"/>
                <p:cNvSpPr/>
                <p:nvPr/>
              </p:nvSpPr>
              <p:spPr>
                <a:xfrm>
                  <a:off x="567867" y="4545993"/>
                  <a:ext cx="10725172" cy="208280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093641" y="4850792"/>
                  <a:ext cx="9794318" cy="1473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280598" y="3985802"/>
                <a:ext cx="874852" cy="771211"/>
              </a:xfrm>
              <a:prstGeom prst="rect">
                <a:avLst/>
              </a:prstGeom>
            </p:spPr>
          </p:pic>
        </p:grpSp>
        <p:sp>
          <p:nvSpPr>
            <p:cNvPr id="23" name="TextBox 22"/>
            <p:cNvSpPr txBox="1"/>
            <p:nvPr/>
          </p:nvSpPr>
          <p:spPr>
            <a:xfrm>
              <a:off x="1164166" y="5740641"/>
              <a:ext cx="9510731" cy="1169551"/>
            </a:xfrm>
            <a:prstGeom prst="rect">
              <a:avLst/>
            </a:prstGeom>
            <a:noFill/>
          </p:spPr>
          <p:txBody>
            <a:bodyPr wrap="square">
              <a:spAutoFit/>
            </a:bodyPr>
            <a:lstStyle/>
            <a:p>
              <a:pPr algn="just" defTabSz="1371600"/>
              <a:r>
                <a:rPr lang="vi-VN" sz="5400" b="1" dirty="0">
                  <a:solidFill>
                    <a:srgbClr val="E36239"/>
                  </a:solidFill>
                  <a:latin typeface="Times New Roman" panose="02020603050405020304" pitchFamily="18" charset="0"/>
                  <a:ea typeface="Calibri" panose="020F0502020204030204" pitchFamily="34" charset="0"/>
                  <a:cs typeface="Times New Roman" panose="02020603050405020304" pitchFamily="18" charset="0"/>
                </a:rPr>
                <a:t>vút bay như tia chớp, đặc sắc, hấp dẫn, dí dỏm, kĩ xảo hoạt hình hiện đại, giá vé đặc biệt ưu đãi,.... </a:t>
              </a:r>
              <a:endParaRPr lang="vi-VN" sz="54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227582" y="1691715"/>
            <a:ext cx="15787116" cy="1385316"/>
            <a:chOff x="813816" y="832104"/>
            <a:chExt cx="10524744" cy="923544"/>
          </a:xfrm>
        </p:grpSpPr>
        <p:sp>
          <p:nvSpPr>
            <p:cNvPr id="7" name="Rectangle: Rounded Corners 6"/>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p:cNvGrpSpPr/>
          <p:nvPr/>
        </p:nvGrpSpPr>
        <p:grpSpPr>
          <a:xfrm>
            <a:off x="838200" y="3390900"/>
            <a:ext cx="15796871" cy="5181600"/>
            <a:chOff x="461928" y="5005767"/>
            <a:chExt cx="10531247" cy="1773108"/>
          </a:xfrm>
        </p:grpSpPr>
        <p:grpSp>
          <p:nvGrpSpPr>
            <p:cNvPr id="24" name="Group 23"/>
            <p:cNvGrpSpPr/>
            <p:nvPr/>
          </p:nvGrpSpPr>
          <p:grpSpPr>
            <a:xfrm>
              <a:off x="461928" y="5005767"/>
              <a:ext cx="10531247" cy="1773108"/>
              <a:chOff x="461928" y="5005767"/>
              <a:chExt cx="10531247" cy="1773108"/>
            </a:xfrm>
          </p:grpSpPr>
          <p:grpSp>
            <p:nvGrpSpPr>
              <p:cNvPr id="12" name="Group 11"/>
              <p:cNvGrpSpPr/>
              <p:nvPr/>
            </p:nvGrpSpPr>
            <p:grpSpPr>
              <a:xfrm>
                <a:off x="461928" y="5005767"/>
                <a:ext cx="10531247" cy="1773108"/>
                <a:chOff x="564100" y="4241193"/>
                <a:chExt cx="10531247" cy="1773108"/>
              </a:xfrm>
            </p:grpSpPr>
            <p:grpSp>
              <p:nvGrpSpPr>
                <p:cNvPr id="13" name="Group 12"/>
                <p:cNvGrpSpPr/>
                <p:nvPr/>
              </p:nvGrpSpPr>
              <p:grpSpPr>
                <a:xfrm>
                  <a:off x="999240" y="4392891"/>
                  <a:ext cx="10096107" cy="1621410"/>
                  <a:chOff x="999240" y="4392891"/>
                  <a:chExt cx="10096107" cy="1621410"/>
                </a:xfrm>
              </p:grpSpPr>
              <p:sp>
                <p:nvSpPr>
                  <p:cNvPr id="17" name="Rectangle: Rounded Corners 16"/>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p:cNvSpPr/>
          <p:nvPr/>
        </p:nvSpPr>
        <p:spPr>
          <a:xfrm>
            <a:off x="822598" y="571493"/>
            <a:ext cx="15821901" cy="61722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p:cNvSpPr txBox="1"/>
          <p:nvPr/>
        </p:nvSpPr>
        <p:spPr>
          <a:xfrm>
            <a:off x="1340037" y="2640714"/>
            <a:ext cx="14787019" cy="2862322"/>
          </a:xfrm>
          <a:prstGeom prst="rect">
            <a:avLst/>
          </a:prstGeom>
          <a:noFill/>
        </p:spPr>
        <p:txBody>
          <a:bodyPr wrap="square">
            <a:spAutoFit/>
          </a:bodyPr>
          <a:lstStyle/>
          <a:p>
            <a:pPr algn="just" defTabSz="1371600"/>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cáo là một phần giới thiệu quan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trọng</a:t>
            </a:r>
            <a:r>
              <a:rPr lang="en-US"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hấp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dẫn</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màu</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sắc</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hình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ảnh</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thiết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kế </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thu hút người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xem chú ý đến bộ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phim.</a:t>
            </a:r>
            <a:endPar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02726" y="543516"/>
            <a:ext cx="10461643" cy="2420322"/>
          </a:xfrm>
          <a:prstGeom prst="rect">
            <a:avLst/>
          </a:prstGeom>
        </p:spPr>
      </p:pic>
      <p:sp>
        <p:nvSpPr>
          <p:cNvPr id="8" name="Freeform 2"/>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p:cNvGrpSpPr/>
          <p:nvPr/>
        </p:nvGrpSpPr>
        <p:grpSpPr>
          <a:xfrm>
            <a:off x="2038482" y="580616"/>
            <a:ext cx="15700062" cy="2332386"/>
            <a:chOff x="177888" y="242199"/>
            <a:chExt cx="9466735" cy="1554924"/>
          </a:xfrm>
        </p:grpSpPr>
        <p:sp>
          <p:nvSpPr>
            <p:cNvPr id="4" name="Rectangle: Rounded Corners 3"/>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707677" y="4409888"/>
            <a:ext cx="7537514" cy="4343492"/>
          </a:xfrm>
          <a:prstGeom prst="rect">
            <a:avLst/>
          </a:prstGeom>
        </p:spPr>
      </p:pic>
      <p:grpSp>
        <p:nvGrpSpPr>
          <p:cNvPr id="17" name="Group 16"/>
          <p:cNvGrpSpPr/>
          <p:nvPr/>
        </p:nvGrpSpPr>
        <p:grpSpPr>
          <a:xfrm>
            <a:off x="-900752" y="8025621"/>
            <a:ext cx="19632534" cy="2411592"/>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7"/>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7421567" y="3116216"/>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FF0000"/>
                </a:solidFill>
              </a:rPr>
              <a:t>Học xong bài Phim hoạt hình "Chú ốc sên bay", em thấy rất thú vị vì đã giúp em biết đọc một văn bản quảng cáo.</a:t>
            </a:r>
            <a:endParaRPr lang="vi-VN" sz="48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515</Words>
  <Application>Microsoft Office PowerPoint</Application>
  <PresentationFormat>Custom</PresentationFormat>
  <Paragraphs>17</Paragraphs>
  <Slides>9</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Aptos</vt:lpstr>
      <vt:lpstr>Aptos Display</vt:lpstr>
      <vt:lpstr>Arial</vt:lpstr>
      <vt:lpstr>Calibri</vt:lpstr>
      <vt:lpstr>Times New Roman</vt:lpstr>
      <vt:lpstr>Office Theme</vt:lpstr>
      <vt:lpstr>Thiết kế Tùy chỉnh</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Windows User</cp:lastModifiedBy>
  <cp:revision>130</cp:revision>
  <dcterms:created xsi:type="dcterms:W3CDTF">2006-08-16T00:00:00Z</dcterms:created>
  <dcterms:modified xsi:type="dcterms:W3CDTF">2026-01-09T09:16:28Z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4F67731ADD38498A9FFF004F03A35EA1_12</vt:lpwstr>
  </property>
  <property fmtid="{D5CDD505-2E9C-101B-9397-08002B2CF9AE}" pid="3" name="KSOProductBuildVer">
    <vt:lpwstr>1033-12.2.0.18911</vt:lpwstr>
  </property>
</Properties>
</file>