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6" r:id="rId2"/>
  </p:sldMasterIdLst>
  <p:notesMasterIdLst>
    <p:notesMasterId r:id="rId17"/>
  </p:notesMasterIdLst>
  <p:sldIdLst>
    <p:sldId id="313" r:id="rId3"/>
    <p:sldId id="280" r:id="rId4"/>
    <p:sldId id="516" r:id="rId5"/>
    <p:sldId id="317" r:id="rId6"/>
    <p:sldId id="330" r:id="rId7"/>
    <p:sldId id="517" r:id="rId8"/>
    <p:sldId id="518" r:id="rId9"/>
    <p:sldId id="506" r:id="rId10"/>
    <p:sldId id="507" r:id="rId11"/>
    <p:sldId id="520" r:id="rId12"/>
    <p:sldId id="519" r:id="rId13"/>
    <p:sldId id="270" r:id="rId14"/>
    <p:sldId id="327" r:id="rId15"/>
    <p:sldId id="329" r:id="rId16"/>
  </p:sldIdLst>
  <p:sldSz cx="12161838" cy="6858000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Source Sans Pro" panose="020B0503030403020204" pitchFamily="34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Arial Rounded MT Bold" panose="020B0604020202020204" charset="0"/>
      <p:regular r:id="rId23"/>
    </p:embeddedFont>
    <p:embeddedFont>
      <p:font typeface="Titan One" panose="020B0604020202020204" charset="0"/>
      <p:regular r:id="rId24"/>
    </p:embeddedFont>
    <p:embeddedFont>
      <p:font typeface="Quicksand" panose="020B0604020202020204" charset="0"/>
      <p:regular r:id="rId25"/>
      <p:bold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Arial-Rounded" panose="020B0500000000000000" charset="0"/>
      <p:regular r:id="rId31"/>
    </p:embeddedFont>
    <p:embeddedFont>
      <p:font typeface="AvantGarde" panose="00000400000000000000" charset="0"/>
      <p:regular r:id="rId32"/>
    </p:embeddedFont>
    <p:embeddedFont>
      <p:font typeface="Bebas Neue" panose="020B0604020202020204" charset="0"/>
      <p:regular r:id="rId33"/>
    </p:embeddedFont>
    <p:embeddedFont>
      <p:font typeface="Dosis" panose="02010703020202060003" pitchFamily="2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Thi Linh (FE FSC DN)" initials="PTL(FD" lastIdx="1" clrIdx="0">
    <p:extLst>
      <p:ext uri="{19B8F6BF-5375-455C-9EA6-DF929625EA0E}">
        <p15:presenceInfo xmlns:p15="http://schemas.microsoft.com/office/powerpoint/2012/main" userId="Phan Thi Linh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9FA"/>
    <a:srgbClr val="000000"/>
    <a:srgbClr val="FFFFFF"/>
    <a:srgbClr val="FFEA8F"/>
    <a:srgbClr val="CCFF99"/>
    <a:srgbClr val="FFFF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88766" autoAdjust="0"/>
  </p:normalViewPr>
  <p:slideViewPr>
    <p:cSldViewPr>
      <p:cViewPr>
        <p:scale>
          <a:sx n="50" d="100"/>
          <a:sy n="50" d="100"/>
        </p:scale>
        <p:origin x="1482" y="402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commentAuthors" Target="commentAuthor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tự kể nhé!</a:t>
            </a:r>
          </a:p>
        </p:txBody>
      </p:sp>
    </p:spTree>
    <p:extLst>
      <p:ext uri="{BB962C8B-B14F-4D97-AF65-F5344CB8AC3E}">
        <p14:creationId xmlns:p14="http://schemas.microsoft.com/office/powerpoint/2010/main" val="339869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tự kể nhé!</a:t>
            </a:r>
          </a:p>
        </p:txBody>
      </p:sp>
    </p:spTree>
    <p:extLst>
      <p:ext uri="{BB962C8B-B14F-4D97-AF65-F5344CB8AC3E}">
        <p14:creationId xmlns:p14="http://schemas.microsoft.com/office/powerpoint/2010/main" val="241340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tự kể nhé!</a:t>
            </a:r>
          </a:p>
        </p:txBody>
      </p:sp>
    </p:spTree>
    <p:extLst>
      <p:ext uri="{BB962C8B-B14F-4D97-AF65-F5344CB8AC3E}">
        <p14:creationId xmlns:p14="http://schemas.microsoft.com/office/powerpoint/2010/main" val="96752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Văn mẫu do người soạn tự viết ra, k tham khảo tl nào cả. Mn có thể dùng nếu thấy phù hợp, hoặc thay thế nhé!</a:t>
            </a:r>
          </a:p>
        </p:txBody>
      </p:sp>
    </p:spTree>
    <p:extLst>
      <p:ext uri="{BB962C8B-B14F-4D97-AF65-F5344CB8AC3E}">
        <p14:creationId xmlns:p14="http://schemas.microsoft.com/office/powerpoint/2010/main" val="333458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>
                <a:latin typeface="Arial" pitchFamily="34" charset="0"/>
                <a:cs typeface="Arial" pitchFamily="34" charset="0"/>
              </a:rPr>
              <a:t>Tác</a:t>
            </a:r>
            <a:r>
              <a:rPr lang="en-US" sz="1200" b="0" baseline="0">
                <a:latin typeface="Arial" pitchFamily="34" charset="0"/>
                <a:cs typeface="Arial" pitchFamily="34" charset="0"/>
              </a:rPr>
              <a:t> giả ppt: Phan Linh</a:t>
            </a:r>
            <a:endParaRPr lang="en-US" sz="1200" b="0">
              <a:latin typeface="Arial" pitchFamily="34" charset="0"/>
              <a:cs typeface="Arial" pitchFamily="34" charset="0"/>
            </a:endParaRPr>
          </a:p>
          <a:p>
            <a:r>
              <a:rPr lang="en-US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200" b="0">
                <a:hlinkClick r:id="rId3"/>
              </a:rPr>
              <a:t>https://www.facebook.com/nhilinh.phan/</a:t>
            </a:r>
            <a:endParaRPr lang="en-US" sz="1200" b="0"/>
          </a:p>
          <a:p>
            <a:r>
              <a:rPr lang="en-US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200" b="0">
                <a:hlinkClick r:id="rId4"/>
              </a:rPr>
              <a:t>https://www.facebook.com/groups/443096903751589</a:t>
            </a:r>
            <a:endParaRPr lang="en-US" sz="12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9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9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6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2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49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20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04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38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2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9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34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07796" y="2077761"/>
            <a:ext cx="8746507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07796" y="4092428"/>
            <a:ext cx="8746507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393881" y="5583754"/>
            <a:ext cx="1730639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37216" y="3762272"/>
            <a:ext cx="2573138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083455" y="2108325"/>
            <a:ext cx="430155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79693" y="2061669"/>
            <a:ext cx="965442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06841" y="5609131"/>
            <a:ext cx="38709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85143" y="5729029"/>
            <a:ext cx="260001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67291" y="942394"/>
            <a:ext cx="335850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6671" y="2235820"/>
            <a:ext cx="259997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71465" y="1591619"/>
            <a:ext cx="153981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5266" y="3607970"/>
            <a:ext cx="158486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17736" y="761384"/>
            <a:ext cx="1551118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13598" y="4067094"/>
            <a:ext cx="158486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25107" y="1120490"/>
            <a:ext cx="153981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4" y="-11449"/>
            <a:ext cx="12162051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488304" y="919703"/>
            <a:ext cx="1643764" cy="1832620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5354" y="3409945"/>
            <a:ext cx="1825300" cy="2573079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6716" y="5654951"/>
            <a:ext cx="147547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770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4" r:id="rId3"/>
    <p:sldLayoutId id="2147483669" r:id="rId4"/>
    <p:sldLayoutId id="2147483683" r:id="rId5"/>
    <p:sldLayoutId id="2147483687" r:id="rId6"/>
    <p:sldLayoutId id="2147483688" r:id="rId7"/>
    <p:sldLayoutId id="2147483689" r:id="rId8"/>
    <p:sldLayoutId id="214748369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5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88DF7-E4E3-41F2-B1AE-6D7658FF3C3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3A3B5-7B5D-4331-BC11-9154B31F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427129" y="304800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="" xmlns:a16="http://schemas.microsoft.com/office/drawing/2014/main" id="{47D16BF3-4C13-42C5-97CF-AE39D49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765" y="1874308"/>
            <a:ext cx="8746309" cy="1718800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tx1"/>
                </a:solidFill>
                <a:latin typeface="+mj-lt"/>
                <a:ea typeface="AvantGarde" pitchFamily="2" charset="0"/>
                <a:cs typeface="AvantGarde" pitchFamily="2" charset="0"/>
              </a:rPr>
              <a:t>2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AC23930E-A78C-4D35-913D-55EC489B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56" y="41148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9" y="304800"/>
            <a:ext cx="11283107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9036ADA-DBC7-4A1A-8024-FFC9D482995C}"/>
              </a:ext>
            </a:extLst>
          </p:cNvPr>
          <p:cNvSpPr txBox="1"/>
          <p:nvPr/>
        </p:nvSpPr>
        <p:spPr>
          <a:xfrm>
            <a:off x="2581325" y="228600"/>
            <a:ext cx="825799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sáu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18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3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C911049-C43B-401A-B499-11D8DF962B28}"/>
              </a:ext>
            </a:extLst>
          </p:cNvPr>
          <p:cNvSpPr txBox="1"/>
          <p:nvPr/>
        </p:nvSpPr>
        <p:spPr>
          <a:xfrm>
            <a:off x="3896279" y="1127639"/>
            <a:ext cx="5903423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Tiếng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Việt</a:t>
            </a: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3F20BA2-0F33-478F-BD6B-64C9B6C63ADE}"/>
              </a:ext>
            </a:extLst>
          </p:cNvPr>
          <p:cNvSpPr txBox="1"/>
          <p:nvPr/>
        </p:nvSpPr>
        <p:spPr>
          <a:xfrm>
            <a:off x="2703106" y="1533259"/>
            <a:ext cx="6482508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Luyện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đoạn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văn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kể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về</a:t>
            </a: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72A2AC1-2C8F-4BEC-9E73-BDBCA8019DE8}"/>
              </a:ext>
            </a:extLst>
          </p:cNvPr>
          <p:cNvSpPr txBox="1"/>
          <p:nvPr/>
        </p:nvSpPr>
        <p:spPr>
          <a:xfrm>
            <a:off x="1966119" y="3074272"/>
            <a:ext cx="213360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B3A363-5EEB-4B01-81E7-D12827563EE0}"/>
              </a:ext>
            </a:extLst>
          </p:cNvPr>
          <p:cNvSpPr txBox="1"/>
          <p:nvPr/>
        </p:nvSpPr>
        <p:spPr>
          <a:xfrm>
            <a:off x="4056811" y="3719978"/>
            <a:ext cx="6977899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làm</a:t>
            </a: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0585" y="2391131"/>
            <a:ext cx="5209984" cy="583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việc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làm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bảo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vệ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môi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trường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9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719" y="2172524"/>
            <a:ext cx="10039650" cy="1013259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474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542784" y="18288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661581" y="3002777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9036ADA-DBC7-4A1A-8024-FFC9D482995C}"/>
              </a:ext>
            </a:extLst>
          </p:cNvPr>
          <p:cNvSpPr txBox="1"/>
          <p:nvPr/>
        </p:nvSpPr>
        <p:spPr>
          <a:xfrm>
            <a:off x="2581325" y="228600"/>
            <a:ext cx="825799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Thứ sáu ngày </a:t>
            </a:r>
            <a:r>
              <a:rPr lang="en-US" sz="3192" b="1" kern="1200" dirty="0" smtClean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17 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tháng 3 năm </a:t>
            </a:r>
            <a:r>
              <a:rPr lang="en-US" sz="3192" b="1" kern="1200" dirty="0" smtClean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2023</a:t>
            </a:r>
            <a:endParaRPr lang="en-US" sz="3192" b="1" kern="1200" dirty="0">
              <a:solidFill>
                <a:srgbClr val="002060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C911049-C43B-401A-B499-11D8DF962B28}"/>
              </a:ext>
            </a:extLst>
          </p:cNvPr>
          <p:cNvSpPr txBox="1"/>
          <p:nvPr/>
        </p:nvSpPr>
        <p:spPr>
          <a:xfrm>
            <a:off x="3896279" y="1127639"/>
            <a:ext cx="5903423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 err="1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lang="en-US" sz="3192" b="1" kern="1200" dirty="0">
              <a:solidFill>
                <a:srgbClr val="002060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3F20BA2-0F33-478F-BD6B-64C9B6C63ADE}"/>
              </a:ext>
            </a:extLst>
          </p:cNvPr>
          <p:cNvSpPr txBox="1"/>
          <p:nvPr/>
        </p:nvSpPr>
        <p:spPr>
          <a:xfrm>
            <a:off x="2581325" y="1501278"/>
            <a:ext cx="9245213" cy="82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 Luyện tập: Viết đoạn văn kể </a:t>
            </a:r>
            <a:r>
              <a:rPr lang="en-US" sz="3192" b="1" kern="1200" dirty="0" smtClean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về 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</a:rPr>
              <a:t>việc làm bảo vệ </a:t>
            </a:r>
            <a:endParaRPr lang="en-US" sz="3192" b="1" kern="1200" dirty="0">
              <a:solidFill>
                <a:srgbClr val="002060"/>
              </a:solidFill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919" y="2388242"/>
            <a:ext cx="2473754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114">
              <a:buClrTx/>
            </a:pPr>
            <a:r>
              <a:rPr lang="en-US" sz="3192" b="1" kern="1200" dirty="0" smtClean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192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+mn-cs"/>
              </a:rPr>
              <a:t>môi trường. </a:t>
            </a:r>
            <a:endParaRPr lang="en-US" sz="3192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406017-7CFD-4D7A-B808-6D10FE6F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rồng cây (Nghe nhạc theo bài hát mẫu SGK mới 2018 cùng phát triển năng lực))">
            <a:hlinkClick r:id="" action="ppaction://media"/>
            <a:extLst>
              <a:ext uri="{FF2B5EF4-FFF2-40B4-BE49-F238E27FC236}">
                <a16:creationId xmlns="" xmlns:a16="http://schemas.microsoft.com/office/drawing/2014/main" id="{779F17F5-672F-4117-85DD-31F312A85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8B298E-07D6-4D8D-BC86-D762053CCE22}"/>
              </a:ext>
            </a:extLst>
          </p:cNvPr>
          <p:cNvSpPr txBox="1"/>
          <p:nvPr/>
        </p:nvSpPr>
        <p:spPr>
          <a:xfrm>
            <a:off x="3916712" y="1682527"/>
            <a:ext cx="4328409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-Rounded" pitchFamily="34" charset="0"/>
                <a:cs typeface="Arial-Rounded" pitchFamily="34" charset="0"/>
              </a:rPr>
              <a:t>BÀI 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DB34668-7209-4FC2-A81B-13DA923DFB0B}"/>
              </a:ext>
            </a:extLst>
          </p:cNvPr>
          <p:cNvSpPr txBox="1">
            <a:spLocks/>
          </p:cNvSpPr>
          <p:nvPr/>
        </p:nvSpPr>
        <p:spPr>
          <a:xfrm>
            <a:off x="1135537" y="2626375"/>
            <a:ext cx="9890760" cy="1501088"/>
          </a:xfrm>
          <a:prstGeom prst="rect">
            <a:avLst/>
          </a:prstGeom>
          <a:solidFill>
            <a:schemeClr val="tx2"/>
          </a:solidFill>
          <a:effectLst>
            <a:softEdge rad="317500"/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-Rounded" pitchFamily="34" charset="0"/>
                <a:cs typeface="Arial-Rounded" pitchFamily="34" charset="0"/>
              </a:rPr>
              <a:t>TẠM BIỆT CÁNH CAM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B19052-6D06-4357-9F9D-F816CE7425BE}"/>
              </a:ext>
            </a:extLst>
          </p:cNvPr>
          <p:cNvSpPr txBox="1"/>
          <p:nvPr/>
        </p:nvSpPr>
        <p:spPr>
          <a:xfrm>
            <a:off x="7528719" y="4648200"/>
            <a:ext cx="12192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itchFamily="34" charset="0"/>
              </a:rPr>
              <a:t>S/66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E82DDF8-A7F0-4696-93E6-44F8F2E07B60}"/>
              </a:ext>
            </a:extLst>
          </p:cNvPr>
          <p:cNvGrpSpPr/>
          <p:nvPr/>
        </p:nvGrpSpPr>
        <p:grpSpPr>
          <a:xfrm>
            <a:off x="964140" y="762000"/>
            <a:ext cx="10534247" cy="1077218"/>
            <a:chOff x="265201" y="846108"/>
            <a:chExt cx="14010916" cy="1436286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F4C76B4-C84E-46F2-ADAF-BE80904E60DB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21" name="Google Shape;418;p36">
                <a:extLst>
                  <a:ext uri="{FF2B5EF4-FFF2-40B4-BE49-F238E27FC236}">
                    <a16:creationId xmlns="" xmlns:a16="http://schemas.microsoft.com/office/drawing/2014/main" id="{2EF5ADF8-D3EE-4E95-8D7B-41DA7D972C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2" name="Google Shape;423;p36">
                <a:extLst>
                  <a:ext uri="{FF2B5EF4-FFF2-40B4-BE49-F238E27FC236}">
                    <a16:creationId xmlns="" xmlns:a16="http://schemas.microsoft.com/office/drawing/2014/main" id="{CFC656D9-2A43-4AAC-9029-B38D2B554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DD03D41-B52E-4549-9627-4097D2EF49D7}"/>
                </a:ext>
              </a:extLst>
            </p:cNvPr>
            <p:cNvSpPr txBox="1"/>
            <p:nvPr/>
          </p:nvSpPr>
          <p:spPr>
            <a:xfrm>
              <a:off x="1036588" y="846108"/>
              <a:ext cx="13239529" cy="1436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Quan sát tranh và nói về việc làm của từng người trong tranh.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4009E3-1CA7-46A4-8C1C-3046CC28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919" y="2181050"/>
            <a:ext cx="9954272" cy="33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E82DDF8-A7F0-4696-93E6-44F8F2E07B60}"/>
              </a:ext>
            </a:extLst>
          </p:cNvPr>
          <p:cNvGrpSpPr/>
          <p:nvPr/>
        </p:nvGrpSpPr>
        <p:grpSpPr>
          <a:xfrm>
            <a:off x="964140" y="762000"/>
            <a:ext cx="10534247" cy="1077218"/>
            <a:chOff x="265201" y="846108"/>
            <a:chExt cx="14010916" cy="1436286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F4C76B4-C84E-46F2-ADAF-BE80904E60DB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21" name="Google Shape;418;p36">
                <a:extLst>
                  <a:ext uri="{FF2B5EF4-FFF2-40B4-BE49-F238E27FC236}">
                    <a16:creationId xmlns="" xmlns:a16="http://schemas.microsoft.com/office/drawing/2014/main" id="{2EF5ADF8-D3EE-4E95-8D7B-41DA7D972C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2" name="Google Shape;423;p36">
                <a:extLst>
                  <a:ext uri="{FF2B5EF4-FFF2-40B4-BE49-F238E27FC236}">
                    <a16:creationId xmlns="" xmlns:a16="http://schemas.microsoft.com/office/drawing/2014/main" id="{CFC656D9-2A43-4AAC-9029-B38D2B554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DD03D41-B52E-4549-9627-4097D2EF49D7}"/>
                </a:ext>
              </a:extLst>
            </p:cNvPr>
            <p:cNvSpPr txBox="1"/>
            <p:nvPr/>
          </p:nvSpPr>
          <p:spPr>
            <a:xfrm>
              <a:off x="1036588" y="846108"/>
              <a:ext cx="13239529" cy="1436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Quan sát tranh và nói về việc làm của từng người trong tranh.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2868E9-09D3-44C7-B988-78D9FA50F686}"/>
              </a:ext>
            </a:extLst>
          </p:cNvPr>
          <p:cNvSpPr txBox="1"/>
          <p:nvPr/>
        </p:nvSpPr>
        <p:spPr>
          <a:xfrm>
            <a:off x="1356137" y="2512984"/>
            <a:ext cx="5146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9FD114-7A73-49D3-8F54-0A1A86BA4688}"/>
              </a:ext>
            </a:extLst>
          </p:cNvPr>
          <p:cNvSpPr txBox="1"/>
          <p:nvPr/>
        </p:nvSpPr>
        <p:spPr>
          <a:xfrm>
            <a:off x="985787" y="3581002"/>
            <a:ext cx="5257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2800" dirty="0">
              <a:solidFill>
                <a:srgbClr val="0E19FA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4B24AB-A210-41B3-ABF9-887BCADF40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6004719" y="1781905"/>
            <a:ext cx="5383557" cy="359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E82DDF8-A7F0-4696-93E6-44F8F2E07B60}"/>
              </a:ext>
            </a:extLst>
          </p:cNvPr>
          <p:cNvGrpSpPr/>
          <p:nvPr/>
        </p:nvGrpSpPr>
        <p:grpSpPr>
          <a:xfrm>
            <a:off x="964140" y="762000"/>
            <a:ext cx="10534247" cy="1077218"/>
            <a:chOff x="265201" y="846108"/>
            <a:chExt cx="14010916" cy="1436286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F4C76B4-C84E-46F2-ADAF-BE80904E60DB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21" name="Google Shape;418;p36">
                <a:extLst>
                  <a:ext uri="{FF2B5EF4-FFF2-40B4-BE49-F238E27FC236}">
                    <a16:creationId xmlns="" xmlns:a16="http://schemas.microsoft.com/office/drawing/2014/main" id="{2EF5ADF8-D3EE-4E95-8D7B-41DA7D972C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2" name="Google Shape;423;p36">
                <a:extLst>
                  <a:ext uri="{FF2B5EF4-FFF2-40B4-BE49-F238E27FC236}">
                    <a16:creationId xmlns="" xmlns:a16="http://schemas.microsoft.com/office/drawing/2014/main" id="{CFC656D9-2A43-4AAC-9029-B38D2B554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DD03D41-B52E-4549-9627-4097D2EF49D7}"/>
                </a:ext>
              </a:extLst>
            </p:cNvPr>
            <p:cNvSpPr txBox="1"/>
            <p:nvPr/>
          </p:nvSpPr>
          <p:spPr>
            <a:xfrm>
              <a:off x="1036588" y="846108"/>
              <a:ext cx="13239529" cy="1436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Quan sát tranh và nói về việc làm của từng người trong tranh.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9FD114-7A73-49D3-8F54-0A1A86BA4688}"/>
              </a:ext>
            </a:extLst>
          </p:cNvPr>
          <p:cNvSpPr txBox="1"/>
          <p:nvPr/>
        </p:nvSpPr>
        <p:spPr>
          <a:xfrm>
            <a:off x="1260345" y="2109182"/>
            <a:ext cx="4423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DA3BCD-A487-4B50-87D3-DB757ED90370}"/>
              </a:ext>
            </a:extLst>
          </p:cNvPr>
          <p:cNvSpPr txBox="1"/>
          <p:nvPr/>
        </p:nvSpPr>
        <p:spPr>
          <a:xfrm>
            <a:off x="899319" y="3465493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lang="en-US" sz="2800" dirty="0">
              <a:solidFill>
                <a:srgbClr val="0E19FA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solidFill>
                  <a:srgbClr val="0E19FA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2A6B6A-A63C-439C-B02F-0419835D4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381" y="1586199"/>
            <a:ext cx="5229338" cy="34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66B0EA6-36E5-40DC-895F-3CAB3603D3E5}"/>
              </a:ext>
            </a:extLst>
          </p:cNvPr>
          <p:cNvGrpSpPr/>
          <p:nvPr/>
        </p:nvGrpSpPr>
        <p:grpSpPr>
          <a:xfrm>
            <a:off x="670719" y="608461"/>
            <a:ext cx="10972800" cy="1079029"/>
            <a:chOff x="265202" y="915918"/>
            <a:chExt cx="14594205" cy="1438704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27CF7A2-2240-4084-9A54-0447CDAF5F8E}"/>
                </a:ext>
              </a:extLst>
            </p:cNvPr>
            <p:cNvGrpSpPr/>
            <p:nvPr/>
          </p:nvGrpSpPr>
          <p:grpSpPr>
            <a:xfrm>
              <a:off x="265202" y="915918"/>
              <a:ext cx="731519" cy="640080"/>
              <a:chOff x="3017207" y="1727884"/>
              <a:chExt cx="1196998" cy="1040130"/>
            </a:xfrm>
          </p:grpSpPr>
          <p:sp>
            <p:nvSpPr>
              <p:cNvPr id="25" name="Google Shape;418;p36">
                <a:extLst>
                  <a:ext uri="{FF2B5EF4-FFF2-40B4-BE49-F238E27FC236}">
                    <a16:creationId xmlns="" xmlns:a16="http://schemas.microsoft.com/office/drawing/2014/main" id="{E4099C8D-B6C5-45F9-BB83-A9064FBF2D93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6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6" name="Google Shape;423;p36">
                <a:extLst>
                  <a:ext uri="{FF2B5EF4-FFF2-40B4-BE49-F238E27FC236}">
                    <a16:creationId xmlns="" xmlns:a16="http://schemas.microsoft.com/office/drawing/2014/main" id="{99D39A21-CC6F-44FC-9979-B08F41CE9A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7" y="1822329"/>
                <a:ext cx="1196998" cy="770401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B899E357-2A41-44F3-97D7-B3CDF3FCA4C4}"/>
                </a:ext>
              </a:extLst>
            </p:cNvPr>
            <p:cNvSpPr txBox="1"/>
            <p:nvPr/>
          </p:nvSpPr>
          <p:spPr>
            <a:xfrm>
              <a:off x="1011786" y="918333"/>
              <a:ext cx="13847621" cy="14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Viết 4 – 5 câu kể về việc em đã làm để bảo vệ môi trường.</a:t>
              </a:r>
              <a:endPara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6FB5EBD-1246-4E14-8F86-B906ED9698C0}"/>
              </a:ext>
            </a:extLst>
          </p:cNvPr>
          <p:cNvSpPr txBox="1"/>
          <p:nvPr/>
        </p:nvSpPr>
        <p:spPr>
          <a:xfrm>
            <a:off x="1163297" y="1981200"/>
            <a:ext cx="104114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	- Em đã làm việc gì để bảo vệ môi trường?</a:t>
            </a:r>
          </a:p>
          <a:p>
            <a:pPr algn="just"/>
            <a:r>
              <a:rPr lang="en-US" sz="32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Em đã làm việc đó lúc nào? Ở đâu? Em làm như thế nào?</a:t>
            </a:r>
          </a:p>
          <a:p>
            <a:pPr algn="just"/>
            <a:r>
              <a:rPr lang="en-US" sz="32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Ích lợi của việc làm đó là gì?</a:t>
            </a:r>
          </a:p>
          <a:p>
            <a:pPr algn="just"/>
            <a:r>
              <a:rPr lang="en-US" sz="32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Em cảm thấy thế nào khi làm việc đó?</a:t>
            </a:r>
          </a:p>
        </p:txBody>
      </p:sp>
    </p:spTree>
    <p:extLst>
      <p:ext uri="{BB962C8B-B14F-4D97-AF65-F5344CB8AC3E}">
        <p14:creationId xmlns:p14="http://schemas.microsoft.com/office/powerpoint/2010/main" val="35331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74ADC4-872C-48D1-A82D-95EE5BD6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3DA950-899C-4C56-9002-83330AA0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43683" y="-131801"/>
            <a:ext cx="12572999" cy="7121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C97EDC7-64BB-45B4-8B74-A5CD7661525A}"/>
              </a:ext>
            </a:extLst>
          </p:cNvPr>
          <p:cNvSpPr/>
          <p:nvPr/>
        </p:nvSpPr>
        <p:spPr>
          <a:xfrm>
            <a:off x="632616" y="1074600"/>
            <a:ext cx="10820399" cy="4513257"/>
          </a:xfrm>
          <a:prstGeom prst="rect">
            <a:avLst/>
          </a:prstGeom>
        </p:spPr>
        <p:txBody>
          <a:bodyPr wrap="square" lIns="91348" tIns="45673" rIns="91348" bIns="45673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 dịp đầu wăm, cô giáo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 đųg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ιΪ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Ǉr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jầm jùa xuân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hưņg dẫn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 em g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Η;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hạt h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jưƟ giờ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Η;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sŉ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jĕ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Chẳng jấy hį, hạt jưƟ giờ đã wở, cây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 Ǉr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Ǉư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đã h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2 κ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áng, bạn wào cũng jang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ững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ậu h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Ǉư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Δ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ǇrưŊg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δφψ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vƞ cô và các bạn. Chúng em jang h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Ǉrang Ǉrí ở sân ǇrưŊg và Ǉrư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lġ hǌ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KhŪg gian ǇrưŊg lġ Ǉrở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Ǉư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Α−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h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Em và các bạn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jì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gģ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 làm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jċ ǇrưŊg 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Ǉư</a:t>
            </a:r>
            <a:r>
              <a:rPr lang="el-GR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Α−</a:t>
            </a:r>
            <a:r>
              <a:rPr lang="vi-VN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554</Words>
  <Application>Microsoft Office PowerPoint</Application>
  <PresentationFormat>Custom</PresentationFormat>
  <Paragraphs>77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HP001 4 hàng</vt:lpstr>
      <vt:lpstr>Source Sans Pro</vt:lpstr>
      <vt:lpstr>Calibri Light</vt:lpstr>
      <vt:lpstr>Arial Rounded MT Bold</vt:lpstr>
      <vt:lpstr>Wingdings</vt:lpstr>
      <vt:lpstr>Titan One</vt:lpstr>
      <vt:lpstr>Quicksand</vt:lpstr>
      <vt:lpstr>Fira Sans Extra Condensed Medium</vt:lpstr>
      <vt:lpstr>Arial-Rounded</vt:lpstr>
      <vt:lpstr>AvantGarde</vt:lpstr>
      <vt:lpstr>Bebas Neue</vt:lpstr>
      <vt:lpstr>Dosis</vt:lpstr>
      <vt:lpstr>Arial</vt:lpstr>
      <vt:lpstr>Calibri</vt:lpstr>
      <vt:lpstr>Times New Roman</vt:lpstr>
      <vt:lpstr>Pre-K for Christian Schools: God Created Families to Love One Another by Slidesgo</vt:lpstr>
      <vt:lpstr>Office Theme</vt:lpstr>
      <vt:lpstr>TIẾNG VIỆT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Windows User</cp:lastModifiedBy>
  <cp:revision>128</cp:revision>
  <dcterms:modified xsi:type="dcterms:W3CDTF">2025-03-21T02:05:25Z</dcterms:modified>
</cp:coreProperties>
</file>