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98" r:id="rId2"/>
  </p:sldMasterIdLst>
  <p:notesMasterIdLst>
    <p:notesMasterId r:id="rId20"/>
  </p:notesMasterIdLst>
  <p:sldIdLst>
    <p:sldId id="313" r:id="rId3"/>
    <p:sldId id="513" r:id="rId4"/>
    <p:sldId id="257" r:id="rId5"/>
    <p:sldId id="258" r:id="rId6"/>
    <p:sldId id="259" r:id="rId7"/>
    <p:sldId id="260" r:id="rId8"/>
    <p:sldId id="317" r:id="rId9"/>
    <p:sldId id="330" r:id="rId10"/>
    <p:sldId id="506" r:id="rId11"/>
    <p:sldId id="511" r:id="rId12"/>
    <p:sldId id="512" r:id="rId13"/>
    <p:sldId id="507" r:id="rId14"/>
    <p:sldId id="514" r:id="rId15"/>
    <p:sldId id="515" r:id="rId16"/>
    <p:sldId id="280" r:id="rId17"/>
    <p:sldId id="270" r:id="rId18"/>
    <p:sldId id="327" r:id="rId19"/>
  </p:sldIdLst>
  <p:sldSz cx="12161838" cy="6858000"/>
  <p:notesSz cx="6858000" cy="9144000"/>
  <p:embeddedFontLst>
    <p:embeddedFont>
      <p:font typeface="Quicksand" panose="020B0604020202020204" charset="0"/>
      <p:regular r:id="rId21"/>
      <p:bold r:id="rId22"/>
    </p:embeddedFont>
    <p:embeddedFont>
      <p:font typeface="Calibri Light" panose="020F0302020204030204" pitchFamily="34" charset="0"/>
      <p:regular r:id="rId23"/>
      <p:italic r:id="rId24"/>
    </p:embeddedFont>
    <p:embeddedFont>
      <p:font typeface="Century Gothic" panose="020B0604020202020204" charset="0"/>
      <p:regular r:id="rId25"/>
      <p:bold r:id="rId26"/>
      <p:italic r:id="rId27"/>
      <p:boldItalic r:id="rId28"/>
    </p:embeddedFont>
    <p:embeddedFont>
      <p:font typeface="Source Sans Pro" panose="020B0503030403020204" pitchFamily="34" charset="0"/>
      <p:regular r:id="rId29"/>
    </p:embeddedFont>
    <p:embeddedFont>
      <p:font typeface="Cambria" panose="02040503050406030204" pitchFamily="18" charset="0"/>
      <p:regular r:id="rId30"/>
      <p:bold r:id="rId31"/>
      <p:italic r:id="rId32"/>
      <p:boldItalic r:id="rId33"/>
    </p:embeddedFont>
    <p:embeddedFont>
      <p:font typeface="Titan One" panose="020B0604020202020204" charset="0"/>
      <p:regular r:id="rId34"/>
    </p:embeddedFont>
    <p:embeddedFont>
      <p:font typeface="Bebas Neue" panose="020B0604020202020204" charset="0"/>
      <p:regular r:id="rId35"/>
    </p:embeddedFont>
    <p:embeddedFont>
      <p:font typeface="Arial-Rounded" panose="020B0500000000000000" charset="0"/>
      <p:regular r:id="rId36"/>
    </p:embeddedFont>
    <p:embeddedFont>
      <p:font typeface="HP001 4 hàng" panose="020B0603050302020204" pitchFamily="34" charset="0"/>
      <p:regular r:id="rId37"/>
      <p:bold r:id="rId38"/>
    </p:embeddedFont>
    <p:embeddedFont>
      <p:font typeface="AvantGarde" panose="00000400000000000000" charset="0"/>
      <p:regular r:id="rId39"/>
    </p:embeddedFont>
    <p:embeddedFont>
      <p:font typeface="Dosis" panose="02010703020202060003" pitchFamily="2" charset="0"/>
      <p:bold r:id="rId40"/>
    </p:embeddedFont>
    <p:embeddedFont>
      <p:font typeface="Calibri" panose="020F0502020204030204" pitchFamily="34" charset="0"/>
      <p:regular r:id="rId41"/>
      <p:bold r:id="rId42"/>
      <p:italic r:id="rId43"/>
      <p:boldItalic r:id="rId44"/>
    </p:embeddedFont>
    <p:embeddedFont>
      <p:font typeface="Fira Sans Extra Condensed Medium" panose="020B0604020202020204" charset="0"/>
      <p:regular r:id="rId45"/>
      <p:bold r:id="rId46"/>
      <p:italic r:id="rId47"/>
      <p:boldItalic r:id="rId48"/>
    </p:embeddedFont>
    <p:embeddedFont>
      <p:font typeface="Arial Rounded MT Bold" panose="020B0604020202020204" charset="0"/>
      <p:regular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EA8F"/>
    <a:srgbClr val="CCFF99"/>
    <a:srgbClr val="FFFF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3969" autoAdjust="0"/>
  </p:normalViewPr>
  <p:slideViewPr>
    <p:cSldViewPr>
      <p:cViewPr varScale="1">
        <p:scale>
          <a:sx n="70" d="100"/>
          <a:sy n="70" d="100"/>
        </p:scale>
        <p:origin x="948" y="60"/>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a:t>
            </a:r>
            <a:r>
              <a:rPr lang="en-US" b="1" baseline="0"/>
              <a:t>1</a:t>
            </a:r>
            <a:r>
              <a:rPr lang="vi-VN" b="1" baseline="0"/>
              <a:t>: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D6F71-FDC8-4112-BCA8-DAADD0FB712F}" type="slidenum">
              <a:rPr kumimoji="0" lang="en-US"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355955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D6F71-FDC8-4112-BCA8-DAADD0FB712F}" type="slidenum">
              <a:rPr kumimoji="0" lang="en-US"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208838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D6F71-FDC8-4112-BCA8-DAADD0FB712F}" type="slidenum">
              <a:rPr kumimoji="0" lang="en-US"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193377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HD HS tự kể nhé!</a:t>
            </a:r>
          </a:p>
        </p:txBody>
      </p:sp>
    </p:spTree>
    <p:extLst>
      <p:ext uri="{BB962C8B-B14F-4D97-AF65-F5344CB8AC3E}">
        <p14:creationId xmlns:p14="http://schemas.microsoft.com/office/powerpoint/2010/main" val="339869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Văn mẫu do người soạn tự viết ra, k tham khảo tl nào cả. Mn có thể dùng nếu thấy phù hợp, hoặc thay thế nhé!</a:t>
            </a:r>
          </a:p>
        </p:txBody>
      </p:sp>
    </p:spTree>
    <p:extLst>
      <p:ext uri="{BB962C8B-B14F-4D97-AF65-F5344CB8AC3E}">
        <p14:creationId xmlns:p14="http://schemas.microsoft.com/office/powerpoint/2010/main" val="333458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t>16</a:t>
            </a:fld>
            <a:endParaRPr lang="en-US"/>
          </a:p>
        </p:txBody>
      </p:sp>
    </p:spTree>
    <p:extLst>
      <p:ext uri="{BB962C8B-B14F-4D97-AF65-F5344CB8AC3E}">
        <p14:creationId xmlns:p14="http://schemas.microsoft.com/office/powerpoint/2010/main" val="118889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516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defTabSz="912114">
              <a:buClrTx/>
              <a:defRPr/>
            </a:pPr>
            <a:r>
              <a:rPr lang="en-US" sz="1197" kern="1200">
                <a:solidFill>
                  <a:prstClr val="black"/>
                </a:solidFill>
                <a:latin typeface="Cambria"/>
                <a:ea typeface="+mn-ea"/>
                <a:cs typeface="+mn-cs"/>
              </a:rPr>
              <a:t>Add a footer</a:t>
            </a:r>
            <a:endParaRPr lang="en-US" sz="1197" kern="1200" dirty="0">
              <a:solidFill>
                <a:prstClr val="black"/>
              </a:solidFill>
              <a:latin typeface="Cambria"/>
              <a:ea typeface="+mn-ea"/>
              <a:cs typeface="+mn-cs"/>
            </a:endParaRPr>
          </a:p>
        </p:txBody>
      </p:sp>
      <p:sp>
        <p:nvSpPr>
          <p:cNvPr id="4" name="Date Placeholder 3"/>
          <p:cNvSpPr>
            <a:spLocks noGrp="1"/>
          </p:cNvSpPr>
          <p:nvPr>
            <p:ph type="dt" sz="half" idx="10"/>
          </p:nvPr>
        </p:nvSpPr>
        <p:spPr/>
        <p:txBody>
          <a:bodyPr/>
          <a:lstStyle/>
          <a:p>
            <a:pPr algn="r" defTabSz="912114">
              <a:buClrTx/>
              <a:defRPr/>
            </a:pPr>
            <a:fld id="{9E583DDF-CA54-461A-A486-592D2374C532}" type="datetimeFigureOut">
              <a:rPr lang="en-US" sz="1197" kern="1200" smtClean="0">
                <a:solidFill>
                  <a:prstClr val="black"/>
                </a:solidFill>
                <a:latin typeface="Cambria"/>
                <a:ea typeface="+mn-ea"/>
                <a:cs typeface="+mn-cs"/>
              </a:rPr>
              <a:pPr algn="r" defTabSz="912114">
                <a:buClrTx/>
                <a:defRPr/>
              </a:pPr>
              <a:t>3/7/2025</a:t>
            </a:fld>
            <a:endParaRPr lang="en-US" sz="1197" kern="1200">
              <a:solidFill>
                <a:prstClr val="black"/>
              </a:solidFill>
              <a:latin typeface="Cambria"/>
              <a:ea typeface="+mn-ea"/>
              <a:cs typeface="+mn-cs"/>
            </a:endParaRPr>
          </a:p>
        </p:txBody>
      </p:sp>
      <p:sp>
        <p:nvSpPr>
          <p:cNvPr id="6" name="Slide Number Placeholder 5"/>
          <p:cNvSpPr>
            <a:spLocks noGrp="1"/>
          </p:cNvSpPr>
          <p:nvPr>
            <p:ph type="sldNum" sz="quarter" idx="12"/>
          </p:nvPr>
        </p:nvSpPr>
        <p:spPr/>
        <p:txBody>
          <a:bodyPr/>
          <a:lstStyle/>
          <a:p>
            <a:pPr algn="r" defTabSz="912114">
              <a:buClrTx/>
              <a:defRPr/>
            </a:pPr>
            <a:fld id="{CA8D9AD5-F248-4919-864A-CFD76CC027D6}" type="slidenum">
              <a:rPr lang="en-US" sz="1197" kern="1200" smtClean="0">
                <a:solidFill>
                  <a:prstClr val="black"/>
                </a:solidFill>
                <a:latin typeface="Cambria"/>
                <a:ea typeface="+mn-ea"/>
                <a:cs typeface="+mn-cs"/>
              </a:rPr>
              <a:pPr algn="r" defTabSz="912114">
                <a:buClrTx/>
                <a:defRPr/>
              </a:pPr>
              <a:t>‹#›</a:t>
            </a:fld>
            <a:endParaRPr lang="en-US" sz="1197" kern="1200">
              <a:solidFill>
                <a:prstClr val="black"/>
              </a:solidFill>
              <a:latin typeface="Cambria"/>
              <a:ea typeface="+mn-ea"/>
              <a:cs typeface="+mn-cs"/>
            </a:endParaRPr>
          </a:p>
        </p:txBody>
      </p:sp>
    </p:spTree>
    <p:extLst>
      <p:ext uri="{BB962C8B-B14F-4D97-AF65-F5344CB8AC3E}">
        <p14:creationId xmlns:p14="http://schemas.microsoft.com/office/powerpoint/2010/main" val="264519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0D88DF7-E4E3-41F2-B1AE-6D7658FF3C3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52690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50075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88DF7-E4E3-41F2-B1AE-6D7658FF3C3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24967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88DF7-E4E3-41F2-B1AE-6D7658FF3C37}"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5561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88DF7-E4E3-41F2-B1AE-6D7658FF3C37}"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83259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88DF7-E4E3-41F2-B1AE-6D7658FF3C37}"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73711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88DF7-E4E3-41F2-B1AE-6D7658FF3C37}"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05717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4122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56270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813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97437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751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6" y="2077761"/>
            <a:ext cx="8746507"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07796" y="4092428"/>
            <a:ext cx="8746507"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393881" y="5583754"/>
            <a:ext cx="1730639"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37216" y="3762272"/>
            <a:ext cx="2573138"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083455"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79693" y="2061669"/>
            <a:ext cx="965442"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06841" y="5609131"/>
            <a:ext cx="38709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85143" y="5729029"/>
            <a:ext cx="260001"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67291" y="942394"/>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6671" y="2235820"/>
            <a:ext cx="259997"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71465" y="1591619"/>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5266" y="3607970"/>
            <a:ext cx="158486"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17736" y="761384"/>
            <a:ext cx="1551118"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13598" y="4067094"/>
            <a:ext cx="158486"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25107" y="1120490"/>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4"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488304" y="919703"/>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5354" y="3409945"/>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6716" y="5654951"/>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270770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97" r:id="rId3"/>
    <p:sldLayoutId id="2147483669" r:id="rId4"/>
    <p:sldLayoutId id="2147483683" r:id="rId5"/>
    <p:sldLayoutId id="2147483687" r:id="rId6"/>
    <p:sldLayoutId id="2147483688" r:id="rId7"/>
    <p:sldLayoutId id="2147483689" r:id="rId8"/>
    <p:sldLayoutId id="2147483695" r:id="rId9"/>
    <p:sldLayoutId id="214748369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70D88DF7-E4E3-41F2-B1AE-6D7658FF3C37}" type="datetimeFigureOut">
              <a:rPr lang="en-US" smtClean="0"/>
              <a:t>3/7/2025</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C93A3B5-7B5D-4331-BC11-9154B31FEFD8}" type="slidenum">
              <a:rPr lang="en-US" smtClean="0"/>
              <a:t>‹#›</a:t>
            </a:fld>
            <a:endParaRPr lang="en-US"/>
          </a:p>
        </p:txBody>
      </p:sp>
    </p:spTree>
    <p:extLst>
      <p:ext uri="{BB962C8B-B14F-4D97-AF65-F5344CB8AC3E}">
        <p14:creationId xmlns:p14="http://schemas.microsoft.com/office/powerpoint/2010/main" val="10461025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audio"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xmlns=""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a16="http://schemas.microsoft.com/office/drawing/2014/main" xmlns=""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1163724" y="1404935"/>
            <a:ext cx="1716795" cy="46709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Hoạt động của một con vật mà em quan sát được</a:t>
            </a:r>
            <a:endPar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3366521" y="1420083"/>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muốn kể về con vật nào? Ở đâu và khi nào?</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71257" y="539538"/>
            <a:ext cx="10820400" cy="584775"/>
            <a:chOff x="265201" y="846107"/>
            <a:chExt cx="14391509" cy="77969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46107"/>
              <a:ext cx="13644923" cy="77969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a:t>
              </a:r>
              <a:r>
                <a:rPr lang="en-US" sz="3200" b="1">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Rounded Corners 26">
            <a:extLst>
              <a:ext uri="{FF2B5EF4-FFF2-40B4-BE49-F238E27FC236}">
                <a16:creationId xmlns:a16="http://schemas.microsoft.com/office/drawing/2014/main" xmlns="" id="{A427297D-616B-46A5-9C8C-F850689F5067}"/>
              </a:ext>
            </a:extLst>
          </p:cNvPr>
          <p:cNvSpPr/>
          <p:nvPr/>
        </p:nvSpPr>
        <p:spPr>
          <a:xfrm>
            <a:off x="3353938" y="2657970"/>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Trông con vật có những đặc điểm gì nổi bật?</a:t>
            </a:r>
          </a:p>
        </p:txBody>
      </p:sp>
      <p:sp>
        <p:nvSpPr>
          <p:cNvPr id="28" name="Rectangle: Rounded Corners 27">
            <a:extLst>
              <a:ext uri="{FF2B5EF4-FFF2-40B4-BE49-F238E27FC236}">
                <a16:creationId xmlns:a16="http://schemas.microsoft.com/office/drawing/2014/main" xmlns="" id="{A89DDE46-EA2D-47E0-AF3B-9731166CC03C}"/>
              </a:ext>
            </a:extLst>
          </p:cNvPr>
          <p:cNvSpPr/>
          <p:nvPr/>
        </p:nvSpPr>
        <p:spPr>
          <a:xfrm>
            <a:off x="3341355" y="3895857"/>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 lại những hoạt động của con vật đó.</a:t>
            </a:r>
          </a:p>
        </p:txBody>
      </p:sp>
      <p:sp>
        <p:nvSpPr>
          <p:cNvPr id="29" name="Rectangle: Rounded Corners 28">
            <a:extLst>
              <a:ext uri="{FF2B5EF4-FFF2-40B4-BE49-F238E27FC236}">
                <a16:creationId xmlns:a16="http://schemas.microsoft.com/office/drawing/2014/main" xmlns="" id="{38C11C57-70FA-40D4-9DB7-3C09B1DB594F}"/>
              </a:ext>
            </a:extLst>
          </p:cNvPr>
          <p:cNvSpPr/>
          <p:nvPr/>
        </p:nvSpPr>
        <p:spPr>
          <a:xfrm>
            <a:off x="3328772" y="5133744"/>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 nhận xét của con về con vật đó.</a:t>
            </a:r>
          </a:p>
        </p:txBody>
      </p:sp>
    </p:spTree>
    <p:extLst>
      <p:ext uri="{BB962C8B-B14F-4D97-AF65-F5344CB8AC3E}">
        <p14:creationId xmlns:p14="http://schemas.microsoft.com/office/powerpoint/2010/main" val="5515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1163724" y="1404936"/>
            <a:ext cx="1716795" cy="5086552"/>
          </a:xfrm>
          <a:prstGeom prst="roundRect">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ể </a:t>
            </a:r>
            <a:r>
              <a:rPr lang="en-US" sz="32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 hoạt động của một con vật mà em quan sát được</a:t>
            </a:r>
            <a:endParaRPr lang="en-US"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3366521" y="1420083"/>
            <a:ext cx="7895998" cy="942117"/>
          </a:xfrm>
          <a:prstGeom prst="roundRec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Mỗi lần về quê thăm ông bà, em rất thích ra vườn ngắm đàn gà con mới nở.</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71257" y="513266"/>
            <a:ext cx="11841713" cy="584775"/>
            <a:chOff x="265201" y="811078"/>
            <a:chExt cx="15749891" cy="77969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920348" y="811078"/>
              <a:ext cx="15094744" cy="779699"/>
            </a:xfrm>
            <a:prstGeom prst="rect">
              <a:avLst/>
            </a:prstGeom>
            <a:noFill/>
          </p:spPr>
          <p:txBody>
            <a:bodyPr wrap="square" rtlCol="0">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Viết 3 – 5 </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kể lại hoạt động của một con vật mà em quan sát được</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Rounded Corners 26">
            <a:extLst>
              <a:ext uri="{FF2B5EF4-FFF2-40B4-BE49-F238E27FC236}">
                <a16:creationId xmlns:a16="http://schemas.microsoft.com/office/drawing/2014/main" xmlns="" id="{A427297D-616B-46A5-9C8C-F850689F5067}"/>
              </a:ext>
            </a:extLst>
          </p:cNvPr>
          <p:cNvSpPr/>
          <p:nvPr/>
        </p:nvSpPr>
        <p:spPr>
          <a:xfrm>
            <a:off x="3366521" y="2505572"/>
            <a:ext cx="7895998" cy="1471315"/>
          </a:xfrm>
          <a:prstGeom prst="roundRect">
            <a:avLst/>
          </a:prstGeom>
          <a:solidFill>
            <a:srgbClr val="CC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Đàn gà con có bộ lông vàng, mềm như tơ. Những chiếc mỏ nhỏ xíu, đôi mắt tròn xoe trông thật đáng yêu.</a:t>
            </a:r>
          </a:p>
        </p:txBody>
      </p:sp>
      <p:sp>
        <p:nvSpPr>
          <p:cNvPr id="28" name="Rectangle: Rounded Corners 27">
            <a:extLst>
              <a:ext uri="{FF2B5EF4-FFF2-40B4-BE49-F238E27FC236}">
                <a16:creationId xmlns:a16="http://schemas.microsoft.com/office/drawing/2014/main" xmlns="" id="{A89DDE46-EA2D-47E0-AF3B-9731166CC03C}"/>
              </a:ext>
            </a:extLst>
          </p:cNvPr>
          <p:cNvSpPr/>
          <p:nvPr/>
        </p:nvSpPr>
        <p:spPr>
          <a:xfrm>
            <a:off x="3328772" y="4120259"/>
            <a:ext cx="7895998" cy="942116"/>
          </a:xfrm>
          <a:prstGeom prst="round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Khi gà mẹ kêu “Tục! Tục!” là đàn con lại thi nhau xúm lại bên chân gà mẹ.</a:t>
            </a:r>
          </a:p>
        </p:txBody>
      </p:sp>
      <p:sp>
        <p:nvSpPr>
          <p:cNvPr id="29" name="Rectangle: Rounded Corners 28">
            <a:extLst>
              <a:ext uri="{FF2B5EF4-FFF2-40B4-BE49-F238E27FC236}">
                <a16:creationId xmlns:a16="http://schemas.microsoft.com/office/drawing/2014/main" xmlns="" id="{38C11C57-70FA-40D4-9DB7-3C09B1DB594F}"/>
              </a:ext>
            </a:extLst>
          </p:cNvPr>
          <p:cNvSpPr/>
          <p:nvPr/>
        </p:nvSpPr>
        <p:spPr>
          <a:xfrm>
            <a:off x="3337699" y="5205747"/>
            <a:ext cx="7895998" cy="1285741"/>
          </a:xfrm>
          <a:prstGeom prst="roundRect">
            <a:avLst/>
          </a:prstGeom>
          <a:solidFill>
            <a:srgbClr val="FFEA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Vườn nhà bà có gà con, cún con và cả chú bê nữa, chẳng khác gì khu vườn bách thú dễ thương.</a:t>
            </a:r>
          </a:p>
        </p:txBody>
      </p:sp>
    </p:spTree>
    <p:extLst>
      <p:ext uri="{BB962C8B-B14F-4D97-AF65-F5344CB8AC3E}">
        <p14:creationId xmlns:p14="http://schemas.microsoft.com/office/powerpoint/2010/main" val="35394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3" y="-131801"/>
            <a:ext cx="12572999" cy="7121602"/>
          </a:xfrm>
          <a:prstGeom prst="rect">
            <a:avLst/>
          </a:prstGeom>
        </p:spPr>
      </p:pic>
      <p:sp>
        <p:nvSpPr>
          <p:cNvPr id="4" name="Text Box 2">
            <a:extLst>
              <a:ext uri="{FF2B5EF4-FFF2-40B4-BE49-F238E27FC236}">
                <a16:creationId xmlns:a16="http://schemas.microsoft.com/office/drawing/2014/main" xmlns="" id="{AB4E5841-930C-4657-BEAC-6DB921F4B3B3}"/>
              </a:ext>
            </a:extLst>
          </p:cNvPr>
          <p:cNvSpPr txBox="1">
            <a:spLocks noChangeArrowheads="1"/>
          </p:cNvSpPr>
          <p:nvPr/>
        </p:nvSpPr>
        <p:spPr bwMode="auto">
          <a:xfrm>
            <a:off x="2406836" y="287192"/>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dirty="0">
                <a:solidFill>
                  <a:srgbClr val="FFFFFF"/>
                </a:solidFill>
                <a:latin typeface="HP001 4 hàng" pitchFamily="34" charset="0"/>
              </a:rPr>
              <a:t> Thứ sáu </a:t>
            </a:r>
            <a:r>
              <a:rPr lang="en-US" sz="3192" b="1" dirty="0">
                <a:solidFill>
                  <a:srgbClr val="FFFFFF"/>
                </a:solidFill>
                <a:latin typeface="HP001 4 hàng" pitchFamily="34" charset="0"/>
              </a:rPr>
              <a:t>w</a:t>
            </a:r>
            <a:r>
              <a:rPr lang="en-US" altLang="en-US" sz="3192" b="1" dirty="0">
                <a:solidFill>
                  <a:srgbClr val="FFFFFF"/>
                </a:solidFill>
                <a:latin typeface="HP001 4 hàng" pitchFamily="34" charset="0"/>
              </a:rPr>
              <a:t>gày </a:t>
            </a:r>
            <a:r>
              <a:rPr lang="en-US" altLang="en-US" sz="3192" b="1" dirty="0" smtClean="0">
                <a:solidFill>
                  <a:srgbClr val="FFFFFF"/>
                </a:solidFill>
                <a:latin typeface="HP001 4 hàng" pitchFamily="34" charset="0"/>
              </a:rPr>
              <a:t>1 </a:t>
            </a:r>
            <a:r>
              <a:rPr lang="en-US" sz="3192" b="1" dirty="0">
                <a:solidFill>
                  <a:srgbClr val="FFFFFF"/>
                </a:solidFill>
                <a:latin typeface="HP001 4 hàng" pitchFamily="34" charset="0"/>
                <a:ea typeface="Calibri"/>
              </a:rPr>
              <a:t>Ǉ</a:t>
            </a:r>
            <a:r>
              <a:rPr lang="en-US" altLang="en-US" sz="3192" b="1" dirty="0">
                <a:solidFill>
                  <a:srgbClr val="FFFFFF"/>
                </a:solidFill>
                <a:latin typeface="HP001 4 hàng" pitchFamily="34" charset="0"/>
              </a:rPr>
              <a:t>háng 3 </a:t>
            </a:r>
            <a:r>
              <a:rPr lang="en-US" sz="3192" b="1" dirty="0">
                <a:solidFill>
                  <a:srgbClr val="FFFFFF"/>
                </a:solidFill>
                <a:latin typeface="HP001 4 hàng" pitchFamily="34" charset="0"/>
              </a:rPr>
              <a:t>w</a:t>
            </a:r>
            <a:r>
              <a:rPr lang="en-US" altLang="en-US" sz="3192" b="1" dirty="0">
                <a:solidFill>
                  <a:srgbClr val="FFFFFF"/>
                </a:solidFill>
                <a:latin typeface="HP001 4 hàng" pitchFamily="34" charset="0"/>
              </a:rPr>
              <a:t>ăm </a:t>
            </a:r>
            <a:r>
              <a:rPr lang="en-US" altLang="en-US" sz="3192" b="1" dirty="0" smtClean="0">
                <a:solidFill>
                  <a:srgbClr val="FFFFFF"/>
                </a:solidFill>
                <a:latin typeface="HP001 4 hàng" pitchFamily="34" charset="0"/>
              </a:rPr>
              <a:t>2024</a:t>
            </a:r>
            <a:endParaRPr lang="en-US" altLang="en-US" sz="3192" b="1" dirty="0">
              <a:solidFill>
                <a:srgbClr val="FFFFFF"/>
              </a:solidFill>
              <a:latin typeface="HP001 4 hàng" pitchFamily="34" charset="0"/>
            </a:endParaRPr>
          </a:p>
        </p:txBody>
      </p:sp>
      <p:sp>
        <p:nvSpPr>
          <p:cNvPr id="5" name="Text Box 2">
            <a:extLst>
              <a:ext uri="{FF2B5EF4-FFF2-40B4-BE49-F238E27FC236}">
                <a16:creationId xmlns:a16="http://schemas.microsoft.com/office/drawing/2014/main" xmlns="" id="{47088EA1-B66E-4805-B802-FCC27BF32AD4}"/>
              </a:ext>
            </a:extLst>
          </p:cNvPr>
          <p:cNvSpPr txBox="1">
            <a:spLocks noChangeArrowheads="1"/>
          </p:cNvSpPr>
          <p:nvPr/>
        </p:nvSpPr>
        <p:spPr bwMode="auto">
          <a:xfrm>
            <a:off x="4600875" y="1151642"/>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a:solidFill>
                  <a:srgbClr val="FFFFFF"/>
                </a:solidFill>
                <a:latin typeface="HP001 4 hàng" pitchFamily="34" charset="0"/>
              </a:rPr>
              <a:t> T</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Ğng V</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İ</a:t>
            </a:r>
            <a:r>
              <a:rPr lang="el-GR" altLang="en-US" sz="3192" b="1">
                <a:solidFill>
                  <a:srgbClr val="FFFFFF"/>
                </a:solidFill>
                <a:latin typeface="HP001 4 hàng" pitchFamily="34" charset="0"/>
              </a:rPr>
              <a:t>Ι </a:t>
            </a:r>
            <a:endParaRPr lang="en-US" altLang="en-US" sz="3192" b="1" dirty="0">
              <a:solidFill>
                <a:srgbClr val="FFFFFF"/>
              </a:solidFill>
              <a:latin typeface="HP001 4 hàng" pitchFamily="34" charset="0"/>
            </a:endParaRPr>
          </a:p>
        </p:txBody>
      </p:sp>
      <p:sp>
        <p:nvSpPr>
          <p:cNvPr id="7" name="Rectangle 6">
            <a:extLst>
              <a:ext uri="{FF2B5EF4-FFF2-40B4-BE49-F238E27FC236}">
                <a16:creationId xmlns:a16="http://schemas.microsoft.com/office/drawing/2014/main" xmlns="" id="{EC97EDC7-64BB-45B4-8B74-A5CD7661525A}"/>
              </a:ext>
            </a:extLst>
          </p:cNvPr>
          <p:cNvSpPr/>
          <p:nvPr/>
        </p:nvSpPr>
        <p:spPr>
          <a:xfrm>
            <a:off x="632618" y="2215134"/>
            <a:ext cx="10820399" cy="4185666"/>
          </a:xfrm>
          <a:prstGeom prst="rect">
            <a:avLst/>
          </a:prstGeom>
        </p:spPr>
        <p:txBody>
          <a:bodyPr wrap="square" lIns="91348" tIns="45673" rIns="91348" bIns="45673">
            <a:spAutoFit/>
          </a:bodyPr>
          <a:lstStyle/>
          <a:p>
            <a:pPr algn="just"/>
            <a:r>
              <a:rPr lang="en-US" sz="2800" b="1" dirty="0" err="1">
                <a:solidFill>
                  <a:srgbClr val="FFFFFF"/>
                </a:solidFill>
                <a:latin typeface="HP001 4 hàng" panose="020B0603050302020204" pitchFamily="34" charset="0"/>
              </a:rPr>
              <a:t>Bài</a:t>
            </a:r>
            <a:r>
              <a:rPr lang="en-US" sz="2800" b="1" dirty="0">
                <a:solidFill>
                  <a:srgbClr val="FFFFFF"/>
                </a:solidFill>
                <a:latin typeface="HP001 4 hàng" panose="020B0603050302020204" pitchFamily="34" charset="0"/>
              </a:rPr>
              <a:t> 2: 				     </a:t>
            </a:r>
          </a:p>
          <a:p>
            <a:pPr algn="ctr"/>
            <a:r>
              <a:rPr lang="en-US" sz="2800" b="1" dirty="0" err="1">
                <a:solidFill>
                  <a:srgbClr val="FFFFFF"/>
                </a:solidFill>
                <a:latin typeface="HP001 4 hàng" panose="020B0603050302020204" pitchFamily="34" charset="0"/>
              </a:rPr>
              <a:t>Bài</a:t>
            </a:r>
            <a:r>
              <a:rPr lang="en-US" sz="2800" b="1" dirty="0">
                <a:solidFill>
                  <a:srgbClr val="FFFFFF"/>
                </a:solidFill>
                <a:latin typeface="HP001 4 hàng" panose="020B0603050302020204" pitchFamily="34" charset="0"/>
              </a:rPr>
              <a:t> </a:t>
            </a:r>
            <a:r>
              <a:rPr lang="en-US" sz="2800" b="1" dirty="0" err="1">
                <a:solidFill>
                  <a:srgbClr val="FFFFFF"/>
                </a:solidFill>
                <a:latin typeface="HP001 4 hàng" panose="020B0603050302020204" pitchFamily="34" charset="0"/>
              </a:rPr>
              <a:t>làm</a:t>
            </a:r>
            <a:endParaRPr lang="en-US" sz="2800" b="1" dirty="0">
              <a:solidFill>
                <a:srgbClr val="FFFFFF"/>
              </a:solidFill>
              <a:latin typeface="HP001 4 hàng" panose="020B0603050302020204" pitchFamily="34" charset="0"/>
            </a:endParaRPr>
          </a:p>
          <a:p>
            <a:pPr algn="just">
              <a:lnSpc>
                <a:spcPct val="125000"/>
              </a:lnSpc>
            </a:pP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Mĕ lần ωϙ ǕΜ</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ê</a:t>
            </a:r>
            <a:r>
              <a:rPr lang="vi-VN"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κăm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Ūg</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bà, em ǟất κíε ǟa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νΰ</a:t>
            </a:r>
            <a:r>
              <a:rPr lang="vi-VN"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Ŋ wgắm đàn gà c</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Ϊ </a:t>
            </a:r>
            <a:r>
              <a:rPr lang="vi-VN"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jƞ wở. Đàn gà cΪ có bộ lŪg vàng, Εϛm ηư Ǉơ. Nǖững εΗĞc jỏ ηỏ xíu, đċ jắt ǇrŜ xφψ ǇrŪg κật đáng ΐêu</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Khi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gà</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Ε−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kłu</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Tục</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Tục</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là</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đàn</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c</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Ϊ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lại</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κ</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i</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η</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au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xúm</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lại</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χ</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Ĺn</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ε</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ân</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gà</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l-GR"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Ε−</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VưŊ ηà bà có gà cΪ, cún cΪ và cả εú χ∂ wữa, εẳng δác gì δu νΰŊ báε κú Ύğ κưΩg</a:t>
            </a:r>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endParaRPr lang="en-US" sz="2800" b="1" dirty="0">
              <a:solidFill>
                <a:srgbClr val="FFFFFF"/>
              </a:solidFill>
              <a:latin typeface="HP001 4 hàng" panose="020B0603050302020204" pitchFamily="34" charset="0"/>
            </a:endParaRPr>
          </a:p>
        </p:txBody>
      </p:sp>
      <p:sp>
        <p:nvSpPr>
          <p:cNvPr id="8" name="TextBox 7">
            <a:extLst>
              <a:ext uri="{FF2B5EF4-FFF2-40B4-BE49-F238E27FC236}">
                <a16:creationId xmlns:a16="http://schemas.microsoft.com/office/drawing/2014/main" xmlns="" id="{A9855F67-4024-42CD-8863-59E4BE335B97}"/>
              </a:ext>
            </a:extLst>
          </p:cNvPr>
          <p:cNvSpPr txBox="1"/>
          <p:nvPr/>
        </p:nvSpPr>
        <p:spPr>
          <a:xfrm>
            <a:off x="1274023" y="1450004"/>
            <a:ext cx="10178994" cy="83099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Luyện</a:t>
            </a:r>
            <a:r>
              <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tập</a:t>
            </a:r>
            <a:r>
              <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Viết</a:t>
            </a:r>
            <a:r>
              <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lang="en-US" sz="3200" b="1" dirty="0" err="1">
                <a:solidFill>
                  <a:srgbClr val="FFFF00"/>
                </a:solidFill>
                <a:latin typeface="HP001 4 hàng" panose="020B0603050302020204" pitchFamily="34" charset="0"/>
              </a:rPr>
              <a:t>đoạn</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văn</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kể</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về</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hoạt</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động</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của</a:t>
            </a:r>
            <a:r>
              <a:rPr lang="en-US" sz="3200" b="1" dirty="0">
                <a:solidFill>
                  <a:srgbClr val="FFFF00"/>
                </a:solidFill>
                <a:latin typeface="HP001 4 hàng" panose="020B0603050302020204" pitchFamily="34" charset="0"/>
              </a:rPr>
              <a:t> con </a:t>
            </a:r>
            <a:r>
              <a:rPr lang="en-US" sz="3200" b="1" dirty="0" err="1">
                <a:solidFill>
                  <a:srgbClr val="FFFF00"/>
                </a:solidFill>
                <a:latin typeface="HP001 4 hàng" panose="020B0603050302020204" pitchFamily="34" charset="0"/>
              </a:rPr>
              <a:t>vật</a:t>
            </a:r>
            <a:r>
              <a:rPr lang="en-US" sz="3200" b="1" dirty="0">
                <a:solidFill>
                  <a:srgbClr val="FFFF00"/>
                </a:solidFill>
                <a:latin typeface="HP001 4 hàng" panose="020B0603050302020204" pitchFamily="34" charset="0"/>
              </a:rPr>
              <a:t>. </a:t>
            </a:r>
          </a:p>
        </p:txBody>
      </p:sp>
    </p:spTree>
    <p:extLst>
      <p:ext uri="{BB962C8B-B14F-4D97-AF65-F5344CB8AC3E}">
        <p14:creationId xmlns:p14="http://schemas.microsoft.com/office/powerpoint/2010/main" val="420081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30047154"/>
              </p:ext>
            </p:extLst>
          </p:nvPr>
        </p:nvGraphicFramePr>
        <p:xfrm>
          <a:off x="922848" y="914400"/>
          <a:ext cx="10266362" cy="6365114"/>
        </p:xfrm>
        <a:graphic>
          <a:graphicData uri="http://schemas.openxmlformats.org/drawingml/2006/table">
            <a:tbl>
              <a:tblPr>
                <a:tableStyleId>{2CB95AF5-CCCD-4433-B029-0209CC4ECF57}</a:tableStyleId>
              </a:tblPr>
              <a:tblGrid>
                <a:gridCol w="10266362"/>
              </a:tblGrid>
              <a:tr h="1244474">
                <a:tc>
                  <a:txBody>
                    <a:bodyPr/>
                    <a:lstStyle/>
                    <a:p>
                      <a:pPr algn="just">
                        <a:lnSpc>
                          <a:spcPct val="150000"/>
                        </a:lnSpc>
                        <a:spcAft>
                          <a:spcPts val="0"/>
                        </a:spcAft>
                      </a:pPr>
                      <a:r>
                        <a:rPr lang="en-US" sz="2800" b="1" dirty="0">
                          <a:effectLst/>
                          <a:latin typeface="Times New Roman" panose="02020603050405020304" pitchFamily="18" charset="0"/>
                          <a:cs typeface="Times New Roman" panose="02020603050405020304" pitchFamily="18" charset="0"/>
                        </a:rPr>
                        <a:t>Nhà em có nuôi một chú mèo. Chú mèo vừa tròn một tuổi. Chú có một bộ lông trắng mềm mại, điểm những đốm vàng và nâu nhạt. Cái đầu tròn tròn, hai cái tai dong dỏng dựng đứng lên rất thính nhạy. Bốn cái chân nhỏ mà ngắn. Dưới bàn chân có nệm thịt êm như mút giúp cho bước đi của </a:t>
                      </a:r>
                      <a:r>
                        <a:rPr lang="en-US" sz="2800" b="1" dirty="0" smtClean="0">
                          <a:effectLst/>
                          <a:latin typeface="Times New Roman" panose="02020603050405020304" pitchFamily="18" charset="0"/>
                          <a:cs typeface="Times New Roman" panose="02020603050405020304" pitchFamily="18" charset="0"/>
                        </a:rPr>
                        <a:t>chú </a:t>
                      </a:r>
                      <a:r>
                        <a:rPr lang="en-US" sz="2800" b="1" dirty="0">
                          <a:effectLst/>
                          <a:latin typeface="Times New Roman" panose="02020603050405020304" pitchFamily="18" charset="0"/>
                          <a:cs typeface="Times New Roman" panose="02020603050405020304" pitchFamily="18" charset="0"/>
                        </a:rPr>
                        <a:t>uyển chuyển nhẹ nhàng không gây tiếng động. Chú bắt chuột rất tài. Em rất yêu quý người bạn nhỏ này, em sẽ cố gắng chăm sóc chú thật tốt để chú mãi ở bên gia đình em.</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tr>
              <a:tr h="1244474">
                <a:tc>
                  <a:txBody>
                    <a:bodyPr/>
                    <a:lstStyle/>
                    <a:p>
                      <a:pPr algn="just">
                        <a:lnSpc>
                          <a:spcPct val="150000"/>
                        </a:lnSpc>
                        <a:spcAft>
                          <a:spcPts val="0"/>
                        </a:spcAft>
                      </a:pPr>
                      <a:endParaRPr lang="en-US" sz="2800" b="1" dirty="0">
                        <a:effectLst/>
                        <a:latin typeface="HP001 4 hàng" panose="020B0603050302020204" pitchFamily="34" charset="0"/>
                        <a:ea typeface="Calibri" panose="020F0502020204030204" pitchFamily="34" charset="0"/>
                        <a:cs typeface="Times New Roman" panose="02020603050405020304" pitchFamily="18" charset="0"/>
                      </a:endParaRPr>
                    </a:p>
                  </a:txBody>
                  <a:tcPr marL="114300" marR="114300" marT="0" marB="0"/>
                </a:tc>
              </a:tr>
            </a:tbl>
          </a:graphicData>
        </a:graphic>
      </p:graphicFrame>
    </p:spTree>
    <p:extLst>
      <p:ext uri="{BB962C8B-B14F-4D97-AF65-F5344CB8AC3E}">
        <p14:creationId xmlns:p14="http://schemas.microsoft.com/office/powerpoint/2010/main" val="1761537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957625" y="609600"/>
            <a:ext cx="10559948" cy="6001643"/>
          </a:xfrm>
          <a:prstGeom prst="rect">
            <a:avLst/>
          </a:prstGeom>
        </p:spPr>
        <p:txBody>
          <a:bodyPr wrap="square">
            <a:spAutoFit/>
          </a:bodyPr>
          <a:lstStyle/>
          <a:p>
            <a:pPr>
              <a:lnSpc>
                <a:spcPct val="150000"/>
              </a:lnSpc>
            </a:pPr>
            <a:r>
              <a:rPr lang="en-US" sz="3200" b="1" dirty="0" smtClean="0">
                <a:latin typeface="HP001 4 hàng" panose="020B0603050302020204" pitchFamily="34" charset="0"/>
                <a:ea typeface="Calibri" panose="020F0502020204030204" pitchFamily="34" charset="0"/>
              </a:rPr>
              <a:t>	Nhà </a:t>
            </a:r>
            <a:r>
              <a:rPr lang="en-US" sz="3200" b="1" dirty="0">
                <a:latin typeface="HP001 4 hàng" panose="020B0603050302020204" pitchFamily="34" charset="0"/>
                <a:ea typeface="Calibri" panose="020F0502020204030204" pitchFamily="34" charset="0"/>
              </a:rPr>
              <a:t>bà ngoại em có nuôi một chú chó. Chú đã ở nhà bà ngoại lâu lắm rồi. Nó có bộ lông màu đen tuyền, óng mượt và dày. Đôi mắt sáng, màu đen huyền có </a:t>
            </a:r>
            <a:r>
              <a:rPr lang="en-US" sz="3200" b="1" dirty="0" smtClean="0">
                <a:latin typeface="HP001 4 hàng" panose="020B0603050302020204" pitchFamily="34" charset="0"/>
                <a:ea typeface="Calibri" panose="020F0502020204030204" pitchFamily="34" charset="0"/>
              </a:rPr>
              <a:t>hai </a:t>
            </a:r>
            <a:r>
              <a:rPr lang="en-US" sz="3200" b="1" dirty="0">
                <a:latin typeface="HP001 4 hàng" panose="020B0603050302020204" pitchFamily="34" charset="0"/>
                <a:ea typeface="Calibri" panose="020F0502020204030204" pitchFamily="34" charset="0"/>
              </a:rPr>
              <a:t>đốm trắng bên trên. Chú canh nhà rất giỏi. Khi có người lạ đến nhà chú sủa gâu gâu rất to. Mỗi lần em về quê chơi, chỉ cần thấy em ở ngoài cổng, nó đã ngoe nguẩy đuôi, mừng rỡ chạy ra và đón em. Em rất yêu quý chú chó này. </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268025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9036ADA-DBC7-4A1A-8024-FFC9D482995C}"/>
              </a:ext>
            </a:extLst>
          </p:cNvPr>
          <p:cNvSpPr txBox="1"/>
          <p:nvPr/>
        </p:nvSpPr>
        <p:spPr>
          <a:xfrm>
            <a:off x="2575719" y="221482"/>
            <a:ext cx="8206595" cy="828941"/>
          </a:xfrm>
          <a:prstGeom prst="rect">
            <a:avLst/>
          </a:prstGeom>
          <a:noFill/>
        </p:spPr>
        <p:txBody>
          <a:bodyPr wrap="square" rtlCol="0">
            <a:spAutoFit/>
          </a:bodyPr>
          <a:lstStyle/>
          <a:p>
            <a:pPr defTabSz="912114">
              <a:lnSpc>
                <a:spcPct val="150000"/>
              </a:lnSpc>
              <a:buClrTx/>
              <a:defRPr/>
            </a:pPr>
            <a:r>
              <a:rPr lang="en-US" sz="3200" b="1" kern="1200" dirty="0">
                <a:solidFill>
                  <a:srgbClr val="002060"/>
                </a:solidFill>
                <a:latin typeface="HP001 4 hàng" panose="020B0603050302020204" pitchFamily="34" charset="0"/>
                <a:ea typeface="+mn-ea"/>
                <a:cs typeface="+mn-cs"/>
              </a:rPr>
              <a:t>Thứ </a:t>
            </a:r>
            <a:r>
              <a:rPr lang="en-US" sz="3200" b="1" kern="1200" dirty="0">
                <a:solidFill>
                  <a:srgbClr val="002060"/>
                </a:solidFill>
                <a:latin typeface="HP001 4 hàng" panose="020B0603050302020204" pitchFamily="34" charset="0"/>
                <a:ea typeface="+mn-ea"/>
                <a:cs typeface="+mn-cs"/>
              </a:rPr>
              <a:t>S</a:t>
            </a:r>
            <a:r>
              <a:rPr lang="en-US" sz="3200" b="1" kern="1200" dirty="0" smtClean="0">
                <a:solidFill>
                  <a:srgbClr val="002060"/>
                </a:solidFill>
                <a:latin typeface="HP001 4 hàng" panose="020B0603050302020204" pitchFamily="34" charset="0"/>
                <a:ea typeface="+mn-ea"/>
                <a:cs typeface="+mn-cs"/>
              </a:rPr>
              <a:t>áu </a:t>
            </a:r>
            <a:r>
              <a:rPr lang="en-US" sz="3200" b="1" kern="1200" dirty="0">
                <a:solidFill>
                  <a:srgbClr val="002060"/>
                </a:solidFill>
                <a:latin typeface="HP001 4 hàng" panose="020B0603050302020204" pitchFamily="34" charset="0"/>
                <a:ea typeface="+mn-ea"/>
                <a:cs typeface="+mn-cs"/>
              </a:rPr>
              <a:t>ngày </a:t>
            </a:r>
            <a:r>
              <a:rPr lang="en-US" sz="3200" b="1" kern="1200" dirty="0" smtClean="0">
                <a:solidFill>
                  <a:srgbClr val="002060"/>
                </a:solidFill>
                <a:latin typeface="HP001 4 hàng" panose="020B0603050302020204" pitchFamily="34" charset="0"/>
                <a:ea typeface="+mn-ea"/>
                <a:cs typeface="+mn-cs"/>
              </a:rPr>
              <a:t>7 </a:t>
            </a:r>
            <a:r>
              <a:rPr lang="en-US" sz="3200" b="1" kern="1200" dirty="0">
                <a:solidFill>
                  <a:srgbClr val="002060"/>
                </a:solidFill>
                <a:latin typeface="HP001 4 hàng" panose="020B0603050302020204" pitchFamily="34" charset="0"/>
                <a:ea typeface="+mn-ea"/>
                <a:cs typeface="+mn-cs"/>
              </a:rPr>
              <a:t>tháng 3 năm </a:t>
            </a:r>
            <a:r>
              <a:rPr lang="en-US" sz="3200" b="1" kern="1200" dirty="0" smtClean="0">
                <a:solidFill>
                  <a:srgbClr val="002060"/>
                </a:solidFill>
                <a:latin typeface="HP001 4 hàng" panose="020B0603050302020204" pitchFamily="34" charset="0"/>
                <a:ea typeface="+mn-ea"/>
                <a:cs typeface="+mn-cs"/>
              </a:rPr>
              <a:t>2025</a:t>
            </a:r>
            <a:endParaRPr lang="en-US" sz="3200" b="1" kern="1200" dirty="0">
              <a:solidFill>
                <a:srgbClr val="002060"/>
              </a:solidFill>
              <a:latin typeface="HP001 4 hàng" panose="020B0603050302020204" pitchFamily="34" charset="0"/>
              <a:ea typeface="+mn-ea"/>
              <a:cs typeface="+mn-cs"/>
            </a:endParaRPr>
          </a:p>
        </p:txBody>
      </p:sp>
      <p:sp>
        <p:nvSpPr>
          <p:cNvPr id="27" name="TextBox 26">
            <a:extLst>
              <a:ext uri="{FF2B5EF4-FFF2-40B4-BE49-F238E27FC236}">
                <a16:creationId xmlns:a16="http://schemas.microsoft.com/office/drawing/2014/main" xmlns="" id="{BC911049-C43B-401A-B499-11D8DF962B28}"/>
              </a:ext>
            </a:extLst>
          </p:cNvPr>
          <p:cNvSpPr txBox="1"/>
          <p:nvPr/>
        </p:nvSpPr>
        <p:spPr>
          <a:xfrm>
            <a:off x="3896279" y="1127639"/>
            <a:ext cx="5903423" cy="583328"/>
          </a:xfrm>
          <a:prstGeom prst="rect">
            <a:avLst/>
          </a:prstGeom>
          <a:noFill/>
        </p:spPr>
        <p:txBody>
          <a:bodyPr wrap="square" rtlCol="0">
            <a:spAutoFit/>
          </a:bodyPr>
          <a:lstStyle/>
          <a:p>
            <a:pPr defTabSz="912114">
              <a:buClrTx/>
              <a:defRPr/>
            </a:pP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Tiếng</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Việt</a:t>
            </a:r>
            <a:endParaRPr lang="en-US" sz="3200" b="1" kern="1200" dirty="0">
              <a:solidFill>
                <a:srgbClr val="002060"/>
              </a:solidFill>
              <a:latin typeface="HP001 4 hàng" panose="020B0603050302020204" pitchFamily="34" charset="0"/>
              <a:ea typeface="+mn-ea"/>
              <a:cs typeface="+mn-cs"/>
            </a:endParaRPr>
          </a:p>
        </p:txBody>
      </p:sp>
      <p:sp>
        <p:nvSpPr>
          <p:cNvPr id="28" name="TextBox 27">
            <a:extLst>
              <a:ext uri="{FF2B5EF4-FFF2-40B4-BE49-F238E27FC236}">
                <a16:creationId xmlns:a16="http://schemas.microsoft.com/office/drawing/2014/main" xmlns="" id="{03F20BA2-0F33-478F-BD6B-64C9B6C63ADE}"/>
              </a:ext>
            </a:extLst>
          </p:cNvPr>
          <p:cNvSpPr txBox="1"/>
          <p:nvPr/>
        </p:nvSpPr>
        <p:spPr>
          <a:xfrm>
            <a:off x="1576409" y="1528862"/>
            <a:ext cx="10153812" cy="828941"/>
          </a:xfrm>
          <a:prstGeom prst="rect">
            <a:avLst/>
          </a:prstGeom>
          <a:noFill/>
        </p:spPr>
        <p:txBody>
          <a:bodyPr wrap="square" rtlCol="0">
            <a:spAutoFit/>
          </a:bodyPr>
          <a:lstStyle/>
          <a:p>
            <a:pPr algn="ctr" defTabSz="912114">
              <a:lnSpc>
                <a:spcPct val="150000"/>
              </a:lnSpc>
              <a:buClrTx/>
              <a:defRPr/>
            </a:pP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Luyện</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tập</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Viết</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đoạn</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văn</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kể</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về</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hoạt</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động</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của</a:t>
            </a:r>
            <a:r>
              <a:rPr lang="en-US" sz="3200" b="1" kern="1200" dirty="0">
                <a:solidFill>
                  <a:srgbClr val="002060"/>
                </a:solidFill>
                <a:latin typeface="HP001 4 hàng" panose="020B0603050302020204" pitchFamily="34" charset="0"/>
                <a:ea typeface="+mn-ea"/>
                <a:cs typeface="+mn-cs"/>
              </a:rPr>
              <a:t> con </a:t>
            </a:r>
            <a:r>
              <a:rPr lang="en-US" sz="3200" b="1" kern="1200" dirty="0" err="1">
                <a:solidFill>
                  <a:srgbClr val="002060"/>
                </a:solidFill>
                <a:latin typeface="HP001 4 hàng" panose="020B0603050302020204" pitchFamily="34" charset="0"/>
                <a:ea typeface="+mn-ea"/>
                <a:cs typeface="+mn-cs"/>
              </a:rPr>
              <a:t>vật</a:t>
            </a:r>
            <a:r>
              <a:rPr lang="en-US" sz="3200" b="1" kern="1200" dirty="0">
                <a:solidFill>
                  <a:srgbClr val="002060"/>
                </a:solidFill>
                <a:latin typeface="HP001 4 hàng" panose="020B0603050302020204" pitchFamily="34" charset="0"/>
                <a:ea typeface="+mn-ea"/>
                <a:cs typeface="+mn-cs"/>
              </a:rPr>
              <a:t>. </a:t>
            </a:r>
          </a:p>
        </p:txBody>
      </p:sp>
      <p:sp>
        <p:nvSpPr>
          <p:cNvPr id="29" name="TextBox 28">
            <a:extLst>
              <a:ext uri="{FF2B5EF4-FFF2-40B4-BE49-F238E27FC236}">
                <a16:creationId xmlns:a16="http://schemas.microsoft.com/office/drawing/2014/main" xmlns="" id="{F72A2AC1-2C8F-4BEC-9E73-BDBCA8019DE8}"/>
              </a:ext>
            </a:extLst>
          </p:cNvPr>
          <p:cNvSpPr txBox="1"/>
          <p:nvPr/>
        </p:nvSpPr>
        <p:spPr>
          <a:xfrm>
            <a:off x="2118519" y="2405096"/>
            <a:ext cx="6977899" cy="583328"/>
          </a:xfrm>
          <a:prstGeom prst="rect">
            <a:avLst/>
          </a:prstGeom>
          <a:noFill/>
        </p:spPr>
        <p:txBody>
          <a:bodyPr wrap="square" rtlCol="0">
            <a:spAutoFit/>
          </a:bodyPr>
          <a:lstStyle/>
          <a:p>
            <a:pPr defTabSz="912114">
              <a:buClrTx/>
              <a:defRPr/>
            </a:pP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Bài</a:t>
            </a:r>
            <a:r>
              <a:rPr lang="en-US" sz="3200" b="1" kern="1200" dirty="0">
                <a:solidFill>
                  <a:srgbClr val="002060"/>
                </a:solidFill>
                <a:latin typeface="HP001 4 hàng" panose="020B0603050302020204" pitchFamily="34" charset="0"/>
                <a:ea typeface="+mn-ea"/>
                <a:cs typeface="+mn-cs"/>
              </a:rPr>
              <a:t> 2:</a:t>
            </a:r>
          </a:p>
        </p:txBody>
      </p:sp>
      <p:sp>
        <p:nvSpPr>
          <p:cNvPr id="7" name="TextBox 6">
            <a:extLst>
              <a:ext uri="{FF2B5EF4-FFF2-40B4-BE49-F238E27FC236}">
                <a16:creationId xmlns:a16="http://schemas.microsoft.com/office/drawing/2014/main" xmlns="" id="{07B3A363-5EEB-4B01-81E7-D12827563EE0}"/>
              </a:ext>
            </a:extLst>
          </p:cNvPr>
          <p:cNvSpPr txBox="1"/>
          <p:nvPr/>
        </p:nvSpPr>
        <p:spPr>
          <a:xfrm>
            <a:off x="4069658" y="3073570"/>
            <a:ext cx="6977899" cy="583328"/>
          </a:xfrm>
          <a:prstGeom prst="rect">
            <a:avLst/>
          </a:prstGeom>
          <a:noFill/>
        </p:spPr>
        <p:txBody>
          <a:bodyPr wrap="square" rtlCol="0">
            <a:spAutoFit/>
          </a:bodyPr>
          <a:lstStyle/>
          <a:p>
            <a:pPr defTabSz="912114">
              <a:buClrTx/>
              <a:defRPr/>
            </a:pP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Bài</a:t>
            </a:r>
            <a:r>
              <a:rPr lang="en-US" sz="3200" b="1" kern="1200" dirty="0">
                <a:solidFill>
                  <a:srgbClr val="002060"/>
                </a:solidFill>
                <a:latin typeface="HP001 4 hàng" panose="020B0603050302020204" pitchFamily="34" charset="0"/>
                <a:ea typeface="+mn-ea"/>
                <a:cs typeface="+mn-cs"/>
              </a:rPr>
              <a:t> </a:t>
            </a:r>
            <a:r>
              <a:rPr lang="en-US" sz="3200" b="1" kern="1200" dirty="0" err="1">
                <a:solidFill>
                  <a:srgbClr val="002060"/>
                </a:solidFill>
                <a:latin typeface="HP001 4 hàng" panose="020B0603050302020204" pitchFamily="34" charset="0"/>
                <a:ea typeface="+mn-ea"/>
                <a:cs typeface="+mn-cs"/>
              </a:rPr>
              <a:t>làm</a:t>
            </a:r>
            <a:endParaRPr lang="en-US" sz="3200" b="1" kern="1200" dirty="0">
              <a:solidFill>
                <a:srgbClr val="002060"/>
              </a:solidFill>
              <a:latin typeface="HP001 4 hàng" panose="020B0603050302020204" pitchFamily="34" charset="0"/>
              <a:ea typeface="+mn-ea"/>
              <a:cs typeface="+mn-cs"/>
            </a:endParaRPr>
          </a:p>
        </p:txBody>
      </p:sp>
    </p:spTree>
    <p:extLst>
      <p:ext uri="{BB962C8B-B14F-4D97-AF65-F5344CB8AC3E}">
        <p14:creationId xmlns:p14="http://schemas.microsoft.com/office/powerpoint/2010/main" val="3946805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72524"/>
            <a:ext cx="10039650" cy="1013259"/>
          </a:xfrm>
          <a:prstGeom prst="rect">
            <a:avLst/>
          </a:prstGeom>
          <a:noFill/>
        </p:spPr>
        <p:txBody>
          <a:bodyPr wrap="square" lIns="91348" tIns="45673" rIns="91348" bIns="45673" rtlCol="0">
            <a:spAutoFit/>
          </a:bodyPr>
          <a:lstStyle/>
          <a:p>
            <a:pPr algn="ctr"/>
            <a:r>
              <a:rPr lang="en-US" sz="5985" b="1">
                <a:solidFill>
                  <a:schemeClr val="tx1"/>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194749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9036ADA-DBC7-4A1A-8024-FFC9D482995C}"/>
              </a:ext>
            </a:extLst>
          </p:cNvPr>
          <p:cNvSpPr txBox="1"/>
          <p:nvPr/>
        </p:nvSpPr>
        <p:spPr>
          <a:xfrm>
            <a:off x="2575719" y="221482"/>
            <a:ext cx="8206595" cy="828941"/>
          </a:xfrm>
          <a:prstGeom prst="rect">
            <a:avLst/>
          </a:prstGeom>
          <a:noFill/>
        </p:spPr>
        <p:txBody>
          <a:bodyPr wrap="square" rtlCol="0">
            <a:spAutoFit/>
          </a:bodyPr>
          <a:lstStyle/>
          <a:p>
            <a:pPr marL="0" marR="0" lvl="0" indent="0" algn="l" defTabSz="912114" rtl="0" eaLnBrk="1" fontAlgn="auto" latinLnBrk="0" hangingPunct="1">
              <a:lnSpc>
                <a:spcPct val="150000"/>
              </a:lnSpc>
              <a:spcBef>
                <a:spcPts val="0"/>
              </a:spcBef>
              <a:spcAft>
                <a:spcPts val="0"/>
              </a:spcAft>
              <a:buClrTx/>
              <a:buSzTx/>
              <a:buFont typeface="Arial"/>
              <a:buNone/>
              <a:tabLst/>
              <a:defRPr/>
            </a:pP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Thứ </a:t>
            </a:r>
            <a:r>
              <a:rPr kumimoji="0" lang="en-US" sz="3200" b="1" i="0" u="none" strike="noStrike" kern="1200" cap="none" spc="0" normalizeH="0" baseline="0" noProof="0" dirty="0" smtClean="0">
                <a:ln>
                  <a:noFill/>
                </a:ln>
                <a:solidFill>
                  <a:srgbClr val="002060"/>
                </a:solidFill>
                <a:effectLst/>
                <a:uLnTx/>
                <a:uFillTx/>
                <a:latin typeface="HP001 4 hàng" panose="020B0603050302020204" pitchFamily="34" charset="0"/>
                <a:ea typeface="+mn-ea"/>
                <a:cs typeface="Arial"/>
                <a:sym typeface="Arial"/>
              </a:rPr>
              <a:t>Sáu </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ngày </a:t>
            </a:r>
            <a:r>
              <a:rPr kumimoji="0" lang="en-US" sz="3200" b="1" i="0" u="none" strike="noStrike" kern="1200" cap="none" spc="0" normalizeH="0" baseline="0" noProof="0" dirty="0" smtClean="0">
                <a:ln>
                  <a:noFill/>
                </a:ln>
                <a:solidFill>
                  <a:srgbClr val="002060"/>
                </a:solidFill>
                <a:effectLst/>
                <a:uLnTx/>
                <a:uFillTx/>
                <a:latin typeface="HP001 4 hàng" panose="020B0603050302020204" pitchFamily="34" charset="0"/>
                <a:ea typeface="+mn-ea"/>
                <a:cs typeface="Arial"/>
                <a:sym typeface="Arial"/>
              </a:rPr>
              <a:t>7 </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tháng 3 năm </a:t>
            </a:r>
            <a:r>
              <a:rPr kumimoji="0" lang="en-US" sz="3200" b="1" i="0" u="none" strike="noStrike" kern="1200" cap="none" spc="0" normalizeH="0" baseline="0" noProof="0" dirty="0" smtClean="0">
                <a:ln>
                  <a:noFill/>
                </a:ln>
                <a:solidFill>
                  <a:srgbClr val="002060"/>
                </a:solidFill>
                <a:effectLst/>
                <a:uLnTx/>
                <a:uFillTx/>
                <a:latin typeface="HP001 4 hàng" panose="020B0603050302020204" pitchFamily="34" charset="0"/>
                <a:ea typeface="+mn-ea"/>
                <a:cs typeface="Arial"/>
                <a:sym typeface="Arial"/>
              </a:rPr>
              <a:t>2025</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27" name="TextBox 26">
            <a:extLst>
              <a:ext uri="{FF2B5EF4-FFF2-40B4-BE49-F238E27FC236}">
                <a16:creationId xmlns:a16="http://schemas.microsoft.com/office/drawing/2014/main" xmlns="" id="{BC911049-C43B-401A-B499-11D8DF962B28}"/>
              </a:ext>
            </a:extLst>
          </p:cNvPr>
          <p:cNvSpPr txBox="1"/>
          <p:nvPr/>
        </p:nvSpPr>
        <p:spPr>
          <a:xfrm>
            <a:off x="3896279" y="1127639"/>
            <a:ext cx="5903423"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Tiếng</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Việt</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28" name="TextBox 27">
            <a:extLst>
              <a:ext uri="{FF2B5EF4-FFF2-40B4-BE49-F238E27FC236}">
                <a16:creationId xmlns:a16="http://schemas.microsoft.com/office/drawing/2014/main" xmlns="" id="{03F20BA2-0F33-478F-BD6B-64C9B6C63ADE}"/>
              </a:ext>
            </a:extLst>
          </p:cNvPr>
          <p:cNvSpPr txBox="1"/>
          <p:nvPr/>
        </p:nvSpPr>
        <p:spPr>
          <a:xfrm>
            <a:off x="1771084" y="1524000"/>
            <a:ext cx="10153812" cy="828941"/>
          </a:xfrm>
          <a:prstGeom prst="rect">
            <a:avLst/>
          </a:prstGeom>
          <a:noFill/>
        </p:spPr>
        <p:txBody>
          <a:bodyPr wrap="square" rtlCol="0">
            <a:spAutoFit/>
          </a:bodyPr>
          <a:lstStyle/>
          <a:p>
            <a:pPr marL="0" marR="0" lvl="0" indent="0" algn="ctr" defTabSz="912114" rtl="0" eaLnBrk="1" fontAlgn="auto" latinLnBrk="0" hangingPunct="1">
              <a:lnSpc>
                <a:spcPct val="150000"/>
              </a:lnSpc>
              <a:spcBef>
                <a:spcPts val="0"/>
              </a:spcBef>
              <a:spcAft>
                <a:spcPts val="0"/>
              </a:spcAft>
              <a:buClrTx/>
              <a:buSzTx/>
              <a:buFont typeface="Arial"/>
              <a:buNone/>
              <a:tabLst/>
              <a:defRPr/>
            </a:pP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Luyện</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tập</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Viết</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đoạn</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văn</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kể</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về</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hoạt</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động</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của</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con </a:t>
            </a:r>
            <a:r>
              <a:rPr kumimoji="0" lang="en-US" sz="3200"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vật</a:t>
            </a:r>
            <a:r>
              <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p>
        </p:txBody>
      </p:sp>
    </p:spTree>
    <p:extLst>
      <p:ext uri="{BB962C8B-B14F-4D97-AF65-F5344CB8AC3E}">
        <p14:creationId xmlns:p14="http://schemas.microsoft.com/office/powerpoint/2010/main" val="3909668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186" b="7184"/>
          <a:stretch/>
        </p:blipFill>
        <p:spPr>
          <a:xfrm>
            <a:off x="-112104" y="-59825"/>
            <a:ext cx="12272067" cy="6946281"/>
          </a:xfrm>
          <a:prstGeom prst="rect">
            <a:avLst/>
          </a:prstGeom>
        </p:spPr>
      </p:pic>
      <p:pic>
        <p:nvPicPr>
          <p:cNvPr id="3074" name="Picture 2" descr="Mario Golf: World Tour for Nintendo 3DS - Nintendo Game Detai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062" y="1931139"/>
            <a:ext cx="1546416" cy="21048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431626" y="990383"/>
            <a:ext cx="1942206" cy="1881513"/>
          </a:xfrm>
          <a:prstGeom prst="rect">
            <a:avLst/>
          </a:prstGeom>
        </p:spPr>
      </p:pic>
      <p:pic>
        <p:nvPicPr>
          <p:cNvPr id="5" name="Picture 4"/>
          <p:cNvPicPr>
            <a:picLocks noChangeAspect="1"/>
          </p:cNvPicPr>
          <p:nvPr/>
        </p:nvPicPr>
        <p:blipFill>
          <a:blip r:embed="rId6"/>
          <a:stretch>
            <a:fillRect/>
          </a:stretch>
        </p:blipFill>
        <p:spPr>
          <a:xfrm>
            <a:off x="9488580" y="3014582"/>
            <a:ext cx="2105549" cy="2469611"/>
          </a:xfrm>
          <a:prstGeom prst="rect">
            <a:avLst/>
          </a:prstGeom>
        </p:spPr>
      </p:pic>
      <p:pic>
        <p:nvPicPr>
          <p:cNvPr id="17" name="Picture 16">
            <a:hlinkClick r:id="" action="ppaction://hlinkshowjump?jump=nextslide"/>
          </p:cNvPr>
          <p:cNvPicPr>
            <a:picLocks noChangeAspect="1"/>
          </p:cNvPicPr>
          <p:nvPr/>
        </p:nvPicPr>
        <p:blipFill>
          <a:blip r:embed="rId7"/>
          <a:stretch>
            <a:fillRect/>
          </a:stretch>
        </p:blipFill>
        <p:spPr>
          <a:xfrm>
            <a:off x="4735301" y="5377621"/>
            <a:ext cx="1882563" cy="910079"/>
          </a:xfrm>
          <a:prstGeom prst="rect">
            <a:avLst/>
          </a:prstGeom>
        </p:spPr>
      </p:pic>
      <p:pic>
        <p:nvPicPr>
          <p:cNvPr id="23" name="Picture 22"/>
          <p:cNvPicPr>
            <a:picLocks noChangeAspect="1"/>
          </p:cNvPicPr>
          <p:nvPr/>
        </p:nvPicPr>
        <p:blipFill rotWithShape="1">
          <a:blip r:embed="rId8"/>
          <a:srcRect t="49446"/>
          <a:stretch/>
        </p:blipFill>
        <p:spPr>
          <a:xfrm>
            <a:off x="601346" y="3539493"/>
            <a:ext cx="9240809" cy="1591735"/>
          </a:xfrm>
          <a:prstGeom prst="rect">
            <a:avLst/>
          </a:prstGeom>
        </p:spPr>
      </p:pic>
    </p:spTree>
    <p:extLst>
      <p:ext uri="{BB962C8B-B14F-4D97-AF65-F5344CB8AC3E}">
        <p14:creationId xmlns:p14="http://schemas.microsoft.com/office/powerpoint/2010/main" val="147810819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hammer.wav"/>
          </p:stSnd>
        </p:sndAc>
      </p:transition>
    </mc:Choice>
    <mc:Fallback xmlns="">
      <p:transition spd="med">
        <p:fade/>
        <p:sndAc>
          <p:stSnd>
            <p:snd r:embed="rId9"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6"/>
          <a:srcRect l="3186" b="7184"/>
          <a:stretch/>
        </p:blipFill>
        <p:spPr>
          <a:xfrm>
            <a:off x="-112104" y="-59825"/>
            <a:ext cx="12272067" cy="6946281"/>
          </a:xfrm>
          <a:prstGeom prst="rect">
            <a:avLst/>
          </a:prstGeom>
        </p:spPr>
      </p:pic>
      <p:sp>
        <p:nvSpPr>
          <p:cNvPr id="35" name="Rounded Rectangle 34"/>
          <p:cNvSpPr/>
          <p:nvPr/>
        </p:nvSpPr>
        <p:spPr>
          <a:xfrm>
            <a:off x="2188226" y="5341251"/>
            <a:ext cx="2644384" cy="793237"/>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40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xù xì </a:t>
            </a:r>
            <a:endParaRPr lang="en-US" sz="40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ounded Rectangle 35"/>
          <p:cNvSpPr/>
          <p:nvPr/>
        </p:nvSpPr>
        <p:spPr>
          <a:xfrm>
            <a:off x="5589634" y="5341251"/>
            <a:ext cx="2644384" cy="793237"/>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40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vàng óng</a:t>
            </a:r>
            <a:endParaRPr lang="en-US" sz="40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Mario Golf: World Tour for Nintendo 3DS - Nintendo Game Detai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308" y="2359334"/>
            <a:ext cx="1379486" cy="187763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64669" y="2742860"/>
            <a:ext cx="1923557" cy="1698676"/>
            <a:chOff x="280877" y="2293062"/>
            <a:chExt cx="2474413" cy="2185133"/>
          </a:xfrm>
        </p:grpSpPr>
        <p:pic>
          <p:nvPicPr>
            <p:cNvPr id="12" name="Picture 11"/>
            <p:cNvPicPr>
              <a:picLocks noChangeAspect="1"/>
            </p:cNvPicPr>
            <p:nvPr/>
          </p:nvPicPr>
          <p:blipFill rotWithShape="1">
            <a:blip r:embed="rId8"/>
            <a:srcRect l="15842" t="13997" r="7005" b="24734"/>
            <a:stretch/>
          </p:blipFill>
          <p:spPr>
            <a:xfrm rot="1134246">
              <a:off x="866806" y="3669700"/>
              <a:ext cx="670517" cy="469362"/>
            </a:xfrm>
            <a:prstGeom prst="rect">
              <a:avLst/>
            </a:prstGeom>
          </p:spPr>
        </p:pic>
        <p:pic>
          <p:nvPicPr>
            <p:cNvPr id="30" name="Picture 29"/>
            <p:cNvPicPr>
              <a:picLocks noChangeAspect="1"/>
            </p:cNvPicPr>
            <p:nvPr/>
          </p:nvPicPr>
          <p:blipFill rotWithShape="1">
            <a:blip r:embed="rId9"/>
            <a:srcRect l="-27049" t="1" b="-15815"/>
            <a:stretch/>
          </p:blipFill>
          <p:spPr>
            <a:xfrm>
              <a:off x="280877" y="2293062"/>
              <a:ext cx="2474413" cy="2185133"/>
            </a:xfrm>
            <a:custGeom>
              <a:avLst/>
              <a:gdLst>
                <a:gd name="connsiteX0" fmla="*/ 0 w 1947624"/>
                <a:gd name="connsiteY0" fmla="*/ 0 h 1886761"/>
                <a:gd name="connsiteX1" fmla="*/ 1947624 w 1947624"/>
                <a:gd name="connsiteY1" fmla="*/ 0 h 1886761"/>
                <a:gd name="connsiteX2" fmla="*/ 1947624 w 1947624"/>
                <a:gd name="connsiteY2" fmla="*/ 1886761 h 1886761"/>
                <a:gd name="connsiteX3" fmla="*/ 897244 w 1947624"/>
                <a:gd name="connsiteY3" fmla="*/ 1886761 h 1886761"/>
                <a:gd name="connsiteX4" fmla="*/ 897244 w 1947624"/>
                <a:gd name="connsiteY4" fmla="*/ 1079059 h 1886761"/>
                <a:gd name="connsiteX5" fmla="*/ 0 w 1947624"/>
                <a:gd name="connsiteY5" fmla="*/ 1079059 h 1886761"/>
                <a:gd name="connsiteX6" fmla="*/ 0 w 1947624"/>
                <a:gd name="connsiteY6" fmla="*/ 0 h 18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624" h="1886761">
                  <a:moveTo>
                    <a:pt x="0" y="0"/>
                  </a:moveTo>
                  <a:lnTo>
                    <a:pt x="1947624" y="0"/>
                  </a:lnTo>
                  <a:lnTo>
                    <a:pt x="1947624" y="1886761"/>
                  </a:lnTo>
                  <a:lnTo>
                    <a:pt x="897244" y="1886761"/>
                  </a:lnTo>
                  <a:lnTo>
                    <a:pt x="897244" y="1079059"/>
                  </a:lnTo>
                  <a:lnTo>
                    <a:pt x="0" y="1079059"/>
                  </a:lnTo>
                  <a:lnTo>
                    <a:pt x="0" y="0"/>
                  </a:lnTo>
                  <a:close/>
                </a:path>
              </a:pathLst>
            </a:custGeom>
          </p:spPr>
        </p:pic>
      </p:grpSp>
      <p:pic>
        <p:nvPicPr>
          <p:cNvPr id="5" name="Picture 4"/>
          <p:cNvPicPr>
            <a:picLocks noChangeAspect="1"/>
          </p:cNvPicPr>
          <p:nvPr/>
        </p:nvPicPr>
        <p:blipFill>
          <a:blip r:embed="rId10"/>
          <a:stretch>
            <a:fillRect/>
          </a:stretch>
        </p:blipFill>
        <p:spPr>
          <a:xfrm>
            <a:off x="980781" y="2280018"/>
            <a:ext cx="1736082" cy="2036261"/>
          </a:xfrm>
          <a:prstGeom prst="rect">
            <a:avLst/>
          </a:prstGeom>
        </p:spPr>
      </p:pic>
      <p:pic>
        <p:nvPicPr>
          <p:cNvPr id="10" name="Picture 9"/>
          <p:cNvPicPr>
            <a:picLocks noChangeAspect="1"/>
          </p:cNvPicPr>
          <p:nvPr/>
        </p:nvPicPr>
        <p:blipFill rotWithShape="1">
          <a:blip r:embed="rId11"/>
          <a:srcRect l="14490" t="-5851" r="25079" b="50423"/>
          <a:stretch/>
        </p:blipFill>
        <p:spPr>
          <a:xfrm>
            <a:off x="850159" y="4236967"/>
            <a:ext cx="436575" cy="401220"/>
          </a:xfrm>
          <a:prstGeom prst="rect">
            <a:avLst/>
          </a:prstGeom>
        </p:spPr>
      </p:pic>
      <p:pic>
        <p:nvPicPr>
          <p:cNvPr id="25" name="Picture 4" descr="http://icons.iconarchive.com/icons/kevin-andersson/sportset/128/Golf-icon.png"/>
          <p:cNvPicPr>
            <a:picLocks noChangeAspect="1" noChangeArrowheads="1"/>
          </p:cNvPicPr>
          <p:nvPr/>
        </p:nvPicPr>
        <p:blipFill>
          <a:blip r:embed="rId12"/>
          <a:srcRect/>
          <a:stretch>
            <a:fillRect/>
          </a:stretch>
        </p:blipFill>
        <p:spPr bwMode="auto">
          <a:xfrm>
            <a:off x="856088" y="3931903"/>
            <a:ext cx="424718" cy="42585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36">
            <a:hlinkClick r:id="" action="ppaction://hlinkshowjump?jump=nextslide"/>
          </p:cNvPr>
          <p:cNvPicPr>
            <a:picLocks noChangeAspect="1"/>
          </p:cNvPicPr>
          <p:nvPr/>
        </p:nvPicPr>
        <p:blipFill>
          <a:blip r:embed="rId13"/>
          <a:stretch>
            <a:fillRect/>
          </a:stretch>
        </p:blipFill>
        <p:spPr>
          <a:xfrm>
            <a:off x="9921901" y="3260498"/>
            <a:ext cx="1354525" cy="955868"/>
          </a:xfrm>
          <a:prstGeom prst="rect">
            <a:avLst/>
          </a:prstGeom>
        </p:spPr>
      </p:pic>
      <p:grpSp>
        <p:nvGrpSpPr>
          <p:cNvPr id="38" name="Group 37"/>
          <p:cNvGrpSpPr/>
          <p:nvPr/>
        </p:nvGrpSpPr>
        <p:grpSpPr>
          <a:xfrm>
            <a:off x="2841556" y="742311"/>
            <a:ext cx="5846240" cy="3075415"/>
            <a:chOff x="2847600" y="734815"/>
            <a:chExt cx="5862548" cy="3083993"/>
          </a:xfrm>
        </p:grpSpPr>
        <p:sp>
          <p:nvSpPr>
            <p:cNvPr id="39" name="Flowchart: Alternate Process 3"/>
            <p:cNvSpPr/>
            <p:nvPr/>
          </p:nvSpPr>
          <p:spPr>
            <a:xfrm>
              <a:off x="2976238" y="873207"/>
              <a:ext cx="5605272" cy="2807208"/>
            </a:xfrm>
            <a:prstGeom prst="rect">
              <a:avLst/>
            </a:prstGeom>
            <a:solidFill>
              <a:srgbClr val="FFFFFF">
                <a:alpha val="78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lnSpc>
                  <a:spcPct val="107000"/>
                </a:lnSpc>
                <a:spcAft>
                  <a:spcPts val="798"/>
                </a:spcAft>
                <a:buClrTx/>
                <a:defRPr/>
              </a:pPr>
              <a:r>
                <a:rPr lang="en-US" sz="4000" b="1" kern="1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 ngữ nào phù hợp khi nói về đặc điểm bộ lông của gà con?</a:t>
              </a:r>
              <a:endParaRPr lang="en-US" sz="40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Flowchart: Alternate Process 3"/>
            <p:cNvSpPr/>
            <p:nvPr/>
          </p:nvSpPr>
          <p:spPr>
            <a:xfrm>
              <a:off x="2847600" y="734815"/>
              <a:ext cx="5862548" cy="3083993"/>
            </a:xfrm>
            <a:prstGeom prst="frame">
              <a:avLst>
                <a:gd name="adj1" fmla="val 4470"/>
              </a:avLst>
            </a:prstGeom>
            <a:blipFill>
              <a:blip r:embed="rId14"/>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rtlCol="0" anchor="b"/>
            <a:lstStyle/>
            <a:p>
              <a:pPr algn="ctr" defTabSz="912114">
                <a:buClrTx/>
                <a:defRPr/>
              </a:pPr>
              <a:endParaRPr lang="en-US" sz="3590" b="1" kern="1200" dirty="0">
                <a:solidFill>
                  <a:srgbClr val="002060"/>
                </a:solidFill>
                <a:latin typeface="Century Gothic" panose="020B0502020202020204" pitchFamily="34" charset="0"/>
                <a:cs typeface="Arial" panose="020B0604020202020204" pitchFamily="34" charset="0"/>
              </a:endParaRPr>
            </a:p>
          </p:txBody>
        </p:sp>
      </p:grpSp>
      <p:pic>
        <p:nvPicPr>
          <p:cNvPr id="17" name="Picture 16"/>
          <p:cNvPicPr>
            <a:picLocks noChangeAspect="1"/>
          </p:cNvPicPr>
          <p:nvPr/>
        </p:nvPicPr>
        <p:blipFill>
          <a:blip r:embed="rId10"/>
          <a:stretch>
            <a:fillRect/>
          </a:stretch>
        </p:blipFill>
        <p:spPr>
          <a:xfrm>
            <a:off x="5216963" y="7261021"/>
            <a:ext cx="745342" cy="874216"/>
          </a:xfrm>
          <a:prstGeom prst="rect">
            <a:avLst/>
          </a:prstGeom>
        </p:spPr>
      </p:pic>
    </p:spTree>
    <p:extLst>
      <p:ext uri="{BB962C8B-B14F-4D97-AF65-F5344CB8AC3E}">
        <p14:creationId xmlns:p14="http://schemas.microsoft.com/office/powerpoint/2010/main" val="306876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42" presetClass="path" presetSubtype="0" accel="50000" decel="50000" fill="hold" nodeType="withEffect">
                                  <p:stCondLst>
                                    <p:cond delay="0"/>
                                  </p:stCondLst>
                                  <p:childTnLst>
                                    <p:animMotion origin="layout" path="M -4.16667E-7 3.7037E-7 L 0.98138 0.20903 " pathEditMode="relative" rAng="0" ptsTypes="AA">
                                      <p:cBhvr>
                                        <p:cTn id="10" dur="750" fill="hold"/>
                                        <p:tgtEl>
                                          <p:spTgt spid="25"/>
                                        </p:tgtEl>
                                        <p:attrNameLst>
                                          <p:attrName>ppt_x</p:attrName>
                                          <p:attrName>ppt_y</p:attrName>
                                        </p:attrNameLst>
                                      </p:cBhvr>
                                      <p:rCtr x="49062" y="10440"/>
                                    </p:animMotion>
                                  </p:childTnLst>
                                </p:cTn>
                              </p:par>
                            </p:childTnLst>
                          </p:cTn>
                        </p:par>
                        <p:par>
                          <p:cTn id="11" fill="hold">
                            <p:stCondLst>
                              <p:cond delay="750"/>
                            </p:stCondLst>
                            <p:childTnLst>
                              <p:par>
                                <p:cTn id="12" presetID="1" presetClass="exit" presetSubtype="0" fill="hold" nodeType="afterEffect">
                                  <p:stCondLst>
                                    <p:cond delay="0"/>
                                  </p:stCondLst>
                                  <p:childTnLst>
                                    <p:set>
                                      <p:cBhvr>
                                        <p:cTn id="13"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wrongwav.wav"/>
                                        </p:tgtEl>
                                      </p:cMediaNode>
                                    </p:audio>
                                  </p:subTnLst>
                                </p:cTn>
                              </p:par>
                              <p:par>
                                <p:cTn id="14" presetID="1" presetClass="exit" presetSubtype="0" fill="hold" nodeType="withEffect">
                                  <p:stCondLst>
                                    <p:cond delay="0"/>
                                  </p:stCondLst>
                                  <p:childTnLst>
                                    <p:set>
                                      <p:cBhvr>
                                        <p:cTn id="15" dur="1" fill="hold">
                                          <p:stCondLst>
                                            <p:cond delay="0"/>
                                          </p:stCondLst>
                                        </p:cTn>
                                        <p:tgtEl>
                                          <p:spTgt spid="307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750"/>
                            </p:stCondLst>
                            <p:childTnLst>
                              <p:par>
                                <p:cTn id="19" presetID="2" presetClass="entr" presetSubtype="8" fill="hold" nodeType="afterEffect">
                                  <p:stCondLst>
                                    <p:cond delay="25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9" presetClass="emph" presetSubtype="0" grpId="1" nodeType="withEffect">
                                  <p:stCondLst>
                                    <p:cond delay="0"/>
                                  </p:stCondLst>
                                  <p:childTnLst>
                                    <p:set>
                                      <p:cBhvr rctx="PPT">
                                        <p:cTn id="29" dur="indefinite"/>
                                        <p:tgtEl>
                                          <p:spTgt spid="35"/>
                                        </p:tgtEl>
                                        <p:attrNameLst>
                                          <p:attrName>style.opacity</p:attrName>
                                        </p:attrNameLst>
                                      </p:cBhvr>
                                      <p:to>
                                        <p:strVal val="0.5"/>
                                      </p:to>
                                    </p:set>
                                    <p:animEffect filter="image" prLst="opacity: 0.5">
                                      <p:cBhvr rctx="IE">
                                        <p:cTn id="30" dur="indefinite"/>
                                        <p:tgtEl>
                                          <p:spTgt spid="35"/>
                                        </p:tgtEl>
                                      </p:cBhvr>
                                    </p:animEffect>
                                  </p:childTnLst>
                                </p:cTn>
                              </p:par>
                              <p:par>
                                <p:cTn id="31" presetID="1" presetClass="entr" presetSubtype="0"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4.16667E-7 3.7037E-7 L 0.98138 0.21204 " pathEditMode="relative" rAng="0" ptsTypes="AA">
                                      <p:cBhvr>
                                        <p:cTn id="34" dur="750" fill="hold"/>
                                        <p:tgtEl>
                                          <p:spTgt spid="25"/>
                                        </p:tgtEl>
                                        <p:attrNameLst>
                                          <p:attrName>ppt_x</p:attrName>
                                          <p:attrName>ppt_y</p:attrName>
                                        </p:attrNameLst>
                                      </p:cBhvr>
                                      <p:rCtr x="49062" y="10602"/>
                                    </p:animMotion>
                                  </p:childTnLst>
                                </p:cTn>
                              </p:par>
                            </p:childTnLst>
                          </p:cTn>
                        </p:par>
                        <p:par>
                          <p:cTn id="35" fill="hold">
                            <p:stCondLst>
                              <p:cond delay="750"/>
                            </p:stCondLst>
                            <p:childTnLst>
                              <p:par>
                                <p:cTn id="36" presetID="1" presetClass="exit" presetSubtype="0" fill="hold" nodeType="afterEffect">
                                  <p:stCondLst>
                                    <p:cond delay="0"/>
                                  </p:stCondLst>
                                  <p:childTnLst>
                                    <p:set>
                                      <p:cBhvr>
                                        <p:cTn id="3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wrongwav.wav"/>
                                        </p:tgtEl>
                                      </p:cMediaNode>
                                    </p:audio>
                                  </p:subTnLst>
                                </p:cTn>
                              </p:par>
                              <p:par>
                                <p:cTn id="38" presetID="1" presetClass="exit" presetSubtype="0" fill="hold" nodeType="withEffect">
                                  <p:stCondLst>
                                    <p:cond delay="0"/>
                                  </p:stCondLst>
                                  <p:childTnLst>
                                    <p:set>
                                      <p:cBhvr>
                                        <p:cTn id="39" dur="1" fill="hold">
                                          <p:stCondLst>
                                            <p:cond delay="0"/>
                                          </p:stCondLst>
                                        </p:cTn>
                                        <p:tgtEl>
                                          <p:spTgt spid="3074"/>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750"/>
                            </p:stCondLst>
                            <p:childTnLst>
                              <p:par>
                                <p:cTn id="43" presetID="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5"/>
                  </p:tgtEl>
                </p:cond>
              </p:nextCondLst>
            </p:seq>
            <p:seq concurrent="1" nextAc="seek">
              <p:cTn id="47" restart="whenNotActive" fill="hold" evtFilter="cancelBubble" nodeType="interactiveSeq">
                <p:stCondLst>
                  <p:cond evt="onClick" delay="0">
                    <p:tgtEl>
                      <p:spTgt spid="3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par>
                                <p:cTn id="52" presetID="9" presetClass="emph" presetSubtype="0" grpId="0" nodeType="withEffect">
                                  <p:stCondLst>
                                    <p:cond delay="0"/>
                                  </p:stCondLst>
                                  <p:childTnLst>
                                    <p:set>
                                      <p:cBhvr rctx="PPT">
                                        <p:cTn id="53" dur="indefinite"/>
                                        <p:tgtEl>
                                          <p:spTgt spid="35"/>
                                        </p:tgtEl>
                                        <p:attrNameLst>
                                          <p:attrName>style.opacity</p:attrName>
                                        </p:attrNameLst>
                                      </p:cBhvr>
                                      <p:to>
                                        <p:strVal val="0.5"/>
                                      </p:to>
                                    </p:set>
                                    <p:animEffect filter="image" prLst="opacity: 0.5">
                                      <p:cBhvr rctx="IE">
                                        <p:cTn id="54" dur="indefinite"/>
                                        <p:tgtEl>
                                          <p:spTgt spid="35"/>
                                        </p:tgtEl>
                                      </p:cBhvr>
                                    </p:animEffect>
                                  </p:childTnLst>
                                </p:cTn>
                              </p:par>
                              <p:par>
                                <p:cTn id="55" presetID="1"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childTnLst>
                                </p:cTn>
                              </p:par>
                              <p:par>
                                <p:cTn id="57" presetID="42" presetClass="path" presetSubtype="0" accel="50000" decel="50000" fill="hold" nodeType="withEffect">
                                  <p:stCondLst>
                                    <p:cond delay="0"/>
                                  </p:stCondLst>
                                  <p:childTnLst>
                                    <p:animMotion origin="layout" path="M 0.00273 -0.00139 L 0.66537 0.08125 " pathEditMode="relative" rAng="0" ptsTypes="AA">
                                      <p:cBhvr>
                                        <p:cTn id="58" dur="750" fill="hold"/>
                                        <p:tgtEl>
                                          <p:spTgt spid="25"/>
                                        </p:tgtEl>
                                        <p:attrNameLst>
                                          <p:attrName>ppt_x</p:attrName>
                                          <p:attrName>ppt_y</p:attrName>
                                        </p:attrNameLst>
                                      </p:cBhvr>
                                      <p:rCtr x="33125" y="4120"/>
                                    </p:animMotion>
                                  </p:childTnLst>
                                </p:cTn>
                              </p:par>
                            </p:childTnLst>
                          </p:cTn>
                        </p:par>
                        <p:par>
                          <p:cTn id="59" fill="hold">
                            <p:stCondLst>
                              <p:cond delay="750"/>
                            </p:stCondLst>
                            <p:childTnLst>
                              <p:par>
                                <p:cTn id="60" presetID="42" presetClass="exit" presetSubtype="0" fill="hold" nodeType="afterEffect">
                                  <p:stCondLst>
                                    <p:cond delay="0"/>
                                  </p:stCondLst>
                                  <p:childTnLst>
                                    <p:animEffect transition="out" filter="fade">
                                      <p:cBhvr>
                                        <p:cTn id="61" dur="10"/>
                                        <p:tgtEl>
                                          <p:spTgt spid="25"/>
                                        </p:tgtEl>
                                      </p:cBhvr>
                                    </p:animEffect>
                                    <p:anim calcmode="lin" valueType="num">
                                      <p:cBhvr>
                                        <p:cTn id="62" dur="10"/>
                                        <p:tgtEl>
                                          <p:spTgt spid="25"/>
                                        </p:tgtEl>
                                        <p:attrNameLst>
                                          <p:attrName>ppt_x</p:attrName>
                                        </p:attrNameLst>
                                      </p:cBhvr>
                                      <p:tavLst>
                                        <p:tav tm="0">
                                          <p:val>
                                            <p:strVal val="ppt_x"/>
                                          </p:val>
                                        </p:tav>
                                        <p:tav tm="100000">
                                          <p:val>
                                            <p:strVal val="ppt_x"/>
                                          </p:val>
                                        </p:tav>
                                      </p:tavLst>
                                    </p:anim>
                                    <p:anim calcmode="lin" valueType="num">
                                      <p:cBhvr>
                                        <p:cTn id="63" dur="10"/>
                                        <p:tgtEl>
                                          <p:spTgt spid="25"/>
                                        </p:tgtEl>
                                        <p:attrNameLst>
                                          <p:attrName>ppt_y</p:attrName>
                                        </p:attrNameLst>
                                      </p:cBhvr>
                                      <p:tavLst>
                                        <p:tav tm="0">
                                          <p:val>
                                            <p:strVal val="ppt_y"/>
                                          </p:val>
                                        </p:tav>
                                        <p:tav tm="100000">
                                          <p:val>
                                            <p:strVal val="ppt_y+.1"/>
                                          </p:val>
                                        </p:tav>
                                      </p:tavLst>
                                    </p:anim>
                                    <p:set>
                                      <p:cBhvr>
                                        <p:cTn id="64" dur="1" fill="hold">
                                          <p:stCondLst>
                                            <p:cond delay="9"/>
                                          </p:stCondLst>
                                        </p:cTn>
                                        <p:tgtEl>
                                          <p:spTgt spid="25"/>
                                        </p:tgtEl>
                                        <p:attrNameLst>
                                          <p:attrName>style.visibility</p:attrName>
                                        </p:attrNameLst>
                                      </p:cBhvr>
                                      <p:to>
                                        <p:strVal val="hidden"/>
                                      </p:to>
                                    </p:set>
                                  </p:childTnLst>
                                </p:cTn>
                              </p:par>
                            </p:childTnLst>
                          </p:cTn>
                        </p:par>
                        <p:par>
                          <p:cTn id="65" fill="hold">
                            <p:stCondLst>
                              <p:cond delay="760"/>
                            </p:stCondLst>
                            <p:childTnLst>
                              <p:par>
                                <p:cTn id="66" presetID="1" presetClass="exit" presetSubtype="0" fill="hold" nodeType="afterEffect">
                                  <p:stCondLst>
                                    <p:cond delay="500"/>
                                  </p:stCondLst>
                                  <p:childTnLst>
                                    <p:set>
                                      <p:cBhvr>
                                        <p:cTn id="67" dur="1" fill="hold">
                                          <p:stCondLst>
                                            <p:cond delay="0"/>
                                          </p:stCondLst>
                                        </p:cTn>
                                        <p:tgtEl>
                                          <p:spTgt spid="3074"/>
                                        </p:tgtEl>
                                        <p:attrNameLst>
                                          <p:attrName>style.visibility</p:attrName>
                                        </p:attrNameLst>
                                      </p:cBhvr>
                                      <p:to>
                                        <p:strVal val="hidden"/>
                                      </p:to>
                                    </p:set>
                                  </p:childTnLst>
                                </p:cTn>
                              </p:par>
                              <p:par>
                                <p:cTn id="68" presetID="1" presetClass="entr" presetSubtype="0" fill="hold" nodeType="withEffect">
                                  <p:stCondLst>
                                    <p:cond delay="500"/>
                                  </p:stCondLst>
                                  <p:childTnLst>
                                    <p:set>
                                      <p:cBhvr>
                                        <p:cTn id="6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yeahtWAV.wav"/>
                                        </p:tgtEl>
                                      </p:cMediaNode>
                                    </p:audio>
                                  </p:subTnLst>
                                </p:cTn>
                              </p:par>
                            </p:childTnLst>
                          </p:cTn>
                        </p:par>
                        <p:par>
                          <p:cTn id="70" fill="hold">
                            <p:stCondLst>
                              <p:cond delay="1260"/>
                            </p:stCondLst>
                            <p:childTnLst>
                              <p:par>
                                <p:cTn id="71" presetID="10"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nextCondLst>
                <p:cond evt="onClick" delay="0">
                  <p:tgtEl>
                    <p:spTgt spid="36"/>
                  </p:tgtEl>
                </p:cond>
              </p:nextCondLst>
            </p:seq>
          </p:childTnLst>
        </p:cTn>
      </p:par>
    </p:tnLst>
    <p:bldLst>
      <p:bldP spid="35" grpId="0" animBg="1"/>
      <p:bldP spid="3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6"/>
          <a:srcRect l="3186" b="7184"/>
          <a:stretch/>
        </p:blipFill>
        <p:spPr>
          <a:xfrm>
            <a:off x="-112104" y="-59825"/>
            <a:ext cx="12272067" cy="6946281"/>
          </a:xfrm>
          <a:prstGeom prst="rect">
            <a:avLst/>
          </a:prstGeom>
        </p:spPr>
      </p:pic>
      <p:sp>
        <p:nvSpPr>
          <p:cNvPr id="34" name="Rounded Rectangle 33"/>
          <p:cNvSpPr/>
          <p:nvPr/>
        </p:nvSpPr>
        <p:spPr>
          <a:xfrm>
            <a:off x="4219699" y="5328178"/>
            <a:ext cx="2644384" cy="793237"/>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6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ngắn</a:t>
            </a:r>
            <a:endParaRPr lang="en-US" sz="36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Rounded Rectangle 34"/>
          <p:cNvSpPr/>
          <p:nvPr/>
        </p:nvSpPr>
        <p:spPr>
          <a:xfrm>
            <a:off x="728049" y="5328178"/>
            <a:ext cx="2644384" cy="793237"/>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6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endParaRPr lang="en-US" sz="36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ounded Rectangle 35"/>
          <p:cNvSpPr/>
          <p:nvPr/>
        </p:nvSpPr>
        <p:spPr>
          <a:xfrm>
            <a:off x="7711349" y="5328178"/>
            <a:ext cx="2644384" cy="793237"/>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6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to và dài</a:t>
            </a:r>
            <a:endParaRPr lang="en-US" sz="36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Mario Golf: World Tour for Nintendo 3DS - Nintendo Game Detai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308" y="2359334"/>
            <a:ext cx="1379486" cy="187763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64669" y="2742860"/>
            <a:ext cx="1923557" cy="1698676"/>
            <a:chOff x="280877" y="2293062"/>
            <a:chExt cx="2474413" cy="2185133"/>
          </a:xfrm>
        </p:grpSpPr>
        <p:pic>
          <p:nvPicPr>
            <p:cNvPr id="12" name="Picture 11"/>
            <p:cNvPicPr>
              <a:picLocks noChangeAspect="1"/>
            </p:cNvPicPr>
            <p:nvPr/>
          </p:nvPicPr>
          <p:blipFill rotWithShape="1">
            <a:blip r:embed="rId8"/>
            <a:srcRect l="15842" t="13997" r="7005" b="24734"/>
            <a:stretch/>
          </p:blipFill>
          <p:spPr>
            <a:xfrm rot="1134246">
              <a:off x="866806" y="3669700"/>
              <a:ext cx="670517" cy="469362"/>
            </a:xfrm>
            <a:prstGeom prst="rect">
              <a:avLst/>
            </a:prstGeom>
          </p:spPr>
        </p:pic>
        <p:pic>
          <p:nvPicPr>
            <p:cNvPr id="30" name="Picture 29"/>
            <p:cNvPicPr>
              <a:picLocks noChangeAspect="1"/>
            </p:cNvPicPr>
            <p:nvPr/>
          </p:nvPicPr>
          <p:blipFill rotWithShape="1">
            <a:blip r:embed="rId9"/>
            <a:srcRect l="-27049" t="1" b="-15815"/>
            <a:stretch/>
          </p:blipFill>
          <p:spPr>
            <a:xfrm>
              <a:off x="280877" y="2293062"/>
              <a:ext cx="2474413" cy="2185133"/>
            </a:xfrm>
            <a:custGeom>
              <a:avLst/>
              <a:gdLst>
                <a:gd name="connsiteX0" fmla="*/ 0 w 1947624"/>
                <a:gd name="connsiteY0" fmla="*/ 0 h 1886761"/>
                <a:gd name="connsiteX1" fmla="*/ 1947624 w 1947624"/>
                <a:gd name="connsiteY1" fmla="*/ 0 h 1886761"/>
                <a:gd name="connsiteX2" fmla="*/ 1947624 w 1947624"/>
                <a:gd name="connsiteY2" fmla="*/ 1886761 h 1886761"/>
                <a:gd name="connsiteX3" fmla="*/ 897244 w 1947624"/>
                <a:gd name="connsiteY3" fmla="*/ 1886761 h 1886761"/>
                <a:gd name="connsiteX4" fmla="*/ 897244 w 1947624"/>
                <a:gd name="connsiteY4" fmla="*/ 1079059 h 1886761"/>
                <a:gd name="connsiteX5" fmla="*/ 0 w 1947624"/>
                <a:gd name="connsiteY5" fmla="*/ 1079059 h 1886761"/>
                <a:gd name="connsiteX6" fmla="*/ 0 w 1947624"/>
                <a:gd name="connsiteY6" fmla="*/ 0 h 18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624" h="1886761">
                  <a:moveTo>
                    <a:pt x="0" y="0"/>
                  </a:moveTo>
                  <a:lnTo>
                    <a:pt x="1947624" y="0"/>
                  </a:lnTo>
                  <a:lnTo>
                    <a:pt x="1947624" y="1886761"/>
                  </a:lnTo>
                  <a:lnTo>
                    <a:pt x="897244" y="1886761"/>
                  </a:lnTo>
                  <a:lnTo>
                    <a:pt x="897244" y="1079059"/>
                  </a:lnTo>
                  <a:lnTo>
                    <a:pt x="0" y="1079059"/>
                  </a:lnTo>
                  <a:lnTo>
                    <a:pt x="0" y="0"/>
                  </a:lnTo>
                  <a:close/>
                </a:path>
              </a:pathLst>
            </a:custGeom>
          </p:spPr>
        </p:pic>
      </p:grpSp>
      <p:pic>
        <p:nvPicPr>
          <p:cNvPr id="5" name="Picture 4"/>
          <p:cNvPicPr>
            <a:picLocks noChangeAspect="1"/>
          </p:cNvPicPr>
          <p:nvPr/>
        </p:nvPicPr>
        <p:blipFill>
          <a:blip r:embed="rId10"/>
          <a:stretch>
            <a:fillRect/>
          </a:stretch>
        </p:blipFill>
        <p:spPr>
          <a:xfrm>
            <a:off x="980781" y="2280018"/>
            <a:ext cx="1736082" cy="2036261"/>
          </a:xfrm>
          <a:prstGeom prst="rect">
            <a:avLst/>
          </a:prstGeom>
        </p:spPr>
      </p:pic>
      <p:pic>
        <p:nvPicPr>
          <p:cNvPr id="10" name="Picture 9"/>
          <p:cNvPicPr>
            <a:picLocks noChangeAspect="1"/>
          </p:cNvPicPr>
          <p:nvPr/>
        </p:nvPicPr>
        <p:blipFill rotWithShape="1">
          <a:blip r:embed="rId11"/>
          <a:srcRect l="14490" t="-5851" r="25079" b="50423"/>
          <a:stretch/>
        </p:blipFill>
        <p:spPr>
          <a:xfrm>
            <a:off x="850159" y="4236967"/>
            <a:ext cx="436575" cy="401220"/>
          </a:xfrm>
          <a:prstGeom prst="rect">
            <a:avLst/>
          </a:prstGeom>
        </p:spPr>
      </p:pic>
      <p:pic>
        <p:nvPicPr>
          <p:cNvPr id="25" name="Picture 4" descr="http://icons.iconarchive.com/icons/kevin-andersson/sportset/128/Golf-icon.png"/>
          <p:cNvPicPr>
            <a:picLocks noChangeAspect="1" noChangeArrowheads="1"/>
          </p:cNvPicPr>
          <p:nvPr/>
        </p:nvPicPr>
        <p:blipFill>
          <a:blip r:embed="rId12"/>
          <a:srcRect/>
          <a:stretch>
            <a:fillRect/>
          </a:stretch>
        </p:blipFill>
        <p:spPr bwMode="auto">
          <a:xfrm>
            <a:off x="856088" y="3931903"/>
            <a:ext cx="424718" cy="42585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36">
            <a:hlinkClick r:id="" action="ppaction://hlinkshowjump?jump=nextslide"/>
          </p:cNvPr>
          <p:cNvPicPr>
            <a:picLocks noChangeAspect="1"/>
          </p:cNvPicPr>
          <p:nvPr/>
        </p:nvPicPr>
        <p:blipFill>
          <a:blip r:embed="rId13"/>
          <a:stretch>
            <a:fillRect/>
          </a:stretch>
        </p:blipFill>
        <p:spPr>
          <a:xfrm>
            <a:off x="9921901" y="3260498"/>
            <a:ext cx="1354525" cy="955868"/>
          </a:xfrm>
          <a:prstGeom prst="rect">
            <a:avLst/>
          </a:prstGeom>
        </p:spPr>
      </p:pic>
      <p:pic>
        <p:nvPicPr>
          <p:cNvPr id="17" name="Picture 16"/>
          <p:cNvPicPr>
            <a:picLocks noChangeAspect="1"/>
          </p:cNvPicPr>
          <p:nvPr/>
        </p:nvPicPr>
        <p:blipFill>
          <a:blip r:embed="rId10"/>
          <a:stretch>
            <a:fillRect/>
          </a:stretch>
        </p:blipFill>
        <p:spPr>
          <a:xfrm>
            <a:off x="9033542" y="7133590"/>
            <a:ext cx="745342" cy="874216"/>
          </a:xfrm>
          <a:prstGeom prst="rect">
            <a:avLst/>
          </a:prstGeom>
        </p:spPr>
      </p:pic>
      <p:grpSp>
        <p:nvGrpSpPr>
          <p:cNvPr id="19" name="Group 18">
            <a:extLst>
              <a:ext uri="{FF2B5EF4-FFF2-40B4-BE49-F238E27FC236}">
                <a16:creationId xmlns:a16="http://schemas.microsoft.com/office/drawing/2014/main" xmlns="" id="{3F371C1A-480E-4054-A8E7-F5179FF405B6}"/>
              </a:ext>
            </a:extLst>
          </p:cNvPr>
          <p:cNvGrpSpPr/>
          <p:nvPr/>
        </p:nvGrpSpPr>
        <p:grpSpPr>
          <a:xfrm>
            <a:off x="2841556" y="742311"/>
            <a:ext cx="5846240" cy="3075415"/>
            <a:chOff x="2847600" y="734815"/>
            <a:chExt cx="5862548" cy="3083993"/>
          </a:xfrm>
        </p:grpSpPr>
        <p:sp>
          <p:nvSpPr>
            <p:cNvPr id="20" name="Flowchart: Alternate Process 3">
              <a:extLst>
                <a:ext uri="{FF2B5EF4-FFF2-40B4-BE49-F238E27FC236}">
                  <a16:creationId xmlns:a16="http://schemas.microsoft.com/office/drawing/2014/main" xmlns="" id="{03DECC55-7987-45F5-9509-23BB59C283C2}"/>
                </a:ext>
              </a:extLst>
            </p:cNvPr>
            <p:cNvSpPr/>
            <p:nvPr/>
          </p:nvSpPr>
          <p:spPr>
            <a:xfrm>
              <a:off x="2976238" y="873207"/>
              <a:ext cx="5605272" cy="2807208"/>
            </a:xfrm>
            <a:prstGeom prst="rect">
              <a:avLst/>
            </a:prstGeom>
            <a:solidFill>
              <a:srgbClr val="FFFFFF">
                <a:alpha val="78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lnSpc>
                  <a:spcPct val="107000"/>
                </a:lnSpc>
                <a:spcAft>
                  <a:spcPts val="798"/>
                </a:spcAft>
                <a:buClrTx/>
                <a:defRPr/>
              </a:pPr>
              <a:r>
                <a:rPr lang="en-US" sz="4000" b="1" kern="1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 ngữ nào phù hợp khi nói về đặc điểm đôi tai của con thỏ?</a:t>
              </a:r>
              <a:endParaRPr lang="en-US" sz="40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Flowchart: Alternate Process 3">
              <a:extLst>
                <a:ext uri="{FF2B5EF4-FFF2-40B4-BE49-F238E27FC236}">
                  <a16:creationId xmlns:a16="http://schemas.microsoft.com/office/drawing/2014/main" xmlns="" id="{75FF9078-9CFB-471F-827F-9D399A529A4D}"/>
                </a:ext>
              </a:extLst>
            </p:cNvPr>
            <p:cNvSpPr/>
            <p:nvPr/>
          </p:nvSpPr>
          <p:spPr>
            <a:xfrm>
              <a:off x="2847600" y="734815"/>
              <a:ext cx="5862548" cy="3083993"/>
            </a:xfrm>
            <a:prstGeom prst="frame">
              <a:avLst>
                <a:gd name="adj1" fmla="val 4470"/>
              </a:avLst>
            </a:prstGeom>
            <a:blipFill>
              <a:blip r:embed="rId14"/>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rtlCol="0" anchor="b"/>
            <a:lstStyle/>
            <a:p>
              <a:pPr algn="ctr" defTabSz="912114">
                <a:buClrTx/>
                <a:defRPr/>
              </a:pPr>
              <a:endParaRPr lang="en-US" sz="3590" b="1" kern="1200" dirty="0">
                <a:solidFill>
                  <a:srgbClr val="002060"/>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31855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7" presetID="9" presetClass="emph" presetSubtype="0" grpId="1" nodeType="withEffect">
                                  <p:stCondLst>
                                    <p:cond delay="0"/>
                                  </p:stCondLst>
                                  <p:childTnLst>
                                    <p:set>
                                      <p:cBhvr rctx="PPT">
                                        <p:cTn id="8" dur="indefinite"/>
                                        <p:tgtEl>
                                          <p:spTgt spid="34"/>
                                        </p:tgtEl>
                                        <p:attrNameLst>
                                          <p:attrName>style.opacity</p:attrName>
                                        </p:attrNameLst>
                                      </p:cBhvr>
                                      <p:to>
                                        <p:strVal val="0.5"/>
                                      </p:to>
                                    </p:set>
                                    <p:animEffect filter="image" prLst="opacity: 0.5">
                                      <p:cBhvr rctx="IE">
                                        <p:cTn id="9" dur="indefinite"/>
                                        <p:tgtEl>
                                          <p:spTgt spid="34"/>
                                        </p:tgtEl>
                                      </p:cBhvr>
                                    </p:animEffect>
                                  </p:childTnLst>
                                </p:cTn>
                              </p:par>
                              <p:par>
                                <p:cTn id="10" presetID="1"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4.16667E-7 3.7037E-7 L 0.98138 0.20903 " pathEditMode="relative" rAng="0" ptsTypes="AA">
                                      <p:cBhvr>
                                        <p:cTn id="13" dur="750" fill="hold"/>
                                        <p:tgtEl>
                                          <p:spTgt spid="25"/>
                                        </p:tgtEl>
                                        <p:attrNameLst>
                                          <p:attrName>ppt_x</p:attrName>
                                          <p:attrName>ppt_y</p:attrName>
                                        </p:attrNameLst>
                                      </p:cBhvr>
                                      <p:rCtr x="49062" y="10440"/>
                                    </p:animMotion>
                                  </p:childTnLst>
                                </p:cTn>
                              </p:par>
                            </p:childTnLst>
                          </p:cTn>
                        </p:par>
                        <p:par>
                          <p:cTn id="14" fill="hold">
                            <p:stCondLst>
                              <p:cond delay="750"/>
                            </p:stCondLst>
                            <p:childTnLst>
                              <p:par>
                                <p:cTn id="15" presetID="1" presetClass="exit" presetSubtype="0" fill="hold" nodeType="afterEffect">
                                  <p:stCondLst>
                                    <p:cond delay="0"/>
                                  </p:stCondLst>
                                  <p:childTnLst>
                                    <p:set>
                                      <p:cBhvr>
                                        <p:cTn id="16"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wrongwav.wav"/>
                                        </p:tgtEl>
                                      </p:cMediaNode>
                                    </p:audio>
                                  </p:subTnLst>
                                </p:cTn>
                              </p:par>
                              <p:par>
                                <p:cTn id="17" presetID="1" presetClass="exit" presetSubtype="0" fill="hold" nodeType="withEffect">
                                  <p:stCondLst>
                                    <p:cond delay="0"/>
                                  </p:stCondLst>
                                  <p:childTnLst>
                                    <p:set>
                                      <p:cBhvr>
                                        <p:cTn id="18" dur="1" fill="hold">
                                          <p:stCondLst>
                                            <p:cond delay="0"/>
                                          </p:stCondLst>
                                        </p:cTn>
                                        <p:tgtEl>
                                          <p:spTgt spid="307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750"/>
                            </p:stCondLst>
                            <p:childTnLst>
                              <p:par>
                                <p:cTn id="22" presetID="2" presetClass="entr" presetSubtype="8" fill="hold" nodeType="afterEffect">
                                  <p:stCondLst>
                                    <p:cond delay="25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9" presetClass="emph" presetSubtype="0" grpId="1" nodeType="withEffect">
                                  <p:stCondLst>
                                    <p:cond delay="0"/>
                                  </p:stCondLst>
                                  <p:childTnLst>
                                    <p:set>
                                      <p:cBhvr rctx="PPT">
                                        <p:cTn id="32" dur="indefinite"/>
                                        <p:tgtEl>
                                          <p:spTgt spid="35"/>
                                        </p:tgtEl>
                                        <p:attrNameLst>
                                          <p:attrName>style.opacity</p:attrName>
                                        </p:attrNameLst>
                                      </p:cBhvr>
                                      <p:to>
                                        <p:strVal val="0.5"/>
                                      </p:to>
                                    </p:set>
                                    <p:animEffect filter="image" prLst="opacity: 0.5">
                                      <p:cBhvr rctx="IE">
                                        <p:cTn id="33" dur="indefinite"/>
                                        <p:tgtEl>
                                          <p:spTgt spid="35"/>
                                        </p:tgtEl>
                                      </p:cBhvr>
                                    </p:animEffect>
                                  </p:childTnLst>
                                </p:cTn>
                              </p:par>
                              <p:par>
                                <p:cTn id="34" presetID="1" presetClass="entr" presetSubtype="0"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4.16667E-7 3.7037E-7 L 0.98138 0.21204 " pathEditMode="relative" rAng="0" ptsTypes="AA">
                                      <p:cBhvr>
                                        <p:cTn id="37" dur="750" fill="hold"/>
                                        <p:tgtEl>
                                          <p:spTgt spid="25"/>
                                        </p:tgtEl>
                                        <p:attrNameLst>
                                          <p:attrName>ppt_x</p:attrName>
                                          <p:attrName>ppt_y</p:attrName>
                                        </p:attrNameLst>
                                      </p:cBhvr>
                                      <p:rCtr x="49062" y="10602"/>
                                    </p:animMotion>
                                  </p:childTnLst>
                                </p:cTn>
                              </p:par>
                            </p:childTnLst>
                          </p:cTn>
                        </p:par>
                        <p:par>
                          <p:cTn id="38" fill="hold">
                            <p:stCondLst>
                              <p:cond delay="750"/>
                            </p:stCondLst>
                            <p:childTnLst>
                              <p:par>
                                <p:cTn id="39" presetID="1" presetClass="exit" presetSubtype="0" fill="hold" nodeType="afterEffect">
                                  <p:stCondLst>
                                    <p:cond delay="0"/>
                                  </p:stCondLst>
                                  <p:childTnLst>
                                    <p:set>
                                      <p:cBhvr>
                                        <p:cTn id="40"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wrongwav.wav"/>
                                        </p:tgtEl>
                                      </p:cMediaNode>
                                    </p:audio>
                                  </p:subTnLst>
                                </p:cTn>
                              </p:par>
                              <p:par>
                                <p:cTn id="41" presetID="1" presetClass="exit" presetSubtype="0" fill="hold" nodeType="withEffect">
                                  <p:stCondLst>
                                    <p:cond delay="0"/>
                                  </p:stCondLst>
                                  <p:childTnLst>
                                    <p:set>
                                      <p:cBhvr>
                                        <p:cTn id="42" dur="1" fill="hold">
                                          <p:stCondLst>
                                            <p:cond delay="0"/>
                                          </p:stCondLst>
                                        </p:cTn>
                                        <p:tgtEl>
                                          <p:spTgt spid="307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750"/>
                            </p:stCondLst>
                            <p:childTnLst>
                              <p:par>
                                <p:cTn id="46" presetID="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5" presetID="9" presetClass="emph" presetSubtype="0" grpId="0" nodeType="withEffect">
                                  <p:stCondLst>
                                    <p:cond delay="0"/>
                                  </p:stCondLst>
                                  <p:childTnLst>
                                    <p:set>
                                      <p:cBhvr rctx="PPT">
                                        <p:cTn id="56" dur="indefinite"/>
                                        <p:tgtEl>
                                          <p:spTgt spid="34"/>
                                        </p:tgtEl>
                                        <p:attrNameLst>
                                          <p:attrName>style.opacity</p:attrName>
                                        </p:attrNameLst>
                                      </p:cBhvr>
                                      <p:to>
                                        <p:strVal val="0.5"/>
                                      </p:to>
                                    </p:set>
                                    <p:animEffect filter="image" prLst="opacity: 0.5">
                                      <p:cBhvr rctx="IE">
                                        <p:cTn id="57" dur="indefinite"/>
                                        <p:tgtEl>
                                          <p:spTgt spid="34"/>
                                        </p:tgtEl>
                                      </p:cBhvr>
                                    </p:animEffect>
                                  </p:childTnLst>
                                </p:cTn>
                              </p:par>
                              <p:par>
                                <p:cTn id="58" presetID="9" presetClass="emph" presetSubtype="0" grpId="0" nodeType="withEffect">
                                  <p:stCondLst>
                                    <p:cond delay="0"/>
                                  </p:stCondLst>
                                  <p:childTnLst>
                                    <p:set>
                                      <p:cBhvr rctx="PPT">
                                        <p:cTn id="59" dur="indefinite"/>
                                        <p:tgtEl>
                                          <p:spTgt spid="35"/>
                                        </p:tgtEl>
                                        <p:attrNameLst>
                                          <p:attrName>style.opacity</p:attrName>
                                        </p:attrNameLst>
                                      </p:cBhvr>
                                      <p:to>
                                        <p:strVal val="0.5"/>
                                      </p:to>
                                    </p:set>
                                    <p:animEffect filter="image" prLst="opacity: 0.5">
                                      <p:cBhvr rctx="IE">
                                        <p:cTn id="60" dur="indefinite"/>
                                        <p:tgtEl>
                                          <p:spTgt spid="35"/>
                                        </p:tgtEl>
                                      </p:cBhvr>
                                    </p:animEffect>
                                  </p:childTnLst>
                                </p:cTn>
                              </p:par>
                              <p:par>
                                <p:cTn id="61" presetID="1" presetClass="entr" presetSubtype="0" fill="hold" nodeType="withEffect">
                                  <p:stCondLst>
                                    <p:cond delay="0"/>
                                  </p:stCondLst>
                                  <p:childTnLst>
                                    <p:set>
                                      <p:cBhvr>
                                        <p:cTn id="62" dur="1" fill="hold">
                                          <p:stCondLst>
                                            <p:cond delay="0"/>
                                          </p:stCondLst>
                                        </p:cTn>
                                        <p:tgtEl>
                                          <p:spTgt spid="3074"/>
                                        </p:tgtEl>
                                        <p:attrNameLst>
                                          <p:attrName>style.visibility</p:attrName>
                                        </p:attrNameLst>
                                      </p:cBhvr>
                                      <p:to>
                                        <p:strVal val="visible"/>
                                      </p:to>
                                    </p:set>
                                  </p:childTnLst>
                                </p:cTn>
                              </p:par>
                              <p:par>
                                <p:cTn id="63" presetID="42" presetClass="path" presetSubtype="0" accel="50000" decel="50000" fill="hold" nodeType="withEffect">
                                  <p:stCondLst>
                                    <p:cond delay="0"/>
                                  </p:stCondLst>
                                  <p:childTnLst>
                                    <p:animMotion origin="layout" path="M 0.00273 -0.00139 L 0.66537 0.08125 " pathEditMode="relative" rAng="0" ptsTypes="AA">
                                      <p:cBhvr>
                                        <p:cTn id="64" dur="750" fill="hold"/>
                                        <p:tgtEl>
                                          <p:spTgt spid="25"/>
                                        </p:tgtEl>
                                        <p:attrNameLst>
                                          <p:attrName>ppt_x</p:attrName>
                                          <p:attrName>ppt_y</p:attrName>
                                        </p:attrNameLst>
                                      </p:cBhvr>
                                      <p:rCtr x="33125" y="4120"/>
                                    </p:animMotion>
                                  </p:childTnLst>
                                </p:cTn>
                              </p:par>
                            </p:childTnLst>
                          </p:cTn>
                        </p:par>
                        <p:par>
                          <p:cTn id="65" fill="hold">
                            <p:stCondLst>
                              <p:cond delay="750"/>
                            </p:stCondLst>
                            <p:childTnLst>
                              <p:par>
                                <p:cTn id="66" presetID="42" presetClass="exit" presetSubtype="0" fill="hold" nodeType="afterEffect">
                                  <p:stCondLst>
                                    <p:cond delay="0"/>
                                  </p:stCondLst>
                                  <p:childTnLst>
                                    <p:animEffect transition="out" filter="fade">
                                      <p:cBhvr>
                                        <p:cTn id="67" dur="10"/>
                                        <p:tgtEl>
                                          <p:spTgt spid="25"/>
                                        </p:tgtEl>
                                      </p:cBhvr>
                                    </p:animEffect>
                                    <p:anim calcmode="lin" valueType="num">
                                      <p:cBhvr>
                                        <p:cTn id="68" dur="10"/>
                                        <p:tgtEl>
                                          <p:spTgt spid="25"/>
                                        </p:tgtEl>
                                        <p:attrNameLst>
                                          <p:attrName>ppt_x</p:attrName>
                                        </p:attrNameLst>
                                      </p:cBhvr>
                                      <p:tavLst>
                                        <p:tav tm="0">
                                          <p:val>
                                            <p:strVal val="ppt_x"/>
                                          </p:val>
                                        </p:tav>
                                        <p:tav tm="100000">
                                          <p:val>
                                            <p:strVal val="ppt_x"/>
                                          </p:val>
                                        </p:tav>
                                      </p:tavLst>
                                    </p:anim>
                                    <p:anim calcmode="lin" valueType="num">
                                      <p:cBhvr>
                                        <p:cTn id="69" dur="10"/>
                                        <p:tgtEl>
                                          <p:spTgt spid="25"/>
                                        </p:tgtEl>
                                        <p:attrNameLst>
                                          <p:attrName>ppt_y</p:attrName>
                                        </p:attrNameLst>
                                      </p:cBhvr>
                                      <p:tavLst>
                                        <p:tav tm="0">
                                          <p:val>
                                            <p:strVal val="ppt_y"/>
                                          </p:val>
                                        </p:tav>
                                        <p:tav tm="100000">
                                          <p:val>
                                            <p:strVal val="ppt_y+.1"/>
                                          </p:val>
                                        </p:tav>
                                      </p:tavLst>
                                    </p:anim>
                                    <p:set>
                                      <p:cBhvr>
                                        <p:cTn id="70" dur="1" fill="hold">
                                          <p:stCondLst>
                                            <p:cond delay="9"/>
                                          </p:stCondLst>
                                        </p:cTn>
                                        <p:tgtEl>
                                          <p:spTgt spid="25"/>
                                        </p:tgtEl>
                                        <p:attrNameLst>
                                          <p:attrName>style.visibility</p:attrName>
                                        </p:attrNameLst>
                                      </p:cBhvr>
                                      <p:to>
                                        <p:strVal val="hidden"/>
                                      </p:to>
                                    </p:set>
                                  </p:childTnLst>
                                </p:cTn>
                              </p:par>
                            </p:childTnLst>
                          </p:cTn>
                        </p:par>
                        <p:par>
                          <p:cTn id="71" fill="hold">
                            <p:stCondLst>
                              <p:cond delay="760"/>
                            </p:stCondLst>
                            <p:childTnLst>
                              <p:par>
                                <p:cTn id="72" presetID="1" presetClass="exit" presetSubtype="0" fill="hold" nodeType="afterEffect">
                                  <p:stCondLst>
                                    <p:cond delay="500"/>
                                  </p:stCondLst>
                                  <p:childTnLst>
                                    <p:set>
                                      <p:cBhvr>
                                        <p:cTn id="73" dur="1" fill="hold">
                                          <p:stCondLst>
                                            <p:cond delay="0"/>
                                          </p:stCondLst>
                                        </p:cTn>
                                        <p:tgtEl>
                                          <p:spTgt spid="3074"/>
                                        </p:tgtEl>
                                        <p:attrNameLst>
                                          <p:attrName>style.visibility</p:attrName>
                                        </p:attrNameLst>
                                      </p:cBhvr>
                                      <p:to>
                                        <p:strVal val="hidden"/>
                                      </p:to>
                                    </p:set>
                                  </p:childTnLst>
                                </p:cTn>
                              </p:par>
                              <p:par>
                                <p:cTn id="74" presetID="1" presetClass="entr" presetSubtype="0" fill="hold" nodeType="withEffect">
                                  <p:stCondLst>
                                    <p:cond delay="500"/>
                                  </p:stCondLst>
                                  <p:childTnLst>
                                    <p:set>
                                      <p:cBhvr>
                                        <p:cTn id="7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yeahtWAV.wav"/>
                                        </p:tgtEl>
                                      </p:cMediaNode>
                                    </p:audio>
                                  </p:subTnLst>
                                </p:cTn>
                              </p:par>
                            </p:childTnLst>
                          </p:cTn>
                        </p:par>
                        <p:par>
                          <p:cTn id="76" fill="hold">
                            <p:stCondLst>
                              <p:cond delay="1260"/>
                            </p:stCondLst>
                            <p:childTnLst>
                              <p:par>
                                <p:cTn id="77" presetID="10"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childTnLst>
              </p:cTn>
              <p:nextCondLst>
                <p:cond evt="onClick" delay="0">
                  <p:tgtEl>
                    <p:spTgt spid="36"/>
                  </p:tgtEl>
                </p:cond>
              </p:nextCondLst>
            </p:seq>
          </p:childTnLst>
        </p:cTn>
      </p:par>
    </p:tnLst>
    <p:bldLst>
      <p:bldP spid="34" grpId="0" animBg="1"/>
      <p:bldP spid="34" grpId="1" animBg="1"/>
      <p:bldP spid="35" grpId="0" animBg="1"/>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6"/>
          <a:srcRect l="3186" b="7184"/>
          <a:stretch/>
        </p:blipFill>
        <p:spPr>
          <a:xfrm>
            <a:off x="-112104" y="-59825"/>
            <a:ext cx="12272067" cy="6946281"/>
          </a:xfrm>
          <a:prstGeom prst="rect">
            <a:avLst/>
          </a:prstGeom>
        </p:spPr>
      </p:pic>
      <p:sp>
        <p:nvSpPr>
          <p:cNvPr id="34" name="Rounded Rectangle 33"/>
          <p:cNvSpPr/>
          <p:nvPr/>
        </p:nvSpPr>
        <p:spPr>
          <a:xfrm>
            <a:off x="5977189" y="5322452"/>
            <a:ext cx="2644384" cy="793237"/>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2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 bé</a:t>
            </a:r>
            <a:endParaRPr lang="en-US" sz="32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ounded Rectangle 35"/>
          <p:cNvSpPr/>
          <p:nvPr/>
        </p:nvSpPr>
        <p:spPr>
          <a:xfrm>
            <a:off x="2042319" y="5322452"/>
            <a:ext cx="2644384" cy="764326"/>
          </a:xfrm>
          <a:prstGeom prst="roundRect">
            <a:avLst/>
          </a:prstGeom>
          <a:solidFill>
            <a:schemeClr val="accent1">
              <a:lumMod val="20000"/>
              <a:lumOff val="80000"/>
            </a:schemeClr>
          </a:solidFill>
          <a:ln>
            <a:solidFill>
              <a:srgbClr val="E74B4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200" b="1" kern="1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tinh</a:t>
            </a:r>
            <a:endParaRPr lang="en-US" sz="3200" b="1" kern="1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Mario Golf: World Tour for Nintendo 3DS - Nintendo Game Detai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308" y="2359334"/>
            <a:ext cx="1379486" cy="187763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64669" y="2742860"/>
            <a:ext cx="1923557" cy="1698676"/>
            <a:chOff x="280877" y="2293062"/>
            <a:chExt cx="2474413" cy="2185133"/>
          </a:xfrm>
        </p:grpSpPr>
        <p:pic>
          <p:nvPicPr>
            <p:cNvPr id="12" name="Picture 11"/>
            <p:cNvPicPr>
              <a:picLocks noChangeAspect="1"/>
            </p:cNvPicPr>
            <p:nvPr/>
          </p:nvPicPr>
          <p:blipFill rotWithShape="1">
            <a:blip r:embed="rId8"/>
            <a:srcRect l="15842" t="13997" r="7005" b="24734"/>
            <a:stretch/>
          </p:blipFill>
          <p:spPr>
            <a:xfrm rot="1134246">
              <a:off x="866806" y="3669700"/>
              <a:ext cx="670517" cy="469362"/>
            </a:xfrm>
            <a:prstGeom prst="rect">
              <a:avLst/>
            </a:prstGeom>
          </p:spPr>
        </p:pic>
        <p:pic>
          <p:nvPicPr>
            <p:cNvPr id="30" name="Picture 29"/>
            <p:cNvPicPr>
              <a:picLocks noChangeAspect="1"/>
            </p:cNvPicPr>
            <p:nvPr/>
          </p:nvPicPr>
          <p:blipFill rotWithShape="1">
            <a:blip r:embed="rId9"/>
            <a:srcRect l="-27049" t="1" b="-15815"/>
            <a:stretch/>
          </p:blipFill>
          <p:spPr>
            <a:xfrm>
              <a:off x="280877" y="2293062"/>
              <a:ext cx="2474413" cy="2185133"/>
            </a:xfrm>
            <a:custGeom>
              <a:avLst/>
              <a:gdLst>
                <a:gd name="connsiteX0" fmla="*/ 0 w 1947624"/>
                <a:gd name="connsiteY0" fmla="*/ 0 h 1886761"/>
                <a:gd name="connsiteX1" fmla="*/ 1947624 w 1947624"/>
                <a:gd name="connsiteY1" fmla="*/ 0 h 1886761"/>
                <a:gd name="connsiteX2" fmla="*/ 1947624 w 1947624"/>
                <a:gd name="connsiteY2" fmla="*/ 1886761 h 1886761"/>
                <a:gd name="connsiteX3" fmla="*/ 897244 w 1947624"/>
                <a:gd name="connsiteY3" fmla="*/ 1886761 h 1886761"/>
                <a:gd name="connsiteX4" fmla="*/ 897244 w 1947624"/>
                <a:gd name="connsiteY4" fmla="*/ 1079059 h 1886761"/>
                <a:gd name="connsiteX5" fmla="*/ 0 w 1947624"/>
                <a:gd name="connsiteY5" fmla="*/ 1079059 h 1886761"/>
                <a:gd name="connsiteX6" fmla="*/ 0 w 1947624"/>
                <a:gd name="connsiteY6" fmla="*/ 0 h 18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624" h="1886761">
                  <a:moveTo>
                    <a:pt x="0" y="0"/>
                  </a:moveTo>
                  <a:lnTo>
                    <a:pt x="1947624" y="0"/>
                  </a:lnTo>
                  <a:lnTo>
                    <a:pt x="1947624" y="1886761"/>
                  </a:lnTo>
                  <a:lnTo>
                    <a:pt x="897244" y="1886761"/>
                  </a:lnTo>
                  <a:lnTo>
                    <a:pt x="897244" y="1079059"/>
                  </a:lnTo>
                  <a:lnTo>
                    <a:pt x="0" y="1079059"/>
                  </a:lnTo>
                  <a:lnTo>
                    <a:pt x="0" y="0"/>
                  </a:lnTo>
                  <a:close/>
                </a:path>
              </a:pathLst>
            </a:custGeom>
          </p:spPr>
        </p:pic>
      </p:grpSp>
      <p:pic>
        <p:nvPicPr>
          <p:cNvPr id="5" name="Picture 4"/>
          <p:cNvPicPr>
            <a:picLocks noChangeAspect="1"/>
          </p:cNvPicPr>
          <p:nvPr/>
        </p:nvPicPr>
        <p:blipFill>
          <a:blip r:embed="rId10"/>
          <a:stretch>
            <a:fillRect/>
          </a:stretch>
        </p:blipFill>
        <p:spPr>
          <a:xfrm>
            <a:off x="980781" y="2280018"/>
            <a:ext cx="1736082" cy="2036261"/>
          </a:xfrm>
          <a:prstGeom prst="rect">
            <a:avLst/>
          </a:prstGeom>
        </p:spPr>
      </p:pic>
      <p:pic>
        <p:nvPicPr>
          <p:cNvPr id="10" name="Picture 9"/>
          <p:cNvPicPr>
            <a:picLocks noChangeAspect="1"/>
          </p:cNvPicPr>
          <p:nvPr/>
        </p:nvPicPr>
        <p:blipFill rotWithShape="1">
          <a:blip r:embed="rId11"/>
          <a:srcRect l="14490" t="-5851" r="25079" b="50423"/>
          <a:stretch/>
        </p:blipFill>
        <p:spPr>
          <a:xfrm>
            <a:off x="850159" y="4236967"/>
            <a:ext cx="436575" cy="401220"/>
          </a:xfrm>
          <a:prstGeom prst="rect">
            <a:avLst/>
          </a:prstGeom>
        </p:spPr>
      </p:pic>
      <p:pic>
        <p:nvPicPr>
          <p:cNvPr id="25" name="Picture 4" descr="http://icons.iconarchive.com/icons/kevin-andersson/sportset/128/Golf-icon.png"/>
          <p:cNvPicPr>
            <a:picLocks noChangeAspect="1" noChangeArrowheads="1"/>
          </p:cNvPicPr>
          <p:nvPr/>
        </p:nvPicPr>
        <p:blipFill>
          <a:blip r:embed="rId12"/>
          <a:srcRect/>
          <a:stretch>
            <a:fillRect/>
          </a:stretch>
        </p:blipFill>
        <p:spPr bwMode="auto">
          <a:xfrm>
            <a:off x="856088" y="3931903"/>
            <a:ext cx="424718" cy="42585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36">
            <a:hlinkClick r:id="" action="ppaction://hlinkshowjump?jump=nextslide"/>
          </p:cNvPr>
          <p:cNvPicPr>
            <a:picLocks noChangeAspect="1"/>
          </p:cNvPicPr>
          <p:nvPr/>
        </p:nvPicPr>
        <p:blipFill>
          <a:blip r:embed="rId13"/>
          <a:stretch>
            <a:fillRect/>
          </a:stretch>
        </p:blipFill>
        <p:spPr>
          <a:xfrm>
            <a:off x="9921901" y="3260498"/>
            <a:ext cx="1354525" cy="955868"/>
          </a:xfrm>
          <a:prstGeom prst="rect">
            <a:avLst/>
          </a:prstGeom>
        </p:spPr>
      </p:pic>
      <p:pic>
        <p:nvPicPr>
          <p:cNvPr id="17" name="Picture 16"/>
          <p:cNvPicPr>
            <a:picLocks noChangeAspect="1"/>
          </p:cNvPicPr>
          <p:nvPr/>
        </p:nvPicPr>
        <p:blipFill>
          <a:blip r:embed="rId10"/>
          <a:stretch>
            <a:fillRect/>
          </a:stretch>
        </p:blipFill>
        <p:spPr>
          <a:xfrm>
            <a:off x="1476150" y="7059037"/>
            <a:ext cx="745342" cy="874216"/>
          </a:xfrm>
          <a:prstGeom prst="rect">
            <a:avLst/>
          </a:prstGeom>
        </p:spPr>
      </p:pic>
      <p:grpSp>
        <p:nvGrpSpPr>
          <p:cNvPr id="19" name="Group 18">
            <a:extLst>
              <a:ext uri="{FF2B5EF4-FFF2-40B4-BE49-F238E27FC236}">
                <a16:creationId xmlns:a16="http://schemas.microsoft.com/office/drawing/2014/main" xmlns="" id="{C99A348B-7CBF-4E78-A831-08678F917D71}"/>
              </a:ext>
            </a:extLst>
          </p:cNvPr>
          <p:cNvGrpSpPr/>
          <p:nvPr/>
        </p:nvGrpSpPr>
        <p:grpSpPr>
          <a:xfrm>
            <a:off x="2841556" y="742311"/>
            <a:ext cx="5846240" cy="3075415"/>
            <a:chOff x="2847600" y="734815"/>
            <a:chExt cx="5862548" cy="3083993"/>
          </a:xfrm>
        </p:grpSpPr>
        <p:sp>
          <p:nvSpPr>
            <p:cNvPr id="21" name="Flowchart: Alternate Process 3">
              <a:extLst>
                <a:ext uri="{FF2B5EF4-FFF2-40B4-BE49-F238E27FC236}">
                  <a16:creationId xmlns:a16="http://schemas.microsoft.com/office/drawing/2014/main" xmlns="" id="{169360E5-E435-4528-B634-4DE0B9EEFBD3}"/>
                </a:ext>
              </a:extLst>
            </p:cNvPr>
            <p:cNvSpPr/>
            <p:nvPr/>
          </p:nvSpPr>
          <p:spPr>
            <a:xfrm>
              <a:off x="2976238" y="873207"/>
              <a:ext cx="5605272" cy="2807208"/>
            </a:xfrm>
            <a:prstGeom prst="rect">
              <a:avLst/>
            </a:prstGeom>
            <a:solidFill>
              <a:srgbClr val="FFFFFF">
                <a:alpha val="78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lnSpc>
                  <a:spcPct val="107000"/>
                </a:lnSpc>
                <a:spcAft>
                  <a:spcPts val="798"/>
                </a:spcAft>
                <a:buClrTx/>
                <a:defRPr/>
              </a:pPr>
              <a:r>
                <a:rPr lang="en-US" sz="4000" b="1" kern="1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 ngữ nào phù hợp khi nói về đặc điểm đôi mắt của cú mèo?</a:t>
              </a:r>
              <a:endParaRPr lang="en-US" sz="40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Flowchart: Alternate Process 3">
              <a:extLst>
                <a:ext uri="{FF2B5EF4-FFF2-40B4-BE49-F238E27FC236}">
                  <a16:creationId xmlns:a16="http://schemas.microsoft.com/office/drawing/2014/main" xmlns="" id="{D14F7850-05C7-4001-A75A-C6135825C08F}"/>
                </a:ext>
              </a:extLst>
            </p:cNvPr>
            <p:cNvSpPr/>
            <p:nvPr/>
          </p:nvSpPr>
          <p:spPr>
            <a:xfrm>
              <a:off x="2847600" y="734815"/>
              <a:ext cx="5862548" cy="3083993"/>
            </a:xfrm>
            <a:prstGeom prst="frame">
              <a:avLst>
                <a:gd name="adj1" fmla="val 4470"/>
              </a:avLst>
            </a:prstGeom>
            <a:blipFill>
              <a:blip r:embed="rId14"/>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rtlCol="0" anchor="b"/>
            <a:lstStyle/>
            <a:p>
              <a:pPr algn="ctr" defTabSz="912114">
                <a:buClrTx/>
                <a:defRPr/>
              </a:pPr>
              <a:endParaRPr lang="en-US" sz="3590" b="1" kern="1200" dirty="0">
                <a:solidFill>
                  <a:srgbClr val="002060"/>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21472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42" presetClass="path" presetSubtype="0" accel="50000" decel="50000" fill="hold" nodeType="withEffect">
                                  <p:stCondLst>
                                    <p:cond delay="0"/>
                                  </p:stCondLst>
                                  <p:childTnLst>
                                    <p:animMotion origin="layout" path="M -4.16667E-7 3.7037E-7 L 0.98138 0.21204 " pathEditMode="relative" rAng="0" ptsTypes="AA">
                                      <p:cBhvr>
                                        <p:cTn id="10" dur="750" fill="hold"/>
                                        <p:tgtEl>
                                          <p:spTgt spid="25"/>
                                        </p:tgtEl>
                                        <p:attrNameLst>
                                          <p:attrName>ppt_x</p:attrName>
                                          <p:attrName>ppt_y</p:attrName>
                                        </p:attrNameLst>
                                      </p:cBhvr>
                                      <p:rCtr x="49062" y="10602"/>
                                    </p:animMotion>
                                  </p:childTnLst>
                                </p:cTn>
                              </p:par>
                            </p:childTnLst>
                          </p:cTn>
                        </p:par>
                        <p:par>
                          <p:cTn id="11" fill="hold">
                            <p:stCondLst>
                              <p:cond delay="750"/>
                            </p:stCondLst>
                            <p:childTnLst>
                              <p:par>
                                <p:cTn id="12" presetID="1" presetClass="exit" presetSubtype="0" fill="hold" nodeType="afterEffect">
                                  <p:stCondLst>
                                    <p:cond delay="0"/>
                                  </p:stCondLst>
                                  <p:childTnLst>
                                    <p:set>
                                      <p:cBhvr>
                                        <p:cTn id="13"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wrongwav.wav"/>
                                        </p:tgtEl>
                                      </p:cMediaNode>
                                    </p:audio>
                                  </p:subTnLst>
                                </p:cTn>
                              </p:par>
                              <p:par>
                                <p:cTn id="14" presetID="1" presetClass="exit" presetSubtype="0" fill="hold" nodeType="withEffect">
                                  <p:stCondLst>
                                    <p:cond delay="0"/>
                                  </p:stCondLst>
                                  <p:childTnLst>
                                    <p:set>
                                      <p:cBhvr>
                                        <p:cTn id="15" dur="1" fill="hold">
                                          <p:stCondLst>
                                            <p:cond delay="0"/>
                                          </p:stCondLst>
                                        </p:cTn>
                                        <p:tgtEl>
                                          <p:spTgt spid="307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750"/>
                            </p:stCondLst>
                            <p:childTnLst>
                              <p:par>
                                <p:cTn id="19" presetID="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28" presetID="9" presetClass="emph" presetSubtype="0" grpId="1" nodeType="withEffect">
                                  <p:stCondLst>
                                    <p:cond delay="0"/>
                                  </p:stCondLst>
                                  <p:childTnLst>
                                    <p:set>
                                      <p:cBhvr rctx="PPT">
                                        <p:cTn id="29" dur="indefinite"/>
                                        <p:tgtEl>
                                          <p:spTgt spid="34"/>
                                        </p:tgtEl>
                                        <p:attrNameLst>
                                          <p:attrName>style.opacity</p:attrName>
                                        </p:attrNameLst>
                                      </p:cBhvr>
                                      <p:to>
                                        <p:strVal val="0.5"/>
                                      </p:to>
                                    </p:set>
                                    <p:animEffect filter="image" prLst="opacity: 0.5">
                                      <p:cBhvr rctx="IE">
                                        <p:cTn id="30" dur="indefinite"/>
                                        <p:tgtEl>
                                          <p:spTgt spid="34"/>
                                        </p:tgtEl>
                                      </p:cBhvr>
                                    </p:animEffect>
                                  </p:childTnLst>
                                </p:cTn>
                              </p:par>
                              <p:par>
                                <p:cTn id="31" presetID="1" presetClass="entr" presetSubtype="0"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4.16667E-7 3.7037E-7 L 0.98138 0.20903 " pathEditMode="relative" rAng="0" ptsTypes="AA">
                                      <p:cBhvr>
                                        <p:cTn id="34" dur="750" fill="hold"/>
                                        <p:tgtEl>
                                          <p:spTgt spid="25"/>
                                        </p:tgtEl>
                                        <p:attrNameLst>
                                          <p:attrName>ppt_x</p:attrName>
                                          <p:attrName>ppt_y</p:attrName>
                                        </p:attrNameLst>
                                      </p:cBhvr>
                                      <p:rCtr x="49062" y="10440"/>
                                    </p:animMotion>
                                  </p:childTnLst>
                                </p:cTn>
                              </p:par>
                            </p:childTnLst>
                          </p:cTn>
                        </p:par>
                        <p:par>
                          <p:cTn id="35" fill="hold">
                            <p:stCondLst>
                              <p:cond delay="750"/>
                            </p:stCondLst>
                            <p:childTnLst>
                              <p:par>
                                <p:cTn id="36" presetID="1" presetClass="exit" presetSubtype="0" fill="hold" nodeType="afterEffect">
                                  <p:stCondLst>
                                    <p:cond delay="0"/>
                                  </p:stCondLst>
                                  <p:childTnLst>
                                    <p:set>
                                      <p:cBhvr>
                                        <p:cTn id="3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wrongwav.wav"/>
                                        </p:tgtEl>
                                      </p:cMediaNode>
                                    </p:audio>
                                  </p:subTnLst>
                                </p:cTn>
                              </p:par>
                              <p:par>
                                <p:cTn id="38" presetID="1" presetClass="exit" presetSubtype="0" fill="hold" nodeType="withEffect">
                                  <p:stCondLst>
                                    <p:cond delay="0"/>
                                  </p:stCondLst>
                                  <p:childTnLst>
                                    <p:set>
                                      <p:cBhvr>
                                        <p:cTn id="39" dur="1" fill="hold">
                                          <p:stCondLst>
                                            <p:cond delay="0"/>
                                          </p:stCondLst>
                                        </p:cTn>
                                        <p:tgtEl>
                                          <p:spTgt spid="3074"/>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750"/>
                            </p:stCondLst>
                            <p:childTnLst>
                              <p:par>
                                <p:cTn id="43" presetID="2" presetClass="entr" presetSubtype="8" fill="hold" nodeType="afterEffect">
                                  <p:stCondLst>
                                    <p:cond delay="25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par>
                                <p:cTn id="52" presetID="9" presetClass="emph" presetSubtype="0" grpId="0" nodeType="withEffect">
                                  <p:stCondLst>
                                    <p:cond delay="0"/>
                                  </p:stCondLst>
                                  <p:childTnLst>
                                    <p:set>
                                      <p:cBhvr rctx="PPT">
                                        <p:cTn id="53" dur="indefinite"/>
                                        <p:tgtEl>
                                          <p:spTgt spid="34"/>
                                        </p:tgtEl>
                                        <p:attrNameLst>
                                          <p:attrName>style.opacity</p:attrName>
                                        </p:attrNameLst>
                                      </p:cBhvr>
                                      <p:to>
                                        <p:strVal val="0.5"/>
                                      </p:to>
                                    </p:set>
                                    <p:animEffect filter="image" prLst="opacity: 0.5">
                                      <p:cBhvr rctx="IE">
                                        <p:cTn id="54" dur="indefinite"/>
                                        <p:tgtEl>
                                          <p:spTgt spid="34"/>
                                        </p:tgtEl>
                                      </p:cBhvr>
                                    </p:animEffect>
                                  </p:childTnLst>
                                </p:cTn>
                              </p:par>
                              <p:par>
                                <p:cTn id="55" presetID="1"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childTnLst>
                                </p:cTn>
                              </p:par>
                              <p:par>
                                <p:cTn id="57" presetID="42" presetClass="path" presetSubtype="0" accel="50000" decel="50000" fill="hold" nodeType="withEffect">
                                  <p:stCondLst>
                                    <p:cond delay="0"/>
                                  </p:stCondLst>
                                  <p:childTnLst>
                                    <p:animMotion origin="layout" path="M 0.00273 -0.00139 L 0.66537 0.08125 " pathEditMode="relative" rAng="0" ptsTypes="AA">
                                      <p:cBhvr>
                                        <p:cTn id="58" dur="750" fill="hold"/>
                                        <p:tgtEl>
                                          <p:spTgt spid="25"/>
                                        </p:tgtEl>
                                        <p:attrNameLst>
                                          <p:attrName>ppt_x</p:attrName>
                                          <p:attrName>ppt_y</p:attrName>
                                        </p:attrNameLst>
                                      </p:cBhvr>
                                      <p:rCtr x="33125" y="4120"/>
                                    </p:animMotion>
                                  </p:childTnLst>
                                </p:cTn>
                              </p:par>
                            </p:childTnLst>
                          </p:cTn>
                        </p:par>
                        <p:par>
                          <p:cTn id="59" fill="hold">
                            <p:stCondLst>
                              <p:cond delay="750"/>
                            </p:stCondLst>
                            <p:childTnLst>
                              <p:par>
                                <p:cTn id="60" presetID="42" presetClass="exit" presetSubtype="0" fill="hold" nodeType="afterEffect">
                                  <p:stCondLst>
                                    <p:cond delay="0"/>
                                  </p:stCondLst>
                                  <p:childTnLst>
                                    <p:animEffect transition="out" filter="fade">
                                      <p:cBhvr>
                                        <p:cTn id="61" dur="10"/>
                                        <p:tgtEl>
                                          <p:spTgt spid="25"/>
                                        </p:tgtEl>
                                      </p:cBhvr>
                                    </p:animEffect>
                                    <p:anim calcmode="lin" valueType="num">
                                      <p:cBhvr>
                                        <p:cTn id="62" dur="10"/>
                                        <p:tgtEl>
                                          <p:spTgt spid="25"/>
                                        </p:tgtEl>
                                        <p:attrNameLst>
                                          <p:attrName>ppt_x</p:attrName>
                                        </p:attrNameLst>
                                      </p:cBhvr>
                                      <p:tavLst>
                                        <p:tav tm="0">
                                          <p:val>
                                            <p:strVal val="ppt_x"/>
                                          </p:val>
                                        </p:tav>
                                        <p:tav tm="100000">
                                          <p:val>
                                            <p:strVal val="ppt_x"/>
                                          </p:val>
                                        </p:tav>
                                      </p:tavLst>
                                    </p:anim>
                                    <p:anim calcmode="lin" valueType="num">
                                      <p:cBhvr>
                                        <p:cTn id="63" dur="10"/>
                                        <p:tgtEl>
                                          <p:spTgt spid="25"/>
                                        </p:tgtEl>
                                        <p:attrNameLst>
                                          <p:attrName>ppt_y</p:attrName>
                                        </p:attrNameLst>
                                      </p:cBhvr>
                                      <p:tavLst>
                                        <p:tav tm="0">
                                          <p:val>
                                            <p:strVal val="ppt_y"/>
                                          </p:val>
                                        </p:tav>
                                        <p:tav tm="100000">
                                          <p:val>
                                            <p:strVal val="ppt_y+.1"/>
                                          </p:val>
                                        </p:tav>
                                      </p:tavLst>
                                    </p:anim>
                                    <p:set>
                                      <p:cBhvr>
                                        <p:cTn id="64" dur="1" fill="hold">
                                          <p:stCondLst>
                                            <p:cond delay="9"/>
                                          </p:stCondLst>
                                        </p:cTn>
                                        <p:tgtEl>
                                          <p:spTgt spid="25"/>
                                        </p:tgtEl>
                                        <p:attrNameLst>
                                          <p:attrName>style.visibility</p:attrName>
                                        </p:attrNameLst>
                                      </p:cBhvr>
                                      <p:to>
                                        <p:strVal val="hidden"/>
                                      </p:to>
                                    </p:set>
                                  </p:childTnLst>
                                </p:cTn>
                              </p:par>
                            </p:childTnLst>
                          </p:cTn>
                        </p:par>
                        <p:par>
                          <p:cTn id="65" fill="hold">
                            <p:stCondLst>
                              <p:cond delay="760"/>
                            </p:stCondLst>
                            <p:childTnLst>
                              <p:par>
                                <p:cTn id="66" presetID="1" presetClass="exit" presetSubtype="0" fill="hold" nodeType="afterEffect">
                                  <p:stCondLst>
                                    <p:cond delay="500"/>
                                  </p:stCondLst>
                                  <p:childTnLst>
                                    <p:set>
                                      <p:cBhvr>
                                        <p:cTn id="67" dur="1" fill="hold">
                                          <p:stCondLst>
                                            <p:cond delay="0"/>
                                          </p:stCondLst>
                                        </p:cTn>
                                        <p:tgtEl>
                                          <p:spTgt spid="3074"/>
                                        </p:tgtEl>
                                        <p:attrNameLst>
                                          <p:attrName>style.visibility</p:attrName>
                                        </p:attrNameLst>
                                      </p:cBhvr>
                                      <p:to>
                                        <p:strVal val="hidden"/>
                                      </p:to>
                                    </p:set>
                                  </p:childTnLst>
                                </p:cTn>
                              </p:par>
                              <p:par>
                                <p:cTn id="68" presetID="1" presetClass="entr" presetSubtype="0" fill="hold" nodeType="withEffect">
                                  <p:stCondLst>
                                    <p:cond delay="500"/>
                                  </p:stCondLst>
                                  <p:childTnLst>
                                    <p:set>
                                      <p:cBhvr>
                                        <p:cTn id="6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yeahtWAV.wav"/>
                                        </p:tgtEl>
                                      </p:cMediaNode>
                                    </p:audio>
                                  </p:subTnLst>
                                </p:cTn>
                              </p:par>
                            </p:childTnLst>
                          </p:cTn>
                        </p:par>
                        <p:par>
                          <p:cTn id="70" fill="hold">
                            <p:stCondLst>
                              <p:cond delay="1260"/>
                            </p:stCondLst>
                            <p:childTnLst>
                              <p:par>
                                <p:cTn id="71" presetID="10"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nextCondLst>
                <p:cond evt="onClick" delay="0">
                  <p:tgtEl>
                    <p:spTgt spid="36"/>
                  </p:tgtEl>
                </p:cond>
              </p:nextCondLst>
            </p:seq>
          </p:childTnLst>
        </p:cTn>
      </p:par>
    </p:tnLst>
    <p:bldLst>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F8B298E-07D6-4D8D-BC86-D762053CCE22}"/>
              </a:ext>
            </a:extLst>
          </p:cNvPr>
          <p:cNvSpPr txBox="1"/>
          <p:nvPr/>
        </p:nvSpPr>
        <p:spPr>
          <a:xfrm>
            <a:off x="3916712" y="1682527"/>
            <a:ext cx="4328409"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BÀI 12</a:t>
            </a:r>
          </a:p>
        </p:txBody>
      </p:sp>
      <p:sp>
        <p:nvSpPr>
          <p:cNvPr id="8" name="Title 1">
            <a:extLst>
              <a:ext uri="{FF2B5EF4-FFF2-40B4-BE49-F238E27FC236}">
                <a16:creationId xmlns:a16="http://schemas.microsoft.com/office/drawing/2014/main" xmlns="" id="{5DB34668-7209-4FC2-A81B-13DA923DFB0B}"/>
              </a:ext>
            </a:extLst>
          </p:cNvPr>
          <p:cNvSpPr txBox="1">
            <a:spLocks/>
          </p:cNvSpPr>
          <p:nvPr/>
        </p:nvSpPr>
        <p:spPr>
          <a:xfrm>
            <a:off x="1585117" y="2626375"/>
            <a:ext cx="89916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7200" b="1">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BỜ TRE ĐÓN KHÁCH</a:t>
            </a:r>
          </a:p>
        </p:txBody>
      </p:sp>
      <p:sp>
        <p:nvSpPr>
          <p:cNvPr id="10" name="TextBox 9">
            <a:extLst>
              <a:ext uri="{FF2B5EF4-FFF2-40B4-BE49-F238E27FC236}">
                <a16:creationId xmlns:a16="http://schemas.microsoft.com/office/drawing/2014/main" xmlns="" id="{9EB19052-6D06-4357-9F9D-F816CE7425BE}"/>
              </a:ext>
            </a:extLst>
          </p:cNvPr>
          <p:cNvSpPr txBox="1"/>
          <p:nvPr/>
        </p:nvSpPr>
        <p:spPr>
          <a:xfrm>
            <a:off x="7528719" y="464820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S/53</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E82DDF8-A7F0-4696-93E6-44F8F2E07B60}"/>
              </a:ext>
            </a:extLst>
          </p:cNvPr>
          <p:cNvGrpSpPr/>
          <p:nvPr/>
        </p:nvGrpSpPr>
        <p:grpSpPr>
          <a:xfrm>
            <a:off x="692800" y="748424"/>
            <a:ext cx="10515600" cy="1077218"/>
            <a:chOff x="265201" y="846107"/>
            <a:chExt cx="13986115" cy="1436289"/>
          </a:xfrm>
        </p:grpSpPr>
        <p:grpSp>
          <p:nvGrpSpPr>
            <p:cNvPr id="19" name="Group 18">
              <a:extLst>
                <a:ext uri="{FF2B5EF4-FFF2-40B4-BE49-F238E27FC236}">
                  <a16:creationId xmlns:a16="http://schemas.microsoft.com/office/drawing/2014/main" xmlns=""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xmlns=""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xmlns=""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xmlns="" id="{ADD03D41-B52E-4549-9627-4097D2EF49D7}"/>
                </a:ext>
              </a:extLst>
            </p:cNvPr>
            <p:cNvSpPr txBox="1"/>
            <p:nvPr/>
          </p:nvSpPr>
          <p:spPr>
            <a:xfrm>
              <a:off x="1011787" y="846107"/>
              <a:ext cx="13239529" cy="1436289"/>
            </a:xfrm>
            <a:prstGeom prst="rect">
              <a:avLst/>
            </a:prstGeom>
            <a:noFill/>
          </p:spPr>
          <p:txBody>
            <a:bodyPr wrap="square" rtlCol="0">
              <a:spAutoFit/>
            </a:bodyPr>
            <a:lstStyle/>
            <a:p>
              <a:pPr algn="just"/>
              <a:r>
                <a:rPr lang="en-US" sz="3200" b="1">
                  <a:latin typeface="Arial-Rounded" panose="020B0500000000000000" pitchFamily="34" charset="0"/>
                  <a:ea typeface="Arial-Rounded" panose="020B0500000000000000" pitchFamily="34" charset="0"/>
                  <a:cs typeface="Arial-Rounded" panose="020B0500000000000000" pitchFamily="34" charset="0"/>
                </a:rPr>
                <a:t>Đọc đoạn văn sau và kể lại các hoạt động của nhà gấu vào mùa xuân, mùa thu và mùa đông.</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xmlns="" id="{BAA56F9F-AFB5-4D63-A1CF-171FA73E8DB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8115" t="24294"/>
          <a:stretch/>
        </p:blipFill>
        <p:spPr>
          <a:xfrm>
            <a:off x="975519" y="2286000"/>
            <a:ext cx="10513196" cy="3429000"/>
          </a:xfrm>
          <a:prstGeom prst="rect">
            <a:avLst/>
          </a:prstGeom>
        </p:spPr>
      </p:pic>
      <p:cxnSp>
        <p:nvCxnSpPr>
          <p:cNvPr id="4" name="Straight Connector 3">
            <a:extLst>
              <a:ext uri="{FF2B5EF4-FFF2-40B4-BE49-F238E27FC236}">
                <a16:creationId xmlns:a16="http://schemas.microsoft.com/office/drawing/2014/main" xmlns="" id="{FFEB14AF-7B72-45CC-8E00-B8BF423A8CA3}"/>
              </a:ext>
            </a:extLst>
          </p:cNvPr>
          <p:cNvCxnSpPr/>
          <p:nvPr/>
        </p:nvCxnSpPr>
        <p:spPr>
          <a:xfrm>
            <a:off x="6461919" y="3352800"/>
            <a:ext cx="4746481"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xmlns="" id="{A0A5A785-BD95-46F0-9BB1-47D438027DE0}"/>
              </a:ext>
            </a:extLst>
          </p:cNvPr>
          <p:cNvCxnSpPr>
            <a:cxnSpLocks/>
          </p:cNvCxnSpPr>
          <p:nvPr/>
        </p:nvCxnSpPr>
        <p:spPr>
          <a:xfrm>
            <a:off x="1185379" y="3810000"/>
            <a:ext cx="238094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xmlns="" id="{9B2A5232-6EEB-4819-9CC2-17522735B6FC}"/>
              </a:ext>
            </a:extLst>
          </p:cNvPr>
          <p:cNvCxnSpPr>
            <a:cxnSpLocks/>
          </p:cNvCxnSpPr>
          <p:nvPr/>
        </p:nvCxnSpPr>
        <p:spPr>
          <a:xfrm>
            <a:off x="4937919" y="3810000"/>
            <a:ext cx="32766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xmlns="" id="{13B11B43-6D40-4009-8D87-79C10ECEE219}"/>
              </a:ext>
            </a:extLst>
          </p:cNvPr>
          <p:cNvCxnSpPr>
            <a:cxnSpLocks/>
          </p:cNvCxnSpPr>
          <p:nvPr/>
        </p:nvCxnSpPr>
        <p:spPr>
          <a:xfrm>
            <a:off x="4202978" y="4648200"/>
            <a:ext cx="700542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7C2ED359-D49D-445D-8126-528334645298}"/>
              </a:ext>
            </a:extLst>
          </p:cNvPr>
          <p:cNvCxnSpPr>
            <a:cxnSpLocks/>
          </p:cNvCxnSpPr>
          <p:nvPr/>
        </p:nvCxnSpPr>
        <p:spPr>
          <a:xfrm>
            <a:off x="1185379" y="5105400"/>
            <a:ext cx="725774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xmlns="" id="{3D9FCC7A-3A84-4C9B-A13B-A8A909DE281D}"/>
              </a:ext>
            </a:extLst>
          </p:cNvPr>
          <p:cNvSpPr/>
          <p:nvPr/>
        </p:nvSpPr>
        <p:spPr>
          <a:xfrm>
            <a:off x="4814249" y="2895600"/>
            <a:ext cx="1571470" cy="5333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a:extLst>
              <a:ext uri="{FF2B5EF4-FFF2-40B4-BE49-F238E27FC236}">
                <a16:creationId xmlns:a16="http://schemas.microsoft.com/office/drawing/2014/main" xmlns="" id="{E6F002CA-97B4-426B-8A44-F5BDF7E53897}"/>
              </a:ext>
            </a:extLst>
          </p:cNvPr>
          <p:cNvSpPr/>
          <p:nvPr/>
        </p:nvSpPr>
        <p:spPr>
          <a:xfrm>
            <a:off x="3566319" y="3352802"/>
            <a:ext cx="1380934" cy="5333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a:extLst>
              <a:ext uri="{FF2B5EF4-FFF2-40B4-BE49-F238E27FC236}">
                <a16:creationId xmlns:a16="http://schemas.microsoft.com/office/drawing/2014/main" xmlns="" id="{7906A321-CFE3-4D4E-9184-8F34E8EEE279}"/>
              </a:ext>
            </a:extLst>
          </p:cNvPr>
          <p:cNvSpPr/>
          <p:nvPr/>
        </p:nvSpPr>
        <p:spPr>
          <a:xfrm>
            <a:off x="9662319" y="3810000"/>
            <a:ext cx="1571470" cy="5333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1229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childTnLst>
                          </p:cTn>
                        </p:par>
                        <p:par>
                          <p:cTn id="30" fill="hold">
                            <p:stCondLst>
                              <p:cond delay="2000"/>
                            </p:stCondLst>
                            <p:childTnLst>
                              <p:par>
                                <p:cTn id="31" presetID="6"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par>
                          <p:cTn id="34" fill="hold">
                            <p:stCondLst>
                              <p:cond delay="4000"/>
                            </p:stCondLst>
                            <p:childTnLst>
                              <p:par>
                                <p:cTn id="35" presetID="6"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127D0C35-7761-4B5B-92F3-C617935FE8DA}"/>
              </a:ext>
            </a:extLst>
          </p:cNvPr>
          <p:cNvSpPr/>
          <p:nvPr/>
        </p:nvSpPr>
        <p:spPr>
          <a:xfrm>
            <a:off x="1239498" y="2305437"/>
            <a:ext cx="10327821"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Em muốn kể về con vật nào?</a:t>
            </a: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Em đã được quan sát kĩ con vật đó ở đâu? Khi nào?</a:t>
            </a: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Kể lại những hoạt động của con vật đó.</a:t>
            </a: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Nêu nhận xét của con về con vật đó.</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645782" y="872973"/>
            <a:ext cx="10820400" cy="523220"/>
            <a:chOff x="265201" y="858372"/>
            <a:chExt cx="14391509" cy="697626"/>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58372"/>
              <a:ext cx="13644923" cy="697626"/>
            </a:xfrm>
            <a:prstGeom prst="rect">
              <a:avLst/>
            </a:prstGeom>
            <a:noFill/>
          </p:spPr>
          <p:txBody>
            <a:bodyPr wrap="square" rtlCol="0">
              <a:spAutoFit/>
            </a:bodyPr>
            <a:lstStyle/>
            <a:p>
              <a:r>
                <a:rPr lang="vi-VN" sz="2800" b="1">
                  <a:latin typeface="Arial-Rounded" panose="020B0500000000000000" pitchFamily="34" charset="0"/>
                  <a:ea typeface="Arial-Rounded" panose="020B0500000000000000" pitchFamily="34" charset="0"/>
                  <a:cs typeface="Arial-Rounded" panose="020B0500000000000000" pitchFamily="34" charset="0"/>
                </a:rPr>
                <a:t>Viết 3 – 5 </a:t>
              </a:r>
              <a:r>
                <a:rPr lang="en-US" sz="2800" b="1">
                  <a:latin typeface="Arial-Rounded" panose="020B0500000000000000" pitchFamily="34" charset="0"/>
                  <a:ea typeface="Arial-Rounded" panose="020B0500000000000000" pitchFamily="34" charset="0"/>
                  <a:cs typeface="Arial-Rounded" panose="020B0500000000000000" pitchFamily="34" charset="0"/>
                </a:rPr>
                <a:t>kể lại hoạt động của một con vật mà em quan sát được.</a:t>
              </a:r>
              <a:endParaRPr lang="vi-VN"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5684580"/>
</p:tagLst>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TotalTime>
  <Words>631</Words>
  <Application>Microsoft Office PowerPoint</Application>
  <PresentationFormat>Custom</PresentationFormat>
  <Paragraphs>79</Paragraphs>
  <Slides>17</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17</vt:i4>
      </vt:variant>
    </vt:vector>
  </HeadingPairs>
  <TitlesOfParts>
    <vt:vector size="35" baseType="lpstr">
      <vt:lpstr>Times New Roman</vt:lpstr>
      <vt:lpstr>Quicksand</vt:lpstr>
      <vt:lpstr>Calibri Light</vt:lpstr>
      <vt:lpstr>Century Gothic</vt:lpstr>
      <vt:lpstr>Source Sans Pro</vt:lpstr>
      <vt:lpstr>Cambria</vt:lpstr>
      <vt:lpstr>Arial</vt:lpstr>
      <vt:lpstr>Titan One</vt:lpstr>
      <vt:lpstr>Bebas Neue</vt:lpstr>
      <vt:lpstr>Arial-Rounded</vt:lpstr>
      <vt:lpstr>HP001 4 hàng</vt:lpstr>
      <vt:lpstr>AvantGarde</vt:lpstr>
      <vt:lpstr>Dosis</vt:lpstr>
      <vt:lpstr>Calibri</vt:lpstr>
      <vt:lpstr>Fira Sans Extra Condensed Medium</vt:lpstr>
      <vt:lpstr>Arial Rounded MT Bold</vt:lpstr>
      <vt:lpstr>Pre-K for Christian Schools: God Created Families to Love One Another by Slidesgo</vt:lpstr>
      <vt:lpstr>Office Theme</vt:lpstr>
      <vt:lpstr>TIẾNG VIỆT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User</cp:lastModifiedBy>
  <cp:revision>120</cp:revision>
  <dcterms:modified xsi:type="dcterms:W3CDTF">2025-03-07T01:46:21Z</dcterms:modified>
</cp:coreProperties>
</file>