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701" r:id="rId2"/>
  </p:sldMasterIdLst>
  <p:notesMasterIdLst>
    <p:notesMasterId r:id="rId17"/>
  </p:notesMasterIdLst>
  <p:sldIdLst>
    <p:sldId id="313" r:id="rId3"/>
    <p:sldId id="282" r:id="rId4"/>
    <p:sldId id="509" r:id="rId5"/>
    <p:sldId id="514" r:id="rId6"/>
    <p:sldId id="515" r:id="rId7"/>
    <p:sldId id="317" r:id="rId8"/>
    <p:sldId id="330" r:id="rId9"/>
    <p:sldId id="506" r:id="rId10"/>
    <p:sldId id="511" r:id="rId11"/>
    <p:sldId id="516" r:id="rId12"/>
    <p:sldId id="507" r:id="rId13"/>
    <p:sldId id="517" r:id="rId14"/>
    <p:sldId id="270" r:id="rId15"/>
    <p:sldId id="327" r:id="rId16"/>
  </p:sldIdLst>
  <p:sldSz cx="12161838" cy="6858000"/>
  <p:notesSz cx="6858000" cy="9144000"/>
  <p:embeddedFontLst>
    <p:embeddedFont>
      <p:font typeface="Calibri Light" panose="020F0302020204030204" pitchFamily="34" charset="0"/>
      <p:regular r:id="rId18"/>
      <p:italic r:id="rId19"/>
    </p:embeddedFont>
    <p:embeddedFont>
      <p:font typeface="UTM Avo" panose="02040603050506020204" pitchFamily="18" charset="0"/>
      <p:regular r:id="rId20"/>
      <p:bold r:id="rId21"/>
      <p:italic r:id="rId22"/>
      <p:boldItalic r:id="rId23"/>
    </p:embeddedFont>
    <p:embeddedFont>
      <p:font typeface="Titan One" panose="020B0604020202020204" charset="0"/>
      <p:regular r:id="rId24"/>
    </p:embeddedFont>
    <p:embeddedFont>
      <p:font typeface="Quicksand" panose="020B0604020202020204" charset="0"/>
      <p:regular r:id="rId25"/>
      <p:bold r:id="rId26"/>
    </p:embeddedFont>
    <p:embeddedFont>
      <p:font typeface="Dosis" panose="02010703020202060003" pitchFamily="2" charset="0"/>
      <p:bold r:id="rId27"/>
    </p:embeddedFont>
    <p:embeddedFont>
      <p:font typeface="Bebas Neue" panose="020B0604020202020204" charset="0"/>
      <p:regular r:id="rId28"/>
    </p:embeddedFont>
    <p:embeddedFont>
      <p:font typeface="Source Sans Pro" panose="020B0503030403020204" pitchFamily="34" charset="0"/>
      <p:regular r:id="rId29"/>
    </p:embeddedFont>
    <p:embeddedFont>
      <p:font typeface="AvantGarde" panose="00000400000000000000" charset="0"/>
      <p:regular r:id="rId30"/>
    </p:embeddedFont>
    <p:embeddedFont>
      <p:font typeface="Arial-Rounded" panose="020B0500000000000000" charset="0"/>
      <p:regular r:id="rId31"/>
    </p:embeddedFont>
    <p:embeddedFont>
      <p:font typeface="HP001 4 hàng" panose="020B0603050302020204" pitchFamily="34" charset="0"/>
      <p:regular r:id="rId32"/>
      <p:bold r:id="rId33"/>
    </p:embeddedFont>
    <p:embeddedFont>
      <p:font typeface="Calibri" panose="020F0502020204030204" pitchFamily="34"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Arial Rounded MT Bold" panose="020B0604020202020204" charset="0"/>
      <p:regular r:id="rId42"/>
    </p:embeddedFont>
  </p:embeddedFontLst>
  <p:custDataLst>
    <p:tags r:id="rId4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99"/>
    <a:srgbClr val="000000"/>
    <a:srgbClr val="FFEA8F"/>
    <a:srgbClr val="FFFF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2218" autoAdjust="0"/>
  </p:normalViewPr>
  <p:slideViewPr>
    <p:cSldViewPr>
      <p:cViewPr varScale="1">
        <p:scale>
          <a:sx n="69" d="100"/>
          <a:sy n="69" d="100"/>
        </p:scale>
        <p:origin x="864" y="60"/>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viewProps" Target="viewProps.xml"/><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viết nhiều từ ngữ hoặc câu phù hợp, GV linh động kết luận nhé</a:t>
            </a:r>
          </a:p>
        </p:txBody>
      </p:sp>
    </p:spTree>
    <p:extLst>
      <p:ext uri="{BB962C8B-B14F-4D97-AF65-F5344CB8AC3E}">
        <p14:creationId xmlns:p14="http://schemas.microsoft.com/office/powerpoint/2010/main" val="21703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viết nhiều từ ngữ hoặc câu phù hợp, GV linh động kết luận nhé</a:t>
            </a:r>
          </a:p>
        </p:txBody>
      </p:sp>
    </p:spTree>
    <p:extLst>
      <p:ext uri="{BB962C8B-B14F-4D97-AF65-F5344CB8AC3E}">
        <p14:creationId xmlns:p14="http://schemas.microsoft.com/office/powerpoint/2010/main" val="172528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có thể viết nhiều từ ngữ hoặc câu phù hợp, GV linh động kết luận nhé</a:t>
            </a:r>
          </a:p>
          <a:p>
            <a:pPr marL="158750" indent="0">
              <a:buNone/>
            </a:pPr>
            <a:endParaRPr lang="en-US"/>
          </a:p>
        </p:txBody>
      </p:sp>
    </p:spTree>
    <p:extLst>
      <p:ext uri="{BB962C8B-B14F-4D97-AF65-F5344CB8AC3E}">
        <p14:creationId xmlns:p14="http://schemas.microsoft.com/office/powerpoint/2010/main" val="112365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Văn mẫu do người soạn tự viết ra, k tham khảo tl nào cả. Mn có thể dùng nếu thấy phù hợp, hoặc thay thế nhé!</a:t>
            </a:r>
          </a:p>
        </p:txBody>
      </p:sp>
    </p:spTree>
    <p:extLst>
      <p:ext uri="{BB962C8B-B14F-4D97-AF65-F5344CB8AC3E}">
        <p14:creationId xmlns:p14="http://schemas.microsoft.com/office/powerpoint/2010/main" val="33345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Văn mẫu do người soạn tự viết ra, k tham khảo tl nào cả. Mn có thể dùng nếu thấy phù hợp, hoặc thay thế nhé!</a:t>
            </a:r>
          </a:p>
        </p:txBody>
      </p:sp>
    </p:spTree>
    <p:extLst>
      <p:ext uri="{BB962C8B-B14F-4D97-AF65-F5344CB8AC3E}">
        <p14:creationId xmlns:p14="http://schemas.microsoft.com/office/powerpoint/2010/main" val="205593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E5F9BAA6-30B6-4FF4-B55C-79D62B66F1C6}" type="slidenum">
              <a:rPr lang="en-US" smtClean="0"/>
              <a:t>13</a:t>
            </a:fld>
            <a:endParaRPr lang="en-US"/>
          </a:p>
        </p:txBody>
      </p:sp>
    </p:spTree>
    <p:extLst>
      <p:ext uri="{BB962C8B-B14F-4D97-AF65-F5344CB8AC3E}">
        <p14:creationId xmlns:p14="http://schemas.microsoft.com/office/powerpoint/2010/main" val="118889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482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6" y="2077761"/>
            <a:ext cx="8746507"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07796" y="4092428"/>
            <a:ext cx="8746507"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393881" y="5583754"/>
            <a:ext cx="1730639"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37216" y="3762272"/>
            <a:ext cx="2573138"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083455"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79693" y="2061669"/>
            <a:ext cx="965442"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06841" y="5609131"/>
            <a:ext cx="38709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85143" y="5729029"/>
            <a:ext cx="260001"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67291" y="942394"/>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6671" y="2235820"/>
            <a:ext cx="259997"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71465" y="1591619"/>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5266" y="3607970"/>
            <a:ext cx="158486"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17736" y="761384"/>
            <a:ext cx="1551118"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13598" y="4067094"/>
            <a:ext cx="158486"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25107" y="1120490"/>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4"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488304" y="919703"/>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5354" y="3409945"/>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6716" y="5654951"/>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270770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0D88DF7-E4E3-41F2-B1AE-6D7658FF3C37}"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5464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61120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88DF7-E4E3-41F2-B1AE-6D7658FF3C37}"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41052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88DF7-E4E3-41F2-B1AE-6D7658FF3C37}"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505570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88DF7-E4E3-41F2-B1AE-6D7658FF3C37}"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48278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88DF7-E4E3-41F2-B1AE-6D7658FF3C37}"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48186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88DF7-E4E3-41F2-B1AE-6D7658FF3C37}"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796072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15156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86519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252439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41715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1254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5828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7268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6750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0503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700" r:id="rId3"/>
    <p:sldLayoutId id="2147483699" r:id="rId4"/>
    <p:sldLayoutId id="2147483698" r:id="rId5"/>
    <p:sldLayoutId id="2147483697" r:id="rId6"/>
    <p:sldLayoutId id="2147483696" r:id="rId7"/>
    <p:sldLayoutId id="2147483669" r:id="rId8"/>
    <p:sldLayoutId id="2147483683" r:id="rId9"/>
    <p:sldLayoutId id="2147483687" r:id="rId10"/>
    <p:sldLayoutId id="2147483688" r:id="rId11"/>
    <p:sldLayoutId id="2147483689" r:id="rId12"/>
    <p:sldLayoutId id="214748369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70D88DF7-E4E3-41F2-B1AE-6D7658FF3C37}" type="datetimeFigureOut">
              <a:rPr lang="en-US" smtClean="0"/>
              <a:t>2/28/2025</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C93A3B5-7B5D-4331-BC11-9154B31FEFD8}" type="slidenum">
              <a:rPr lang="en-US" smtClean="0"/>
              <a:t>‹#›</a:t>
            </a:fld>
            <a:endParaRPr lang="en-US"/>
          </a:p>
        </p:txBody>
      </p:sp>
    </p:spTree>
    <p:extLst>
      <p:ext uri="{BB962C8B-B14F-4D97-AF65-F5344CB8AC3E}">
        <p14:creationId xmlns:p14="http://schemas.microsoft.com/office/powerpoint/2010/main" val="29840616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 xmlns:a16="http://schemas.microsoft.com/office/drawing/2014/main"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 xmlns:a16="http://schemas.microsoft.com/office/drawing/2014/main"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9036ADA-DBC7-4A1A-8024-FFC9D482995C}"/>
              </a:ext>
            </a:extLst>
          </p:cNvPr>
          <p:cNvSpPr txBox="1"/>
          <p:nvPr/>
        </p:nvSpPr>
        <p:spPr>
          <a:xfrm>
            <a:off x="2581325" y="220972"/>
            <a:ext cx="8257999" cy="828941"/>
          </a:xfrm>
          <a:prstGeom prst="rect">
            <a:avLst/>
          </a:prstGeom>
          <a:noFill/>
        </p:spPr>
        <p:txBody>
          <a:bodyPr wrap="square" rtlCol="0">
            <a:spAutoFit/>
          </a:bodyPr>
          <a:lstStyle/>
          <a:p>
            <a:pPr marL="0" marR="0" lvl="0" indent="0" algn="l"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Thứ</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sáu</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ngày</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25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tháng</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2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năm</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2022</a:t>
            </a:r>
          </a:p>
        </p:txBody>
      </p:sp>
      <p:sp>
        <p:nvSpPr>
          <p:cNvPr id="12" name="TextBox 11">
            <a:extLst>
              <a:ext uri="{FF2B5EF4-FFF2-40B4-BE49-F238E27FC236}">
                <a16:creationId xmlns="" xmlns:a16="http://schemas.microsoft.com/office/drawing/2014/main" id="{BC911049-C43B-401A-B499-11D8DF962B28}"/>
              </a:ext>
            </a:extLst>
          </p:cNvPr>
          <p:cNvSpPr txBox="1"/>
          <p:nvPr/>
        </p:nvSpPr>
        <p:spPr>
          <a:xfrm>
            <a:off x="3888678" y="1122735"/>
            <a:ext cx="5903423"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Tiếng</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Việt</a:t>
            </a:r>
            <a:endPar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17" name="TextBox 16">
            <a:extLst>
              <a:ext uri="{FF2B5EF4-FFF2-40B4-BE49-F238E27FC236}">
                <a16:creationId xmlns="" xmlns:a16="http://schemas.microsoft.com/office/drawing/2014/main" id="{03F20BA2-0F33-478F-BD6B-64C9B6C63ADE}"/>
              </a:ext>
            </a:extLst>
          </p:cNvPr>
          <p:cNvSpPr txBox="1"/>
          <p:nvPr/>
        </p:nvSpPr>
        <p:spPr>
          <a:xfrm>
            <a:off x="1763483" y="1519956"/>
            <a:ext cx="10153812" cy="828941"/>
          </a:xfrm>
          <a:prstGeom prst="rect">
            <a:avLst/>
          </a:prstGeom>
          <a:noFill/>
        </p:spPr>
        <p:txBody>
          <a:bodyPr wrap="square" rtlCol="0">
            <a:spAutoFit/>
          </a:bodyPr>
          <a:lstStyle/>
          <a:p>
            <a:pPr marL="0" marR="0" lvl="0" indent="0" algn="ctr" defTabSz="912114" rtl="0" eaLnBrk="1" fontAlgn="auto" latinLnBrk="0" hangingPunct="1">
              <a:lnSpc>
                <a:spcPct val="150000"/>
              </a:lnSpc>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Luyện</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tập</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Viết</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đoạn</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văn</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giới</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thiệu</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tranh</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ảnh</a:t>
            </a:r>
            <a:endPar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22" name="TextBox 21">
            <a:extLst>
              <a:ext uri="{FF2B5EF4-FFF2-40B4-BE49-F238E27FC236}">
                <a16:creationId xmlns="" xmlns:a16="http://schemas.microsoft.com/office/drawing/2014/main" id="{F72A2AC1-2C8F-4BEC-9E73-BDBCA8019DE8}"/>
              </a:ext>
            </a:extLst>
          </p:cNvPr>
          <p:cNvSpPr txBox="1"/>
          <p:nvPr/>
        </p:nvSpPr>
        <p:spPr>
          <a:xfrm>
            <a:off x="4440214" y="2420769"/>
            <a:ext cx="6977899"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về</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một</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con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vật</a:t>
            </a:r>
            <a:endPar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endParaRPr>
          </a:p>
        </p:txBody>
      </p:sp>
      <p:sp>
        <p:nvSpPr>
          <p:cNvPr id="14" name="TextBox 13">
            <a:extLst>
              <a:ext uri="{FF2B5EF4-FFF2-40B4-BE49-F238E27FC236}">
                <a16:creationId xmlns="" xmlns:a16="http://schemas.microsoft.com/office/drawing/2014/main" id="{B8530CF0-7814-4474-A4C3-3B0817DDA900}"/>
              </a:ext>
            </a:extLst>
          </p:cNvPr>
          <p:cNvSpPr txBox="1"/>
          <p:nvPr/>
        </p:nvSpPr>
        <p:spPr>
          <a:xfrm>
            <a:off x="1475692" y="3075969"/>
            <a:ext cx="6977899" cy="583328"/>
          </a:xfrm>
          <a:prstGeom prst="rect">
            <a:avLst/>
          </a:prstGeom>
          <a:noFill/>
        </p:spPr>
        <p:txBody>
          <a:bodyPr wrap="square" rtlCol="0">
            <a:spAutoFit/>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002060"/>
                </a:solidFill>
                <a:effectLst/>
                <a:uLnTx/>
                <a:uFillTx/>
                <a:latin typeface="HP001 4 hàng" panose="020B0603050302020204" pitchFamily="34" charset="0"/>
                <a:ea typeface="+mn-ea"/>
                <a:cs typeface="Arial"/>
                <a:sym typeface="Arial"/>
              </a:rPr>
              <a:t>Bài</a:t>
            </a:r>
            <a:r>
              <a:rPr kumimoji="0" lang="en-US" sz="3192"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Arial"/>
                <a:sym typeface="Arial"/>
              </a:rPr>
              <a:t> 2:</a:t>
            </a:r>
          </a:p>
        </p:txBody>
      </p:sp>
      <p:sp>
        <p:nvSpPr>
          <p:cNvPr id="7" name="TextBox 6">
            <a:extLst>
              <a:ext uri="{FF2B5EF4-FFF2-40B4-BE49-F238E27FC236}">
                <a16:creationId xmlns="" xmlns:a16="http://schemas.microsoft.com/office/drawing/2014/main" id="{55FC1C87-16C0-40EC-9D9D-2656CFA53F00}"/>
              </a:ext>
            </a:extLst>
          </p:cNvPr>
          <p:cNvSpPr txBox="1"/>
          <p:nvPr/>
        </p:nvSpPr>
        <p:spPr>
          <a:xfrm>
            <a:off x="4099719" y="3718441"/>
            <a:ext cx="6977899" cy="583328"/>
          </a:xfrm>
          <a:prstGeom prst="rect">
            <a:avLst/>
          </a:prstGeom>
          <a:noFill/>
        </p:spPr>
        <p:txBody>
          <a:bodyPr wrap="square" rtlCol="0">
            <a:spAutoFit/>
          </a:bodyPr>
          <a:lstStyle/>
          <a:p>
            <a:pPr defTabSz="912114">
              <a:buClrTx/>
              <a:defRPr/>
            </a:pP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Bài</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làm</a:t>
            </a:r>
            <a:endParaRPr lang="en-US" sz="3192" b="1" kern="1200" dirty="0">
              <a:solidFill>
                <a:srgbClr val="002060"/>
              </a:solidFill>
              <a:latin typeface="HP001 4 hàng" panose="020B0603050302020204" pitchFamily="34" charset="0"/>
              <a:ea typeface="+mn-ea"/>
              <a:cs typeface="+mn-cs"/>
            </a:endParaRPr>
          </a:p>
        </p:txBody>
      </p:sp>
    </p:spTree>
    <p:extLst>
      <p:ext uri="{BB962C8B-B14F-4D97-AF65-F5344CB8AC3E}">
        <p14:creationId xmlns:p14="http://schemas.microsoft.com/office/powerpoint/2010/main" val="248164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77359" y="-131802"/>
            <a:ext cx="12572999" cy="7294601"/>
          </a:xfrm>
          <a:prstGeom prst="rect">
            <a:avLst/>
          </a:prstGeom>
        </p:spPr>
      </p:pic>
      <p:sp>
        <p:nvSpPr>
          <p:cNvPr id="4" name="Text Box 2">
            <a:extLst>
              <a:ext uri="{FF2B5EF4-FFF2-40B4-BE49-F238E27FC236}">
                <a16:creationId xmlns="" xmlns:a16="http://schemas.microsoft.com/office/drawing/2014/main" id="{AB4E5841-930C-4657-BEAC-6DB921F4B3B3}"/>
              </a:ext>
            </a:extLst>
          </p:cNvPr>
          <p:cNvSpPr txBox="1">
            <a:spLocks noChangeArrowheads="1"/>
          </p:cNvSpPr>
          <p:nvPr/>
        </p:nvSpPr>
        <p:spPr bwMode="auto">
          <a:xfrm>
            <a:off x="2118519" y="234765"/>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dirty="0">
                <a:solidFill>
                  <a:srgbClr val="FFFFFF"/>
                </a:solidFill>
                <a:latin typeface="HP001 4 hàng" pitchFamily="34" charset="0"/>
              </a:rPr>
              <a:t> </a:t>
            </a:r>
            <a:r>
              <a:rPr lang="en-US" altLang="en-US" sz="3192" b="1" dirty="0" err="1">
                <a:solidFill>
                  <a:srgbClr val="FFFFFF"/>
                </a:solidFill>
                <a:latin typeface="HP001 4 hàng" pitchFamily="34" charset="0"/>
              </a:rPr>
              <a:t>Thứ</a:t>
            </a:r>
            <a:r>
              <a:rPr lang="en-US" altLang="en-US" sz="3192" b="1" dirty="0">
                <a:solidFill>
                  <a:srgbClr val="FFFFFF"/>
                </a:solidFill>
                <a:latin typeface="HP001 4 hàng" pitchFamily="34" charset="0"/>
              </a:rPr>
              <a:t> </a:t>
            </a:r>
            <a:r>
              <a:rPr lang="en-US" altLang="en-US" sz="3192" b="1" dirty="0" err="1">
                <a:solidFill>
                  <a:srgbClr val="FFFFFF"/>
                </a:solidFill>
                <a:latin typeface="HP001 4 hàng" pitchFamily="34" charset="0"/>
              </a:rPr>
              <a:t>sáu</a:t>
            </a:r>
            <a:r>
              <a:rPr lang="en-US" altLang="en-US" sz="3192" b="1" dirty="0">
                <a:solidFill>
                  <a:srgbClr val="FFFFFF"/>
                </a:solidFill>
                <a:latin typeface="HP001 4 hàng" pitchFamily="34" charset="0"/>
              </a:rPr>
              <a:t> </a:t>
            </a:r>
            <a:r>
              <a:rPr lang="en-US" sz="3192" b="1" dirty="0" err="1">
                <a:solidFill>
                  <a:srgbClr val="FFFFFF"/>
                </a:solidFill>
                <a:latin typeface="HP001 4 hàng" pitchFamily="34" charset="0"/>
              </a:rPr>
              <a:t>w</a:t>
            </a:r>
            <a:r>
              <a:rPr lang="en-US" altLang="en-US" sz="3192" b="1" dirty="0" err="1">
                <a:solidFill>
                  <a:srgbClr val="FFFFFF"/>
                </a:solidFill>
                <a:latin typeface="HP001 4 hàng" pitchFamily="34" charset="0"/>
              </a:rPr>
              <a:t>gày</a:t>
            </a:r>
            <a:r>
              <a:rPr lang="en-US" altLang="en-US" sz="3192" b="1" dirty="0">
                <a:solidFill>
                  <a:srgbClr val="FFFFFF"/>
                </a:solidFill>
                <a:latin typeface="HP001 4 hàng" pitchFamily="34" charset="0"/>
              </a:rPr>
              <a:t> 25 </a:t>
            </a:r>
            <a:r>
              <a:rPr lang="en-US" sz="3192" b="1" dirty="0" err="1">
                <a:solidFill>
                  <a:srgbClr val="FFFFFF"/>
                </a:solidFill>
                <a:latin typeface="HP001 4 hàng" pitchFamily="34" charset="0"/>
                <a:ea typeface="Calibri"/>
              </a:rPr>
              <a:t>Ǉ</a:t>
            </a:r>
            <a:r>
              <a:rPr lang="en-US" altLang="en-US" sz="3192" b="1" dirty="0" err="1">
                <a:solidFill>
                  <a:srgbClr val="FFFFFF"/>
                </a:solidFill>
                <a:latin typeface="HP001 4 hàng" pitchFamily="34" charset="0"/>
              </a:rPr>
              <a:t>háng</a:t>
            </a:r>
            <a:r>
              <a:rPr lang="en-US" altLang="en-US" sz="3192" b="1" dirty="0">
                <a:solidFill>
                  <a:srgbClr val="FFFFFF"/>
                </a:solidFill>
                <a:latin typeface="HP001 4 hàng" pitchFamily="34" charset="0"/>
              </a:rPr>
              <a:t> 2 </a:t>
            </a:r>
            <a:r>
              <a:rPr lang="en-US" sz="3192" b="1" dirty="0" err="1">
                <a:solidFill>
                  <a:srgbClr val="FFFFFF"/>
                </a:solidFill>
                <a:latin typeface="HP001 4 hàng" pitchFamily="34" charset="0"/>
              </a:rPr>
              <a:t>w</a:t>
            </a:r>
            <a:r>
              <a:rPr lang="en-US" altLang="en-US" sz="3192" b="1" dirty="0" err="1">
                <a:solidFill>
                  <a:srgbClr val="FFFFFF"/>
                </a:solidFill>
                <a:latin typeface="HP001 4 hàng" pitchFamily="34" charset="0"/>
              </a:rPr>
              <a:t>ăm</a:t>
            </a:r>
            <a:r>
              <a:rPr lang="en-US" altLang="en-US" sz="3192" b="1" dirty="0">
                <a:solidFill>
                  <a:srgbClr val="FFFFFF"/>
                </a:solidFill>
                <a:latin typeface="HP001 4 hàng" pitchFamily="34" charset="0"/>
              </a:rPr>
              <a:t> 2022</a:t>
            </a:r>
          </a:p>
        </p:txBody>
      </p:sp>
      <p:sp>
        <p:nvSpPr>
          <p:cNvPr id="5" name="Text Box 2">
            <a:extLst>
              <a:ext uri="{FF2B5EF4-FFF2-40B4-BE49-F238E27FC236}">
                <a16:creationId xmlns="" xmlns:a16="http://schemas.microsoft.com/office/drawing/2014/main" id="{47088EA1-B66E-4805-B802-FCC27BF32AD4}"/>
              </a:ext>
            </a:extLst>
          </p:cNvPr>
          <p:cNvSpPr txBox="1">
            <a:spLocks noChangeArrowheads="1"/>
          </p:cNvSpPr>
          <p:nvPr/>
        </p:nvSpPr>
        <p:spPr bwMode="auto">
          <a:xfrm>
            <a:off x="4600875" y="1143000"/>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a:solidFill>
                  <a:srgbClr val="FFFFFF"/>
                </a:solidFill>
                <a:latin typeface="HP001 4 hàng" pitchFamily="34" charset="0"/>
              </a:rPr>
              <a:t> T</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Ğng V</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İ</a:t>
            </a:r>
            <a:r>
              <a:rPr lang="el-GR" altLang="en-US" sz="3192" b="1">
                <a:solidFill>
                  <a:srgbClr val="FFFFFF"/>
                </a:solidFill>
                <a:latin typeface="HP001 4 hàng" pitchFamily="34" charset="0"/>
              </a:rPr>
              <a:t>Ι </a:t>
            </a:r>
            <a:endParaRPr lang="en-US" altLang="en-US" sz="3192" b="1" dirty="0">
              <a:solidFill>
                <a:srgbClr val="FFFFFF"/>
              </a:solidFill>
              <a:latin typeface="HP001 4 hàng" pitchFamily="34" charset="0"/>
            </a:endParaRPr>
          </a:p>
        </p:txBody>
      </p:sp>
      <p:sp>
        <p:nvSpPr>
          <p:cNvPr id="7" name="Rectangle 6">
            <a:extLst>
              <a:ext uri="{FF2B5EF4-FFF2-40B4-BE49-F238E27FC236}">
                <a16:creationId xmlns="" xmlns:a16="http://schemas.microsoft.com/office/drawing/2014/main" id="{EC97EDC7-64BB-45B4-8B74-A5CD7661525A}"/>
              </a:ext>
            </a:extLst>
          </p:cNvPr>
          <p:cNvSpPr/>
          <p:nvPr/>
        </p:nvSpPr>
        <p:spPr>
          <a:xfrm>
            <a:off x="716262" y="2514600"/>
            <a:ext cx="10820399" cy="4081022"/>
          </a:xfrm>
          <a:prstGeom prst="rect">
            <a:avLst/>
          </a:prstGeom>
        </p:spPr>
        <p:txBody>
          <a:bodyPr wrap="square" lIns="91348" tIns="45673" rIns="91348" bIns="45673">
            <a:spAutoFit/>
          </a:bodyPr>
          <a:lstStyle/>
          <a:p>
            <a:pPr algn="just">
              <a:lnSpc>
                <a:spcPct val="108000"/>
              </a:lnSpc>
            </a:pPr>
            <a:r>
              <a:rPr lang="en-US" sz="3000" b="1" dirty="0" err="1">
                <a:solidFill>
                  <a:srgbClr val="FFFFFF"/>
                </a:solidFill>
                <a:latin typeface="HP001 4 hàng" panose="020B0603050302020204" pitchFamily="34" charset="0"/>
              </a:rPr>
              <a:t>Bài</a:t>
            </a:r>
            <a:r>
              <a:rPr lang="en-US" sz="3000" b="1" dirty="0">
                <a:solidFill>
                  <a:srgbClr val="FFFFFF"/>
                </a:solidFill>
                <a:latin typeface="HP001 4 hàng" panose="020B0603050302020204" pitchFamily="34" charset="0"/>
              </a:rPr>
              <a:t> 2:				     </a:t>
            </a:r>
          </a:p>
          <a:p>
            <a:pPr algn="ctr">
              <a:lnSpc>
                <a:spcPct val="108000"/>
              </a:lnSpc>
            </a:pPr>
            <a:r>
              <a:rPr lang="en-US" sz="3000" b="1" dirty="0" err="1">
                <a:solidFill>
                  <a:srgbClr val="FFFFFF"/>
                </a:solidFill>
                <a:latin typeface="HP001 4 hàng" panose="020B0603050302020204" pitchFamily="34" charset="0"/>
              </a:rPr>
              <a:t>Bài</a:t>
            </a:r>
            <a:r>
              <a:rPr lang="en-US" sz="3000" b="1" dirty="0">
                <a:solidFill>
                  <a:srgbClr val="FFFFFF"/>
                </a:solidFill>
                <a:latin typeface="HP001 4 hàng" panose="020B0603050302020204" pitchFamily="34" charset="0"/>
              </a:rPr>
              <a:t> </a:t>
            </a:r>
            <a:r>
              <a:rPr lang="en-US" sz="3000" b="1" dirty="0" err="1">
                <a:solidFill>
                  <a:srgbClr val="FFFFFF"/>
                </a:solidFill>
                <a:latin typeface="HP001 4 hàng" panose="020B0603050302020204" pitchFamily="34" charset="0"/>
              </a:rPr>
              <a:t>làm</a:t>
            </a:r>
            <a:endParaRPr lang="en-US" sz="3000" b="1" dirty="0">
              <a:solidFill>
                <a:srgbClr val="FFFFFF"/>
              </a:solidFill>
              <a:latin typeface="HP001 4 hàng" panose="020B0603050302020204" pitchFamily="34" charset="0"/>
            </a:endParaRPr>
          </a:p>
          <a:p>
            <a:pPr algn="just">
              <a:lnSpc>
                <a:spcPct val="108000"/>
              </a:lnSpc>
            </a:pPr>
            <a:r>
              <a:rPr lang="en-US" sz="30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30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MŎ lần, ǇrΪg ǇΗĞt hǌ Tự ηΗłn và xã hĖ, em đưϑ κấy jŎ λẁc Ǉraζ εú hưΫ cao cổ Λłn bài giảng của cô giáo. Chú hưΫ đang νΰΩ đầu Δłn wgŧ cây ăn lá. Nó có εΗĞc cổ dài, δǨc εΗĞc áo vƞ ηững đĴ wâu ηư ai Ǉô jàu Δłn vậy. Bức Ǉraζ εú hưΫ cũng ηư ηΗϛu λẁc Ǉraζ δác ǇrΪg các bài giảng của cô, em Αϛu ǟất ấn ǇưŖg và κíε κú.</a:t>
            </a:r>
            <a:endParaRPr lang="en-US" sz="3000" b="1" dirty="0">
              <a:solidFill>
                <a:srgbClr val="FFFFFF"/>
              </a:solidFill>
              <a:latin typeface="HP001 4 hàng" panose="020B0603050302020204" pitchFamily="34" charset="0"/>
            </a:endParaRPr>
          </a:p>
        </p:txBody>
      </p:sp>
      <p:sp>
        <p:nvSpPr>
          <p:cNvPr id="8" name="TextBox 7">
            <a:extLst>
              <a:ext uri="{FF2B5EF4-FFF2-40B4-BE49-F238E27FC236}">
                <a16:creationId xmlns="" xmlns:a16="http://schemas.microsoft.com/office/drawing/2014/main" id="{481E18D4-A412-484E-8BA7-DE018A0101BB}"/>
              </a:ext>
            </a:extLst>
          </p:cNvPr>
          <p:cNvSpPr txBox="1"/>
          <p:nvPr/>
        </p:nvSpPr>
        <p:spPr>
          <a:xfrm>
            <a:off x="957625" y="1676400"/>
            <a:ext cx="10153812" cy="1074781"/>
          </a:xfrm>
          <a:prstGeom prst="rect">
            <a:avLst/>
          </a:prstGeom>
          <a:noFill/>
        </p:spPr>
        <p:txBody>
          <a:bodyPr wrap="square" rtlCol="0">
            <a:spAutoFit/>
          </a:bodyPr>
          <a:lstStyle/>
          <a:p>
            <a:pPr marL="0" marR="0" lvl="0" indent="0" algn="ctr" defTabSz="912114" rtl="0" eaLnBrk="1" fontAlgn="auto" latinLnBrk="0" hangingPunct="1">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a:sym typeface="Arial"/>
              </a:rPr>
              <a:t>Luyện</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a:sym typeface="Arial"/>
              </a:rPr>
              <a:t>tập</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Viết</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đoạn</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văn</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giới</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thiệu</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tranh</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ảnh</a:t>
            </a:r>
            <a:endPar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sym typeface="Arial"/>
            </a:endParaRPr>
          </a:p>
          <a:p>
            <a:pPr marL="0" marR="0" lvl="0" indent="0" algn="ctr" defTabSz="912114" rtl="0" eaLnBrk="1" fontAlgn="auto" latinLnBrk="0" hangingPunct="1">
              <a:spcBef>
                <a:spcPts val="0"/>
              </a:spcBef>
              <a:spcAft>
                <a:spcPts val="0"/>
              </a:spcAft>
              <a:buClrTx/>
              <a:buSzTx/>
              <a:buFont typeface="Arial"/>
              <a:buNone/>
              <a:tabLst/>
              <a:defRPr/>
            </a:pPr>
            <a:r>
              <a:rPr lang="en-US" sz="3192" b="1" kern="1200" dirty="0" err="1">
                <a:solidFill>
                  <a:srgbClr val="FFFFFF"/>
                </a:solidFill>
                <a:latin typeface="HP001 4 hàng" panose="020B0603050302020204" pitchFamily="34" charset="0"/>
                <a:ea typeface="+mn-ea"/>
              </a:rPr>
              <a:t>về</a:t>
            </a:r>
            <a:r>
              <a:rPr lang="en-US" sz="3192" b="1" kern="1200" dirty="0">
                <a:solidFill>
                  <a:srgbClr val="FFFFFF"/>
                </a:solidFill>
                <a:latin typeface="HP001 4 hàng" panose="020B0603050302020204" pitchFamily="34" charset="0"/>
                <a:ea typeface="+mn-ea"/>
              </a:rPr>
              <a:t> </a:t>
            </a:r>
            <a:r>
              <a:rPr lang="en-US" sz="3192" b="1" kern="1200" dirty="0" err="1">
                <a:solidFill>
                  <a:srgbClr val="FFFFFF"/>
                </a:solidFill>
                <a:latin typeface="HP001 4 hàng" panose="020B0603050302020204" pitchFamily="34" charset="0"/>
                <a:ea typeface="+mn-ea"/>
              </a:rPr>
              <a:t>một</a:t>
            </a:r>
            <a:r>
              <a:rPr lang="en-US" sz="3192" b="1" kern="1200" dirty="0">
                <a:solidFill>
                  <a:srgbClr val="FFFFFF"/>
                </a:solidFill>
                <a:latin typeface="HP001 4 hàng" panose="020B0603050302020204" pitchFamily="34" charset="0"/>
                <a:ea typeface="+mn-ea"/>
              </a:rPr>
              <a:t> con </a:t>
            </a:r>
            <a:r>
              <a:rPr lang="en-US" sz="3192" b="1" kern="1200" dirty="0" err="1">
                <a:solidFill>
                  <a:srgbClr val="FFFFFF"/>
                </a:solidFill>
                <a:latin typeface="HP001 4 hàng" panose="020B0603050302020204" pitchFamily="34" charset="0"/>
                <a:ea typeface="+mn-ea"/>
              </a:rPr>
              <a:t>vật</a:t>
            </a:r>
            <a:r>
              <a:rPr lang="en-US" sz="3192" b="1" kern="1200" dirty="0">
                <a:solidFill>
                  <a:srgbClr val="FFFFFF"/>
                </a:solidFill>
                <a:latin typeface="HP001 4 hàng" panose="020B0603050302020204" pitchFamily="34" charset="0"/>
                <a:ea typeface="+mn-ea"/>
              </a:rPr>
              <a:t>.</a:t>
            </a:r>
            <a:endPar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00813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3" y="-131801"/>
            <a:ext cx="12572999" cy="7121602"/>
          </a:xfrm>
          <a:prstGeom prst="rect">
            <a:avLst/>
          </a:prstGeom>
        </p:spPr>
      </p:pic>
      <p:sp>
        <p:nvSpPr>
          <p:cNvPr id="5" name="Text Box 2">
            <a:extLst>
              <a:ext uri="{FF2B5EF4-FFF2-40B4-BE49-F238E27FC236}">
                <a16:creationId xmlns="" xmlns:a16="http://schemas.microsoft.com/office/drawing/2014/main" id="{47088EA1-B66E-4805-B802-FCC27BF32AD4}"/>
              </a:ext>
            </a:extLst>
          </p:cNvPr>
          <p:cNvSpPr txBox="1">
            <a:spLocks noChangeArrowheads="1"/>
          </p:cNvSpPr>
          <p:nvPr/>
        </p:nvSpPr>
        <p:spPr bwMode="auto">
          <a:xfrm>
            <a:off x="4600875" y="1151642"/>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200" b="1">
                <a:solidFill>
                  <a:srgbClr val="FFFFFF"/>
                </a:solidFill>
                <a:latin typeface="HP001 4 hàng" pitchFamily="34" charset="0"/>
              </a:rPr>
              <a:t> T</a:t>
            </a:r>
            <a:r>
              <a:rPr lang="el-GR" altLang="en-US" sz="3200" b="1">
                <a:solidFill>
                  <a:srgbClr val="FFFFFF"/>
                </a:solidFill>
                <a:latin typeface="HP001 4 hàng" pitchFamily="34" charset="0"/>
              </a:rPr>
              <a:t>Η</a:t>
            </a:r>
            <a:r>
              <a:rPr lang="en-US" altLang="en-US" sz="3200" b="1">
                <a:solidFill>
                  <a:srgbClr val="FFFFFF"/>
                </a:solidFill>
                <a:latin typeface="HP001 4 hàng" pitchFamily="34" charset="0"/>
              </a:rPr>
              <a:t>Ğng V</a:t>
            </a:r>
            <a:r>
              <a:rPr lang="el-GR" altLang="en-US" sz="3200" b="1">
                <a:solidFill>
                  <a:srgbClr val="FFFFFF"/>
                </a:solidFill>
                <a:latin typeface="HP001 4 hàng" pitchFamily="34" charset="0"/>
              </a:rPr>
              <a:t>Η</a:t>
            </a:r>
            <a:r>
              <a:rPr lang="en-US" altLang="en-US" sz="3200" b="1">
                <a:solidFill>
                  <a:srgbClr val="FFFFFF"/>
                </a:solidFill>
                <a:latin typeface="HP001 4 hàng" pitchFamily="34" charset="0"/>
              </a:rPr>
              <a:t>İ</a:t>
            </a:r>
            <a:r>
              <a:rPr lang="el-GR" altLang="en-US" sz="3200" b="1">
                <a:solidFill>
                  <a:srgbClr val="FFFFFF"/>
                </a:solidFill>
                <a:latin typeface="HP001 4 hàng" pitchFamily="34" charset="0"/>
              </a:rPr>
              <a:t>Ι </a:t>
            </a:r>
            <a:endParaRPr lang="en-US" altLang="en-US" sz="3200" b="1" dirty="0">
              <a:solidFill>
                <a:srgbClr val="FFFFFF"/>
              </a:solidFill>
              <a:latin typeface="HP001 4 hàng" pitchFamily="34" charset="0"/>
            </a:endParaRPr>
          </a:p>
        </p:txBody>
      </p:sp>
      <p:sp>
        <p:nvSpPr>
          <p:cNvPr id="7" name="Rectangle 6">
            <a:extLst>
              <a:ext uri="{FF2B5EF4-FFF2-40B4-BE49-F238E27FC236}">
                <a16:creationId xmlns="" xmlns:a16="http://schemas.microsoft.com/office/drawing/2014/main" id="{EC97EDC7-64BB-45B4-8B74-A5CD7661525A}"/>
              </a:ext>
            </a:extLst>
          </p:cNvPr>
          <p:cNvSpPr/>
          <p:nvPr/>
        </p:nvSpPr>
        <p:spPr>
          <a:xfrm>
            <a:off x="624331" y="2667000"/>
            <a:ext cx="10820399" cy="3539336"/>
          </a:xfrm>
          <a:prstGeom prst="rect">
            <a:avLst/>
          </a:prstGeom>
        </p:spPr>
        <p:txBody>
          <a:bodyPr wrap="square" lIns="91348" tIns="45673" rIns="91348" bIns="45673">
            <a:spAutoFit/>
          </a:bodyPr>
          <a:lstStyle/>
          <a:p>
            <a:pPr algn="just"/>
            <a:r>
              <a:rPr lang="en-US" sz="3200" b="1" dirty="0" err="1">
                <a:solidFill>
                  <a:srgbClr val="FFFFFF"/>
                </a:solidFill>
                <a:latin typeface="HP001 4 hàng" panose="020B0603050302020204" pitchFamily="34" charset="0"/>
              </a:rPr>
              <a:t>Bài</a:t>
            </a:r>
            <a:r>
              <a:rPr lang="en-US" sz="3200" b="1" dirty="0">
                <a:solidFill>
                  <a:srgbClr val="FFFFFF"/>
                </a:solidFill>
                <a:latin typeface="HP001 4 hàng" panose="020B0603050302020204" pitchFamily="34" charset="0"/>
              </a:rPr>
              <a:t> 2:</a:t>
            </a:r>
          </a:p>
          <a:p>
            <a:pPr algn="just"/>
            <a:r>
              <a:rPr lang="en-US" sz="3200" b="1" dirty="0">
                <a:solidFill>
                  <a:srgbClr val="FFFFFF"/>
                </a:solidFill>
                <a:latin typeface="HP001 4 hàng" panose="020B0603050302020204" pitchFamily="34" charset="0"/>
              </a:rPr>
              <a:t> 				     </a:t>
            </a:r>
            <a:r>
              <a:rPr lang="en-US" sz="3200" b="1" dirty="0" err="1">
                <a:solidFill>
                  <a:srgbClr val="FFFFFF"/>
                </a:solidFill>
                <a:latin typeface="HP001 4 hàng" panose="020B0603050302020204" pitchFamily="34" charset="0"/>
              </a:rPr>
              <a:t>Bài</a:t>
            </a:r>
            <a:r>
              <a:rPr lang="en-US" sz="3200" b="1" dirty="0">
                <a:solidFill>
                  <a:srgbClr val="FFFFFF"/>
                </a:solidFill>
                <a:latin typeface="HP001 4 hàng" panose="020B0603050302020204" pitchFamily="34" charset="0"/>
              </a:rPr>
              <a:t> </a:t>
            </a:r>
            <a:r>
              <a:rPr lang="en-US" sz="3200" b="1" dirty="0" err="1">
                <a:solidFill>
                  <a:srgbClr val="FFFFFF"/>
                </a:solidFill>
                <a:latin typeface="HP001 4 hàng" panose="020B0603050302020204" pitchFamily="34" charset="0"/>
              </a:rPr>
              <a:t>làm</a:t>
            </a:r>
            <a:endParaRPr lang="en-US" sz="3200" b="1" dirty="0">
              <a:solidFill>
                <a:srgbClr val="FFFFFF"/>
              </a:solidFill>
              <a:latin typeface="HP001 4 hàng" panose="020B0603050302020204" pitchFamily="34" charset="0"/>
            </a:endParaRPr>
          </a:p>
          <a:p>
            <a:pPr algn="just"/>
            <a:r>
              <a:rPr lang="en-US" sz="32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dirty="0">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i="0" dirty="0">
                <a:solidFill>
                  <a:srgbClr val="FFFFFF"/>
                </a:solidFill>
                <a:effectLst/>
                <a:latin typeface="HP001 4 hàng" panose="020B0603050302020204" pitchFamily="34" charset="0"/>
              </a:rPr>
              <a:t>Em có một bức ảnh chụp hình một đàn voi. Chúng đang uống nước tại ở ven sông. Một con voi mẹ đang phun nước lên người voi con. Những chú voi có thân hình cao lớn. Em ấn tượng nhất với chiếc tai to như cánh quạt của chúng. Em rất yêu thích loài vật này.</a:t>
            </a:r>
            <a:endParaRPr lang="en-US" sz="3200" b="1" dirty="0">
              <a:solidFill>
                <a:srgbClr val="FFFFFF"/>
              </a:solidFill>
              <a:latin typeface="HP001 4 hàng" panose="020B0603050302020204" pitchFamily="34" charset="0"/>
            </a:endParaRPr>
          </a:p>
        </p:txBody>
      </p:sp>
      <p:sp>
        <p:nvSpPr>
          <p:cNvPr id="8" name="Text Box 2">
            <a:extLst>
              <a:ext uri="{FF2B5EF4-FFF2-40B4-BE49-F238E27FC236}">
                <a16:creationId xmlns="" xmlns:a16="http://schemas.microsoft.com/office/drawing/2014/main" id="{752B4CC2-649D-4A00-BCA1-B3E552A8DFFA}"/>
              </a:ext>
            </a:extLst>
          </p:cNvPr>
          <p:cNvSpPr txBox="1">
            <a:spLocks noChangeArrowheads="1"/>
          </p:cNvSpPr>
          <p:nvPr/>
        </p:nvSpPr>
        <p:spPr bwMode="auto">
          <a:xfrm>
            <a:off x="2014653" y="224791"/>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dirty="0">
                <a:solidFill>
                  <a:srgbClr val="FFFFFF"/>
                </a:solidFill>
                <a:latin typeface="HP001 4 hàng" pitchFamily="34" charset="0"/>
              </a:rPr>
              <a:t> </a:t>
            </a:r>
            <a:r>
              <a:rPr lang="en-US" altLang="en-US" sz="3192" b="1" dirty="0" err="1">
                <a:solidFill>
                  <a:srgbClr val="FFFFFF"/>
                </a:solidFill>
                <a:latin typeface="HP001 4 hàng" pitchFamily="34" charset="0"/>
              </a:rPr>
              <a:t>Thứ</a:t>
            </a:r>
            <a:r>
              <a:rPr lang="en-US" altLang="en-US" sz="3192" b="1" dirty="0">
                <a:solidFill>
                  <a:srgbClr val="FFFFFF"/>
                </a:solidFill>
                <a:latin typeface="HP001 4 hàng" pitchFamily="34" charset="0"/>
              </a:rPr>
              <a:t> </a:t>
            </a:r>
            <a:r>
              <a:rPr lang="en-US" altLang="en-US" sz="3192" b="1" dirty="0" err="1">
                <a:solidFill>
                  <a:srgbClr val="FFFFFF"/>
                </a:solidFill>
                <a:latin typeface="HP001 4 hàng" pitchFamily="34" charset="0"/>
              </a:rPr>
              <a:t>sáu</a:t>
            </a:r>
            <a:r>
              <a:rPr lang="en-US" altLang="en-US" sz="3192" b="1" dirty="0">
                <a:solidFill>
                  <a:srgbClr val="FFFFFF"/>
                </a:solidFill>
                <a:latin typeface="HP001 4 hàng" pitchFamily="34" charset="0"/>
              </a:rPr>
              <a:t> </a:t>
            </a:r>
            <a:r>
              <a:rPr lang="en-US" sz="3192" b="1" dirty="0" err="1">
                <a:solidFill>
                  <a:srgbClr val="FFFFFF"/>
                </a:solidFill>
                <a:latin typeface="HP001 4 hàng" pitchFamily="34" charset="0"/>
              </a:rPr>
              <a:t>w</a:t>
            </a:r>
            <a:r>
              <a:rPr lang="en-US" altLang="en-US" sz="3192" b="1" dirty="0" err="1">
                <a:solidFill>
                  <a:srgbClr val="FFFFFF"/>
                </a:solidFill>
                <a:latin typeface="HP001 4 hàng" pitchFamily="34" charset="0"/>
              </a:rPr>
              <a:t>gày</a:t>
            </a:r>
            <a:r>
              <a:rPr lang="en-US" altLang="en-US" sz="3192" b="1" dirty="0">
                <a:solidFill>
                  <a:srgbClr val="FFFFFF"/>
                </a:solidFill>
                <a:latin typeface="HP001 4 hàng" pitchFamily="34" charset="0"/>
              </a:rPr>
              <a:t> 25 </a:t>
            </a:r>
            <a:r>
              <a:rPr lang="en-US" sz="3192" b="1" dirty="0" err="1">
                <a:solidFill>
                  <a:srgbClr val="FFFFFF"/>
                </a:solidFill>
                <a:latin typeface="HP001 4 hàng" pitchFamily="34" charset="0"/>
                <a:ea typeface="Calibri"/>
              </a:rPr>
              <a:t>Ǉ</a:t>
            </a:r>
            <a:r>
              <a:rPr lang="en-US" altLang="en-US" sz="3192" b="1" dirty="0" err="1">
                <a:solidFill>
                  <a:srgbClr val="FFFFFF"/>
                </a:solidFill>
                <a:latin typeface="HP001 4 hàng" pitchFamily="34" charset="0"/>
              </a:rPr>
              <a:t>háng</a:t>
            </a:r>
            <a:r>
              <a:rPr lang="en-US" altLang="en-US" sz="3192" b="1" dirty="0">
                <a:solidFill>
                  <a:srgbClr val="FFFFFF"/>
                </a:solidFill>
                <a:latin typeface="HP001 4 hàng" pitchFamily="34" charset="0"/>
              </a:rPr>
              <a:t> 2 </a:t>
            </a:r>
            <a:r>
              <a:rPr lang="en-US" sz="3192" b="1" dirty="0" err="1">
                <a:solidFill>
                  <a:srgbClr val="FFFFFF"/>
                </a:solidFill>
                <a:latin typeface="HP001 4 hàng" pitchFamily="34" charset="0"/>
              </a:rPr>
              <a:t>w</a:t>
            </a:r>
            <a:r>
              <a:rPr lang="en-US" altLang="en-US" sz="3192" b="1" dirty="0" err="1">
                <a:solidFill>
                  <a:srgbClr val="FFFFFF"/>
                </a:solidFill>
                <a:latin typeface="HP001 4 hàng" pitchFamily="34" charset="0"/>
              </a:rPr>
              <a:t>ăm</a:t>
            </a:r>
            <a:r>
              <a:rPr lang="en-US" altLang="en-US" sz="3192" b="1" dirty="0">
                <a:solidFill>
                  <a:srgbClr val="FFFFFF"/>
                </a:solidFill>
                <a:latin typeface="HP001 4 hàng" pitchFamily="34" charset="0"/>
              </a:rPr>
              <a:t> 2022</a:t>
            </a:r>
          </a:p>
        </p:txBody>
      </p:sp>
      <p:sp>
        <p:nvSpPr>
          <p:cNvPr id="9" name="TextBox 8">
            <a:extLst>
              <a:ext uri="{FF2B5EF4-FFF2-40B4-BE49-F238E27FC236}">
                <a16:creationId xmlns="" xmlns:a16="http://schemas.microsoft.com/office/drawing/2014/main" id="{1897F02E-EA63-47D8-BB57-CF7DF932D40A}"/>
              </a:ext>
            </a:extLst>
          </p:cNvPr>
          <p:cNvSpPr txBox="1"/>
          <p:nvPr/>
        </p:nvSpPr>
        <p:spPr>
          <a:xfrm>
            <a:off x="957625" y="1697904"/>
            <a:ext cx="10153812" cy="1074781"/>
          </a:xfrm>
          <a:prstGeom prst="rect">
            <a:avLst/>
          </a:prstGeom>
          <a:noFill/>
        </p:spPr>
        <p:txBody>
          <a:bodyPr wrap="square" rtlCol="0">
            <a:spAutoFit/>
          </a:bodyPr>
          <a:lstStyle/>
          <a:p>
            <a:pPr marL="0" marR="0" lvl="0" indent="0" algn="ctr" defTabSz="912114" rtl="0" eaLnBrk="1" fontAlgn="auto" latinLnBrk="0" hangingPunct="1">
              <a:spcBef>
                <a:spcPts val="0"/>
              </a:spcBef>
              <a:spcAft>
                <a:spcPts val="0"/>
              </a:spcAft>
              <a:buClrTx/>
              <a:buSzTx/>
              <a:buFont typeface="Arial"/>
              <a:buNone/>
              <a:tabLst/>
              <a:defRPr/>
            </a:pP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a:sym typeface="Arial"/>
              </a:rPr>
              <a:t>Luyện</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a:sym typeface="Arial"/>
              </a:rPr>
              <a:t>tập</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Viết</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đoạn</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văn</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giới</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thiệu</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tranh</a:t>
            </a:r>
            <a:r>
              <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 </a:t>
            </a:r>
            <a:r>
              <a:rPr kumimoji="0" lang="en-US" sz="3192" b="1" i="0" u="none" strike="noStrike" kern="1200" cap="none" spc="0" normalizeH="0" baseline="0" noProof="0" dirty="0" err="1">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rPr>
              <a:t>ảnh</a:t>
            </a:r>
            <a:endPar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Times New Roman" panose="02020603050405020304" pitchFamily="18" charset="0"/>
              <a:sym typeface="Arial"/>
            </a:endParaRPr>
          </a:p>
          <a:p>
            <a:pPr marL="0" marR="0" lvl="0" indent="0" algn="ctr" defTabSz="912114" rtl="0" eaLnBrk="1" fontAlgn="auto" latinLnBrk="0" hangingPunct="1">
              <a:spcBef>
                <a:spcPts val="0"/>
              </a:spcBef>
              <a:spcAft>
                <a:spcPts val="0"/>
              </a:spcAft>
              <a:buClrTx/>
              <a:buSzTx/>
              <a:buFont typeface="Arial"/>
              <a:buNone/>
              <a:tabLst/>
              <a:defRPr/>
            </a:pPr>
            <a:r>
              <a:rPr lang="en-US" sz="3192" b="1" kern="1200" dirty="0" err="1">
                <a:solidFill>
                  <a:srgbClr val="FFFFFF"/>
                </a:solidFill>
                <a:latin typeface="HP001 4 hàng" panose="020B0603050302020204" pitchFamily="34" charset="0"/>
                <a:ea typeface="+mn-ea"/>
              </a:rPr>
              <a:t>về</a:t>
            </a:r>
            <a:r>
              <a:rPr lang="en-US" sz="3192" b="1" kern="1200" dirty="0">
                <a:solidFill>
                  <a:srgbClr val="FFFFFF"/>
                </a:solidFill>
                <a:latin typeface="HP001 4 hàng" panose="020B0603050302020204" pitchFamily="34" charset="0"/>
                <a:ea typeface="+mn-ea"/>
              </a:rPr>
              <a:t> </a:t>
            </a:r>
            <a:r>
              <a:rPr lang="en-US" sz="3192" b="1" kern="1200" dirty="0" err="1">
                <a:solidFill>
                  <a:srgbClr val="FFFFFF"/>
                </a:solidFill>
                <a:latin typeface="HP001 4 hàng" panose="020B0603050302020204" pitchFamily="34" charset="0"/>
                <a:ea typeface="+mn-ea"/>
              </a:rPr>
              <a:t>một</a:t>
            </a:r>
            <a:r>
              <a:rPr lang="en-US" sz="3192" b="1" kern="1200" dirty="0">
                <a:solidFill>
                  <a:srgbClr val="FFFFFF"/>
                </a:solidFill>
                <a:latin typeface="HP001 4 hàng" panose="020B0603050302020204" pitchFamily="34" charset="0"/>
                <a:ea typeface="+mn-ea"/>
              </a:rPr>
              <a:t> con </a:t>
            </a:r>
            <a:r>
              <a:rPr lang="en-US" sz="3192" b="1" kern="1200" dirty="0" err="1">
                <a:solidFill>
                  <a:srgbClr val="FFFFFF"/>
                </a:solidFill>
                <a:latin typeface="HP001 4 hàng" panose="020B0603050302020204" pitchFamily="34" charset="0"/>
                <a:ea typeface="+mn-ea"/>
              </a:rPr>
              <a:t>vật</a:t>
            </a:r>
            <a:r>
              <a:rPr lang="en-US" sz="3192" b="1" kern="1200" dirty="0">
                <a:solidFill>
                  <a:srgbClr val="FFFFFF"/>
                </a:solidFill>
                <a:latin typeface="HP001 4 hàng" panose="020B0603050302020204" pitchFamily="34" charset="0"/>
                <a:ea typeface="+mn-ea"/>
              </a:rPr>
              <a:t>.</a:t>
            </a:r>
            <a:endParaRPr kumimoji="0" lang="en-US" sz="3192" b="1" i="0" u="none" strike="noStrike" kern="1200" cap="none" spc="0" normalizeH="0" baseline="0" noProof="0" dirty="0">
              <a:ln>
                <a:noFill/>
              </a:ln>
              <a:solidFill>
                <a:srgbClr val="FFFFFF"/>
              </a:solidFill>
              <a:effectLst/>
              <a:uLnTx/>
              <a:uFillTx/>
              <a:latin typeface="HP001 4 hàng" panose="020B0603050302020204" pitchFamily="34" charset="0"/>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3900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72524"/>
            <a:ext cx="10039650" cy="1013259"/>
          </a:xfrm>
          <a:prstGeom prst="rect">
            <a:avLst/>
          </a:prstGeom>
          <a:noFill/>
        </p:spPr>
        <p:txBody>
          <a:bodyPr wrap="square" lIns="91348" tIns="45673" rIns="91348" bIns="45673" rtlCol="0">
            <a:spAutoFit/>
          </a:bodyPr>
          <a:lstStyle/>
          <a:p>
            <a:pPr algn="ctr"/>
            <a:r>
              <a:rPr lang="en-US" sz="5985" b="1">
                <a:solidFill>
                  <a:schemeClr val="tx1"/>
                </a:solidFill>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194749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9036ADA-DBC7-4A1A-8024-FFC9D482995C}"/>
              </a:ext>
            </a:extLst>
          </p:cNvPr>
          <p:cNvSpPr txBox="1"/>
          <p:nvPr/>
        </p:nvSpPr>
        <p:spPr>
          <a:xfrm>
            <a:off x="2581325" y="220972"/>
            <a:ext cx="8257999" cy="828941"/>
          </a:xfrm>
          <a:prstGeom prst="rect">
            <a:avLst/>
          </a:prstGeom>
          <a:noFill/>
        </p:spPr>
        <p:txBody>
          <a:bodyPr wrap="square" rtlCol="0">
            <a:spAutoFit/>
          </a:bodyPr>
          <a:lstStyle/>
          <a:p>
            <a:pPr defTabSz="912114">
              <a:lnSpc>
                <a:spcPct val="150000"/>
              </a:lnSpc>
              <a:buClrTx/>
              <a:defRPr/>
            </a:pPr>
            <a:r>
              <a:rPr lang="en-US" sz="3192" b="1" kern="1200" dirty="0">
                <a:solidFill>
                  <a:srgbClr val="002060"/>
                </a:solidFill>
                <a:latin typeface="HP001 4 hàng" panose="020B0603050302020204" pitchFamily="34" charset="0"/>
                <a:ea typeface="+mn-ea"/>
                <a:cs typeface="+mn-cs"/>
              </a:rPr>
              <a:t>Thứ sáu ngày </a:t>
            </a:r>
            <a:r>
              <a:rPr lang="en-US" sz="3192" b="1" kern="1200" dirty="0" smtClean="0">
                <a:solidFill>
                  <a:srgbClr val="002060"/>
                </a:solidFill>
                <a:latin typeface="HP001 4 hàng" panose="020B0603050302020204" pitchFamily="34" charset="0"/>
                <a:ea typeface="+mn-ea"/>
                <a:cs typeface="+mn-cs"/>
              </a:rPr>
              <a:t>24 </a:t>
            </a:r>
            <a:r>
              <a:rPr lang="en-US" sz="3192" b="1" kern="1200" dirty="0">
                <a:solidFill>
                  <a:srgbClr val="002060"/>
                </a:solidFill>
                <a:latin typeface="HP001 4 hàng" panose="020B0603050302020204" pitchFamily="34" charset="0"/>
                <a:ea typeface="+mn-ea"/>
                <a:cs typeface="+mn-cs"/>
              </a:rPr>
              <a:t>tháng 2 năm </a:t>
            </a:r>
            <a:r>
              <a:rPr lang="en-US" sz="3192" b="1" kern="1200" dirty="0" smtClean="0">
                <a:solidFill>
                  <a:srgbClr val="002060"/>
                </a:solidFill>
                <a:latin typeface="HP001 4 hàng" panose="020B0603050302020204" pitchFamily="34" charset="0"/>
                <a:ea typeface="+mn-ea"/>
                <a:cs typeface="+mn-cs"/>
              </a:rPr>
              <a:t>2023</a:t>
            </a:r>
            <a:endParaRPr lang="en-US" sz="3192" b="1" kern="1200" dirty="0">
              <a:solidFill>
                <a:srgbClr val="002060"/>
              </a:solidFill>
              <a:latin typeface="HP001 4 hàng" panose="020B0603050302020204" pitchFamily="34" charset="0"/>
              <a:ea typeface="+mn-ea"/>
              <a:cs typeface="+mn-cs"/>
            </a:endParaRPr>
          </a:p>
        </p:txBody>
      </p:sp>
      <p:sp>
        <p:nvSpPr>
          <p:cNvPr id="12" name="TextBox 11">
            <a:extLst>
              <a:ext uri="{FF2B5EF4-FFF2-40B4-BE49-F238E27FC236}">
                <a16:creationId xmlns="" xmlns:a16="http://schemas.microsoft.com/office/drawing/2014/main" id="{BC911049-C43B-401A-B499-11D8DF962B28}"/>
              </a:ext>
            </a:extLst>
          </p:cNvPr>
          <p:cNvSpPr txBox="1"/>
          <p:nvPr/>
        </p:nvSpPr>
        <p:spPr>
          <a:xfrm>
            <a:off x="3888678" y="1122735"/>
            <a:ext cx="5903423" cy="583328"/>
          </a:xfrm>
          <a:prstGeom prst="rect">
            <a:avLst/>
          </a:prstGeom>
          <a:noFill/>
        </p:spPr>
        <p:txBody>
          <a:bodyPr wrap="square" rtlCol="0">
            <a:spAutoFit/>
          </a:bodyPr>
          <a:lstStyle/>
          <a:p>
            <a:pPr defTabSz="912114">
              <a:buClrTx/>
              <a:defRPr/>
            </a:pP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Tiếng</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Việt</a:t>
            </a:r>
            <a:endParaRPr lang="en-US" sz="3192" b="1" kern="1200" dirty="0">
              <a:solidFill>
                <a:srgbClr val="002060"/>
              </a:solidFill>
              <a:latin typeface="HP001 4 hàng" panose="020B0603050302020204" pitchFamily="34" charset="0"/>
              <a:ea typeface="+mn-ea"/>
              <a:cs typeface="+mn-cs"/>
            </a:endParaRPr>
          </a:p>
        </p:txBody>
      </p:sp>
      <p:sp>
        <p:nvSpPr>
          <p:cNvPr id="17" name="TextBox 16">
            <a:extLst>
              <a:ext uri="{FF2B5EF4-FFF2-40B4-BE49-F238E27FC236}">
                <a16:creationId xmlns="" xmlns:a16="http://schemas.microsoft.com/office/drawing/2014/main" id="{03F20BA2-0F33-478F-BD6B-64C9B6C63ADE}"/>
              </a:ext>
            </a:extLst>
          </p:cNvPr>
          <p:cNvSpPr txBox="1"/>
          <p:nvPr/>
        </p:nvSpPr>
        <p:spPr>
          <a:xfrm>
            <a:off x="1763483" y="1519956"/>
            <a:ext cx="10153812" cy="828941"/>
          </a:xfrm>
          <a:prstGeom prst="rect">
            <a:avLst/>
          </a:prstGeom>
          <a:noFill/>
        </p:spPr>
        <p:txBody>
          <a:bodyPr wrap="square" rtlCol="0">
            <a:spAutoFit/>
          </a:bodyPr>
          <a:lstStyle/>
          <a:p>
            <a:pPr algn="ctr" defTabSz="912114">
              <a:lnSpc>
                <a:spcPct val="150000"/>
              </a:lnSpc>
              <a:buClrTx/>
              <a:defRPr/>
            </a:pPr>
            <a:r>
              <a:rPr lang="en-US" sz="3192" b="1" kern="1200" dirty="0" err="1">
                <a:solidFill>
                  <a:srgbClr val="002060"/>
                </a:solidFill>
                <a:latin typeface="HP001 4 hàng" panose="020B0603050302020204" pitchFamily="34" charset="0"/>
                <a:ea typeface="+mn-ea"/>
                <a:cs typeface="+mn-cs"/>
              </a:rPr>
              <a:t>Luyện</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mn-ea"/>
                <a:cs typeface="+mn-cs"/>
              </a:rPr>
              <a:t>tập</a:t>
            </a:r>
            <a:r>
              <a:rPr lang="en-US" sz="3192" b="1" kern="1200" dirty="0">
                <a:solidFill>
                  <a:srgbClr val="002060"/>
                </a:solidFill>
                <a:latin typeface="HP001 4 hàng" panose="020B0603050302020204" pitchFamily="34" charset="0"/>
                <a:ea typeface="+mn-ea"/>
                <a:cs typeface="+mn-cs"/>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Viết</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đoạn</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văn</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giới</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thiệu</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tranh</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ảnh</a:t>
            </a:r>
            <a:endParaRPr lang="en-US" sz="3192" b="1" kern="1200" dirty="0">
              <a:solidFill>
                <a:srgbClr val="002060"/>
              </a:solidFill>
              <a:latin typeface="HP001 4 hàng" panose="020B0603050302020204" pitchFamily="34" charset="0"/>
              <a:ea typeface="+mn-ea"/>
              <a:cs typeface="+mn-cs"/>
            </a:endParaRPr>
          </a:p>
        </p:txBody>
      </p:sp>
      <p:sp>
        <p:nvSpPr>
          <p:cNvPr id="22" name="TextBox 21">
            <a:extLst>
              <a:ext uri="{FF2B5EF4-FFF2-40B4-BE49-F238E27FC236}">
                <a16:creationId xmlns="" xmlns:a16="http://schemas.microsoft.com/office/drawing/2014/main" id="{F72A2AC1-2C8F-4BEC-9E73-BDBCA8019DE8}"/>
              </a:ext>
            </a:extLst>
          </p:cNvPr>
          <p:cNvSpPr txBox="1"/>
          <p:nvPr/>
        </p:nvSpPr>
        <p:spPr>
          <a:xfrm>
            <a:off x="2042319" y="2348897"/>
            <a:ext cx="6977899" cy="583328"/>
          </a:xfrm>
          <a:prstGeom prst="rect">
            <a:avLst/>
          </a:prstGeom>
          <a:noFill/>
        </p:spPr>
        <p:txBody>
          <a:bodyPr wrap="square" rtlCol="0">
            <a:spAutoFit/>
          </a:bodyPr>
          <a:lstStyle/>
          <a:p>
            <a:pPr defTabSz="912114">
              <a:buClrTx/>
              <a:defRPr/>
            </a:pP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về</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một</a:t>
            </a:r>
            <a:r>
              <a:rPr lang="en-US" sz="3192" b="1" kern="1200" dirty="0">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 con </a:t>
            </a:r>
            <a:r>
              <a:rPr lang="en-US" sz="3192" b="1" kern="1200" dirty="0" err="1">
                <a:solidFill>
                  <a:srgbClr val="002060"/>
                </a:solidFill>
                <a:latin typeface="HP001 4 hàng" panose="020B0603050302020204" pitchFamily="34" charset="0"/>
                <a:ea typeface="Times New Roman" panose="02020603050405020304" pitchFamily="18" charset="0"/>
                <a:cs typeface="Times New Roman" panose="02020603050405020304" pitchFamily="18" charset="0"/>
              </a:rPr>
              <a:t>vật</a:t>
            </a:r>
            <a:endParaRPr lang="en-US" sz="3192" b="1" kern="1200" dirty="0">
              <a:solidFill>
                <a:srgbClr val="002060"/>
              </a:solidFill>
              <a:latin typeface="HP001 4 hàng" panose="020B0603050302020204" pitchFamily="34" charset="0"/>
              <a:ea typeface="+mn-ea"/>
              <a:cs typeface="+mn-cs"/>
            </a:endParaRPr>
          </a:p>
        </p:txBody>
      </p:sp>
    </p:spTree>
    <p:extLst>
      <p:ext uri="{BB962C8B-B14F-4D97-AF65-F5344CB8AC3E}">
        <p14:creationId xmlns:p14="http://schemas.microsoft.com/office/powerpoint/2010/main" val="2863671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262C530-30E9-4979-94B4-FDA2D8E2386E}"/>
              </a:ext>
            </a:extLst>
          </p:cNvPr>
          <p:cNvSpPr>
            <a:spLocks noGrp="1"/>
          </p:cNvSpPr>
          <p:nvPr>
            <p:ph type="title"/>
          </p:nvPr>
        </p:nvSpPr>
        <p:spPr>
          <a:xfrm>
            <a:off x="1547019" y="533400"/>
            <a:ext cx="9067800" cy="1295400"/>
          </a:xfrm>
          <a:solidFill>
            <a:srgbClr val="FFC000"/>
          </a:solidFill>
        </p:spPr>
        <p:txBody>
          <a:bodyPr/>
          <a:lstStyle/>
          <a:p>
            <a:pPr algn="ctr"/>
            <a:r>
              <a:rPr lang="en-US">
                <a:solidFill>
                  <a:srgbClr val="000000"/>
                </a:solidFill>
                <a:latin typeface="Arial" panose="020B0604020202020204" pitchFamily="34" charset="0"/>
                <a:cs typeface="Arial" panose="020B0604020202020204" pitchFamily="34" charset="0"/>
              </a:rPr>
              <a:t>Khởi động: </a:t>
            </a:r>
            <a:r>
              <a:rPr lang="en-US" i="1">
                <a:solidFill>
                  <a:srgbClr val="000000"/>
                </a:solidFill>
                <a:latin typeface="Arial" panose="020B0604020202020204" pitchFamily="34" charset="0"/>
                <a:cs typeface="Arial" panose="020B0604020202020204" pitchFamily="34" charset="0"/>
              </a:rPr>
              <a:t>Nhìn hình ảnh, viết từ chỉ đặc điểm của con vật trong hình.</a:t>
            </a:r>
          </a:p>
        </p:txBody>
      </p:sp>
      <p:pic>
        <p:nvPicPr>
          <p:cNvPr id="2" name="Picture 2" descr="Hươu cao cổ thuộc 4 chủng động vật khác nhau | baotintuc.vn">
            <a:extLst>
              <a:ext uri="{FF2B5EF4-FFF2-40B4-BE49-F238E27FC236}">
                <a16:creationId xmlns="" xmlns:a16="http://schemas.microsoft.com/office/drawing/2014/main" id="{9FBBE171-7B4A-4C2A-B3EC-918242D89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919" y="2209800"/>
            <a:ext cx="584981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262C530-30E9-4979-94B4-FDA2D8E2386E}"/>
              </a:ext>
            </a:extLst>
          </p:cNvPr>
          <p:cNvSpPr>
            <a:spLocks noGrp="1"/>
          </p:cNvSpPr>
          <p:nvPr>
            <p:ph type="title"/>
          </p:nvPr>
        </p:nvSpPr>
        <p:spPr>
          <a:xfrm>
            <a:off x="1547019" y="533400"/>
            <a:ext cx="9067800" cy="1295400"/>
          </a:xfrm>
          <a:solidFill>
            <a:srgbClr val="FFC000"/>
          </a:solidFill>
        </p:spPr>
        <p:txBody>
          <a:bodyPr/>
          <a:lstStyle/>
          <a:p>
            <a:pPr algn="ctr"/>
            <a:r>
              <a:rPr lang="en-US">
                <a:solidFill>
                  <a:srgbClr val="000000"/>
                </a:solidFill>
                <a:latin typeface="Arial" panose="020B0604020202020204" pitchFamily="34" charset="0"/>
                <a:cs typeface="Arial" panose="020B0604020202020204" pitchFamily="34" charset="0"/>
              </a:rPr>
              <a:t>Khởi động: </a:t>
            </a:r>
            <a:r>
              <a:rPr lang="en-US" i="1">
                <a:solidFill>
                  <a:srgbClr val="000000"/>
                </a:solidFill>
                <a:latin typeface="Arial" panose="020B0604020202020204" pitchFamily="34" charset="0"/>
                <a:cs typeface="Arial" panose="020B0604020202020204" pitchFamily="34" charset="0"/>
              </a:rPr>
              <a:t>Nhìn hình ảnh, viết từ chỉ đặc điểm của con vật trong hình.</a:t>
            </a:r>
          </a:p>
        </p:txBody>
      </p:sp>
      <p:pic>
        <p:nvPicPr>
          <p:cNvPr id="2050" name="Picture 2" descr="Cat definition and meaning | Collins English Dictionary">
            <a:extLst>
              <a:ext uri="{FF2B5EF4-FFF2-40B4-BE49-F238E27FC236}">
                <a16:creationId xmlns="" xmlns:a16="http://schemas.microsoft.com/office/drawing/2014/main" id="{C53360D5-2D10-4CCF-B86C-14FA095EB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759" y="2286000"/>
            <a:ext cx="4328319" cy="383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0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262C530-30E9-4979-94B4-FDA2D8E2386E}"/>
              </a:ext>
            </a:extLst>
          </p:cNvPr>
          <p:cNvSpPr>
            <a:spLocks noGrp="1"/>
          </p:cNvSpPr>
          <p:nvPr>
            <p:ph type="title"/>
          </p:nvPr>
        </p:nvSpPr>
        <p:spPr>
          <a:xfrm>
            <a:off x="1547019" y="533400"/>
            <a:ext cx="9067800" cy="1295400"/>
          </a:xfrm>
          <a:solidFill>
            <a:srgbClr val="FFC000"/>
          </a:solidFill>
        </p:spPr>
        <p:txBody>
          <a:bodyPr/>
          <a:lstStyle/>
          <a:p>
            <a:pPr algn="ctr"/>
            <a:r>
              <a:rPr lang="en-US">
                <a:solidFill>
                  <a:srgbClr val="000000"/>
                </a:solidFill>
                <a:latin typeface="Arial" panose="020B0604020202020204" pitchFamily="34" charset="0"/>
                <a:cs typeface="Arial" panose="020B0604020202020204" pitchFamily="34" charset="0"/>
              </a:rPr>
              <a:t>Khởi động: </a:t>
            </a:r>
            <a:r>
              <a:rPr lang="en-US" i="1">
                <a:solidFill>
                  <a:srgbClr val="000000"/>
                </a:solidFill>
                <a:latin typeface="Arial" panose="020B0604020202020204" pitchFamily="34" charset="0"/>
                <a:cs typeface="Arial" panose="020B0604020202020204" pitchFamily="34" charset="0"/>
              </a:rPr>
              <a:t>Nhìn hình ảnh, viết từ chỉ đặc điểm của con vật trong hình.</a:t>
            </a:r>
          </a:p>
        </p:txBody>
      </p:sp>
      <p:pic>
        <p:nvPicPr>
          <p:cNvPr id="3074" name="Picture 2" descr="Xác nhận lý do thực sự khiến cá mập trắng cắn người | baotintuc.vn">
            <a:extLst>
              <a:ext uri="{FF2B5EF4-FFF2-40B4-BE49-F238E27FC236}">
                <a16:creationId xmlns="" xmlns:a16="http://schemas.microsoft.com/office/drawing/2014/main" id="{192C686C-BCB9-42C2-80F3-A3F1E7CD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744" y="2438400"/>
            <a:ext cx="663834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4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309F220-02B5-49F1-B046-D488B121EDCF}"/>
              </a:ext>
            </a:extLst>
          </p:cNvPr>
          <p:cNvPicPr>
            <a:picLocks noChangeAspect="1"/>
          </p:cNvPicPr>
          <p:nvPr/>
        </p:nvPicPr>
        <p:blipFill>
          <a:blip r:embed="rId3"/>
          <a:stretch>
            <a:fillRect/>
          </a:stretch>
        </p:blipFill>
        <p:spPr>
          <a:xfrm>
            <a:off x="0" y="10152"/>
            <a:ext cx="12161838" cy="6837695"/>
          </a:xfrm>
          <a:prstGeom prst="rect">
            <a:avLst/>
          </a:prstGeom>
        </p:spPr>
      </p:pic>
      <p:sp>
        <p:nvSpPr>
          <p:cNvPr id="6" name="TextBox 5">
            <a:extLst>
              <a:ext uri="{FF2B5EF4-FFF2-40B4-BE49-F238E27FC236}">
                <a16:creationId xmlns="" xmlns:a16="http://schemas.microsoft.com/office/drawing/2014/main" id="{CF8B298E-07D6-4D8D-BC86-D762053CCE22}"/>
              </a:ext>
            </a:extLst>
          </p:cNvPr>
          <p:cNvSpPr txBox="1"/>
          <p:nvPr/>
        </p:nvSpPr>
        <p:spPr>
          <a:xfrm>
            <a:off x="3916713" y="1828800"/>
            <a:ext cx="4328409"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BÀI 10</a:t>
            </a:r>
          </a:p>
        </p:txBody>
      </p:sp>
      <p:sp>
        <p:nvSpPr>
          <p:cNvPr id="8" name="Title 1">
            <a:extLst>
              <a:ext uri="{FF2B5EF4-FFF2-40B4-BE49-F238E27FC236}">
                <a16:creationId xmlns="" xmlns:a16="http://schemas.microsoft.com/office/drawing/2014/main" id="{5DB34668-7209-4FC2-A81B-13DA923DFB0B}"/>
              </a:ext>
            </a:extLst>
          </p:cNvPr>
          <p:cNvSpPr txBox="1">
            <a:spLocks/>
          </p:cNvSpPr>
          <p:nvPr/>
        </p:nvSpPr>
        <p:spPr>
          <a:xfrm>
            <a:off x="3287033" y="2894615"/>
            <a:ext cx="5587772"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b="1">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KHỦNG LONG</a:t>
            </a:r>
          </a:p>
        </p:txBody>
      </p:sp>
      <p:sp>
        <p:nvSpPr>
          <p:cNvPr id="10" name="TextBox 9">
            <a:extLst>
              <a:ext uri="{FF2B5EF4-FFF2-40B4-BE49-F238E27FC236}">
                <a16:creationId xmlns="" xmlns:a16="http://schemas.microsoft.com/office/drawing/2014/main" id="{9EB19052-6D06-4357-9F9D-F816CE7425BE}"/>
              </a:ext>
            </a:extLst>
          </p:cNvPr>
          <p:cNvSpPr txBox="1"/>
          <p:nvPr/>
        </p:nvSpPr>
        <p:spPr>
          <a:xfrm>
            <a:off x="7528719" y="4813211"/>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S/45</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EE82DDF8-A7F0-4696-93E6-44F8F2E07B60}"/>
              </a:ext>
            </a:extLst>
          </p:cNvPr>
          <p:cNvGrpSpPr/>
          <p:nvPr/>
        </p:nvGrpSpPr>
        <p:grpSpPr>
          <a:xfrm>
            <a:off x="692800" y="748424"/>
            <a:ext cx="10515600" cy="584775"/>
            <a:chOff x="265201" y="846107"/>
            <a:chExt cx="13986115" cy="779699"/>
          </a:xfrm>
        </p:grpSpPr>
        <p:grpSp>
          <p:nvGrpSpPr>
            <p:cNvPr id="19" name="Group 18">
              <a:extLst>
                <a:ext uri="{FF2B5EF4-FFF2-40B4-BE49-F238E27FC236}">
                  <a16:creationId xmlns=""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 xmlns:a16="http://schemas.microsoft.com/office/drawing/2014/main" id="{ADD03D41-B52E-4549-9627-4097D2EF49D7}"/>
                </a:ext>
              </a:extLst>
            </p:cNvPr>
            <p:cNvSpPr txBox="1"/>
            <p:nvPr/>
          </p:nvSpPr>
          <p:spPr>
            <a:xfrm>
              <a:off x="1011787" y="846107"/>
              <a:ext cx="13239529" cy="779699"/>
            </a:xfrm>
            <a:prstGeom prst="rect">
              <a:avLst/>
            </a:prstGeom>
            <a:noFill/>
          </p:spPr>
          <p:txBody>
            <a:bodyPr wrap="square" rtlCol="0">
              <a:spAutoFit/>
            </a:bodyPr>
            <a:lstStyle/>
            <a:p>
              <a:pPr algn="just"/>
              <a:r>
                <a:rPr lang="en-US" sz="3200" b="1">
                  <a:latin typeface="Arial-Rounded" panose="020B0500000000000000" pitchFamily="34" charset="0"/>
                  <a:ea typeface="Arial-Rounded" panose="020B0500000000000000" pitchFamily="34" charset="0"/>
                  <a:cs typeface="Arial-Rounded" panose="020B0500000000000000" pitchFamily="34" charset="0"/>
                </a:rPr>
                <a:t>Nói tên con vật trong mỗi bức tranh (ảnh) dưới đây.</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Picture 3">
            <a:extLst>
              <a:ext uri="{FF2B5EF4-FFF2-40B4-BE49-F238E27FC236}">
                <a16:creationId xmlns="" xmlns:a16="http://schemas.microsoft.com/office/drawing/2014/main" id="{A1A0B898-E02A-45FA-B73A-F857F73108F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878628" y="1905000"/>
            <a:ext cx="10404581" cy="2394479"/>
          </a:xfrm>
          <a:prstGeom prst="rect">
            <a:avLst/>
          </a:prstGeom>
        </p:spPr>
      </p:pic>
      <p:sp>
        <p:nvSpPr>
          <p:cNvPr id="11" name="TextBox 10">
            <a:extLst>
              <a:ext uri="{FF2B5EF4-FFF2-40B4-BE49-F238E27FC236}">
                <a16:creationId xmlns="" xmlns:a16="http://schemas.microsoft.com/office/drawing/2014/main" id="{E09DE4EE-5945-4344-BFBA-6B2B88E7F194}"/>
              </a:ext>
            </a:extLst>
          </p:cNvPr>
          <p:cNvSpPr txBox="1"/>
          <p:nvPr/>
        </p:nvSpPr>
        <p:spPr>
          <a:xfrm>
            <a:off x="1552408" y="4590704"/>
            <a:ext cx="2225200" cy="584775"/>
          </a:xfrm>
          <a:prstGeom prst="rect">
            <a:avLst/>
          </a:prstGeom>
          <a:noFill/>
        </p:spPr>
        <p:txBody>
          <a:bodyPr wrap="square"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hươu</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 xmlns:a16="http://schemas.microsoft.com/office/drawing/2014/main" id="{2D3F9CBE-8152-4F7C-91C2-C3CBCFC81D3E}"/>
              </a:ext>
            </a:extLst>
          </p:cNvPr>
          <p:cNvSpPr txBox="1"/>
          <p:nvPr/>
        </p:nvSpPr>
        <p:spPr>
          <a:xfrm>
            <a:off x="5118664" y="4578892"/>
            <a:ext cx="2225200" cy="584775"/>
          </a:xfrm>
          <a:prstGeom prst="rect">
            <a:avLst/>
          </a:prstGeom>
          <a:noFill/>
        </p:spPr>
        <p:txBody>
          <a:bodyPr wrap="square"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sóc</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0F090AA8-8E57-460E-A52A-89B7595D03B9}"/>
              </a:ext>
            </a:extLst>
          </p:cNvPr>
          <p:cNvSpPr txBox="1"/>
          <p:nvPr/>
        </p:nvSpPr>
        <p:spPr>
          <a:xfrm>
            <a:off x="8684920" y="4567080"/>
            <a:ext cx="2225200" cy="584775"/>
          </a:xfrm>
          <a:prstGeom prst="rect">
            <a:avLst/>
          </a:prstGeom>
          <a:noFill/>
        </p:spPr>
        <p:txBody>
          <a:bodyPr wrap="square"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công</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Rounded Corners 1">
            <a:extLst>
              <a:ext uri="{FF2B5EF4-FFF2-40B4-BE49-F238E27FC236}">
                <a16:creationId xmlns="" xmlns:a16="http://schemas.microsoft.com/office/drawing/2014/main" id="{AF0BF562-2F2B-490B-8EB6-E6F3FC106848}"/>
              </a:ext>
            </a:extLst>
          </p:cNvPr>
          <p:cNvSpPr/>
          <p:nvPr/>
        </p:nvSpPr>
        <p:spPr>
          <a:xfrm>
            <a:off x="289719" y="6884024"/>
            <a:ext cx="3259289"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UTM Avo" panose="02040603050506020204" pitchFamily="18" charset="0"/>
                <a:cs typeface="Times New Roman" panose="02020603050405020304" pitchFamily="18" charset="0"/>
              </a:rPr>
              <a:t>Thảo</a:t>
            </a:r>
            <a:r>
              <a:rPr lang="en-US" sz="2800" b="1" dirty="0">
                <a:solidFill>
                  <a:srgbClr val="FFFF00"/>
                </a:solidFill>
                <a:latin typeface="UTM Avo" panose="02040603050506020204" pitchFamily="18" charset="0"/>
                <a:cs typeface="Times New Roman" panose="02020603050405020304" pitchFamily="18" charset="0"/>
              </a:rPr>
              <a:t> </a:t>
            </a:r>
            <a:r>
              <a:rPr lang="en-US" sz="2800" b="1" dirty="0" err="1">
                <a:solidFill>
                  <a:srgbClr val="FFFF00"/>
                </a:solidFill>
                <a:latin typeface="UTM Avo" panose="02040603050506020204" pitchFamily="18" charset="0"/>
                <a:cs typeface="Times New Roman" panose="02020603050405020304" pitchFamily="18" charset="0"/>
              </a:rPr>
              <a:t>luận</a:t>
            </a:r>
            <a:r>
              <a:rPr lang="en-US" sz="2800" b="1" dirty="0">
                <a:solidFill>
                  <a:srgbClr val="FFFF00"/>
                </a:solidFill>
                <a:latin typeface="UTM Avo" panose="02040603050506020204" pitchFamily="18" charset="0"/>
                <a:cs typeface="Times New Roman" panose="02020603050405020304" pitchFamily="18" charset="0"/>
              </a:rPr>
              <a:t> </a:t>
            </a:r>
            <a:r>
              <a:rPr lang="en-US" sz="2800" b="1" dirty="0" err="1">
                <a:solidFill>
                  <a:srgbClr val="FFFF00"/>
                </a:solidFill>
                <a:latin typeface="UTM Avo" panose="02040603050506020204" pitchFamily="18" charset="0"/>
                <a:cs typeface="Times New Roman" panose="02020603050405020304" pitchFamily="18" charset="0"/>
              </a:rPr>
              <a:t>nhóm</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29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 xmlns:a16="http://schemas.microsoft.com/office/drawing/2014/main" id="{127D0C35-7761-4B5B-92F3-C617935FE8DA}"/>
              </a:ext>
            </a:extLst>
          </p:cNvPr>
          <p:cNvSpPr/>
          <p:nvPr/>
        </p:nvSpPr>
        <p:spPr>
          <a:xfrm>
            <a:off x="1222509" y="2362200"/>
            <a:ext cx="10327821"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G:</a:t>
            </a:r>
          </a:p>
          <a:p>
            <a:pPr marL="457200" indent="-457200" algn="just">
              <a:buFontTx/>
              <a:buChar char="-"/>
            </a:pP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nhìn</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ảnh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ở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đâu</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Tx/>
              <a:buChar char="-"/>
            </a:pP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ảnh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đang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điểm</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nổi</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bật</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Tx/>
              <a:buChar char="-"/>
            </a:pP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ảnh</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2" name="Group 21">
            <a:extLst>
              <a:ext uri="{FF2B5EF4-FFF2-40B4-BE49-F238E27FC236}">
                <a16:creationId xmlns="" xmlns:a16="http://schemas.microsoft.com/office/drawing/2014/main" id="{A66B0EA6-36E5-40DC-895F-3CAB3603D3E5}"/>
              </a:ext>
            </a:extLst>
          </p:cNvPr>
          <p:cNvGrpSpPr/>
          <p:nvPr/>
        </p:nvGrpSpPr>
        <p:grpSpPr>
          <a:xfrm>
            <a:off x="594519" y="685800"/>
            <a:ext cx="10820400" cy="584775"/>
            <a:chOff x="265201" y="846107"/>
            <a:chExt cx="14391509" cy="779699"/>
          </a:xfrm>
        </p:grpSpPr>
        <p:grpSp>
          <p:nvGrpSpPr>
            <p:cNvPr id="23" name="Group 22">
              <a:extLst>
                <a:ext uri="{FF2B5EF4-FFF2-40B4-BE49-F238E27FC236}">
                  <a16:creationId xmlns="" xmlns:a16="http://schemas.microsoft.com/office/drawing/2014/main"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 xmlns:a16="http://schemas.microsoft.com/office/drawing/2014/main"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 xmlns:a16="http://schemas.microsoft.com/office/drawing/2014/main" id="{B899E357-2A41-44F3-97D7-B3CDF3FCA4C4}"/>
                </a:ext>
              </a:extLst>
            </p:cNvPr>
            <p:cNvSpPr txBox="1"/>
            <p:nvPr/>
          </p:nvSpPr>
          <p:spPr>
            <a:xfrm>
              <a:off x="1011787" y="846107"/>
              <a:ext cx="13644923" cy="779699"/>
            </a:xfrm>
            <a:prstGeom prst="rect">
              <a:avLst/>
            </a:prstGeom>
            <a:noFill/>
          </p:spPr>
          <p:txBody>
            <a:bodyPr wrap="square" rtlCol="0">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Viết 3 – 5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0A8E188B-2D11-4DF0-BA31-F8ED8812DB40}"/>
              </a:ext>
            </a:extLst>
          </p:cNvPr>
          <p:cNvSpPr/>
          <p:nvPr/>
        </p:nvSpPr>
        <p:spPr>
          <a:xfrm>
            <a:off x="2208599" y="1097280"/>
            <a:ext cx="4543038" cy="914086"/>
          </a:xfrm>
          <a:prstGeom prst="roundRect">
            <a:avLst/>
          </a:prstGeom>
          <a:solidFill>
            <a:schemeClr val="bg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đâu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22" name="Group 21">
            <a:extLst>
              <a:ext uri="{FF2B5EF4-FFF2-40B4-BE49-F238E27FC236}">
                <a16:creationId xmlns="" xmlns:a16="http://schemas.microsoft.com/office/drawing/2014/main" id="{A66B0EA6-36E5-40DC-895F-3CAB3603D3E5}"/>
              </a:ext>
            </a:extLst>
          </p:cNvPr>
          <p:cNvGrpSpPr/>
          <p:nvPr/>
        </p:nvGrpSpPr>
        <p:grpSpPr>
          <a:xfrm>
            <a:off x="365919" y="375792"/>
            <a:ext cx="11590581" cy="1077218"/>
            <a:chOff x="265201" y="846107"/>
            <a:chExt cx="14686610" cy="1436289"/>
          </a:xfrm>
        </p:grpSpPr>
        <p:grpSp>
          <p:nvGrpSpPr>
            <p:cNvPr id="23" name="Group 22">
              <a:extLst>
                <a:ext uri="{FF2B5EF4-FFF2-40B4-BE49-F238E27FC236}">
                  <a16:creationId xmlns="" xmlns:a16="http://schemas.microsoft.com/office/drawing/2014/main"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 xmlns:a16="http://schemas.microsoft.com/office/drawing/2014/main"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 xmlns:a16="http://schemas.microsoft.com/office/drawing/2014/main" id="{B899E357-2A41-44F3-97D7-B3CDF3FCA4C4}"/>
                </a:ext>
              </a:extLst>
            </p:cNvPr>
            <p:cNvSpPr txBox="1"/>
            <p:nvPr/>
          </p:nvSpPr>
          <p:spPr>
            <a:xfrm>
              <a:off x="1011787" y="846107"/>
              <a:ext cx="13940024" cy="1436289"/>
            </a:xfrm>
            <a:prstGeom prst="rect">
              <a:avLst/>
            </a:prstGeom>
            <a:noFill/>
          </p:spPr>
          <p:txBody>
            <a:bodyPr wrap="square" rtlCol="0">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Viết 3 </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a:t>
              </a:r>
              <a:r>
                <a:rPr lang="vi-VN" sz="3200" b="1" dirty="0" smtClean="0">
                  <a:latin typeface="Arial-Rounded" panose="020B0500000000000000" pitchFamily="34" charset="0"/>
                  <a:ea typeface="Arial-Rounded" panose="020B0500000000000000" pitchFamily="34" charset="0"/>
                  <a:cs typeface="Arial-Rounded" panose="020B0500000000000000" pitchFamily="34" charset="0"/>
                </a:rPr>
                <a:t> 5</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câu</a:t>
              </a:r>
              <a:r>
                <a:rPr lang="vi-VN"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Rounded Corners 26">
            <a:extLst>
              <a:ext uri="{FF2B5EF4-FFF2-40B4-BE49-F238E27FC236}">
                <a16:creationId xmlns="" xmlns:a16="http://schemas.microsoft.com/office/drawing/2014/main" id="{A427297D-616B-46A5-9C8C-F850689F5067}"/>
              </a:ext>
            </a:extLst>
          </p:cNvPr>
          <p:cNvSpPr/>
          <p:nvPr/>
        </p:nvSpPr>
        <p:spPr>
          <a:xfrm>
            <a:off x="2208598" y="2286314"/>
            <a:ext cx="4543039" cy="914086"/>
          </a:xfrm>
          <a:prstGeom prst="roundRect">
            <a:avLst/>
          </a:prstGeom>
          <a:solidFill>
            <a:srgbClr val="CC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ảnh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Rounded Corners 27">
            <a:extLst>
              <a:ext uri="{FF2B5EF4-FFF2-40B4-BE49-F238E27FC236}">
                <a16:creationId xmlns="" xmlns:a16="http://schemas.microsoft.com/office/drawing/2014/main" id="{A89DDE46-EA2D-47E0-AF3B-9731166CC03C}"/>
              </a:ext>
            </a:extLst>
          </p:cNvPr>
          <p:cNvSpPr/>
          <p:nvPr/>
        </p:nvSpPr>
        <p:spPr>
          <a:xfrm>
            <a:off x="2193517" y="3777926"/>
            <a:ext cx="4558120" cy="942117"/>
          </a:xfrm>
          <a:prstGeom prst="round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algn="just"/>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điểm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nổi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bật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9" name="Rectangle: Rounded Corners 28">
            <a:extLst>
              <a:ext uri="{FF2B5EF4-FFF2-40B4-BE49-F238E27FC236}">
                <a16:creationId xmlns="" xmlns:a16="http://schemas.microsoft.com/office/drawing/2014/main" id="{38C11C57-70FA-40D4-9DB7-3C09B1DB594F}"/>
              </a:ext>
            </a:extLst>
          </p:cNvPr>
          <p:cNvSpPr/>
          <p:nvPr/>
        </p:nvSpPr>
        <p:spPr>
          <a:xfrm>
            <a:off x="2239078" y="5382482"/>
            <a:ext cx="4558120" cy="942117"/>
          </a:xfrm>
          <a:prstGeom prst="roundRect">
            <a:avLst/>
          </a:prstGeom>
          <a:solidFill>
            <a:schemeClr val="accent3">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có thích tranh (ảnh) đó không? Vì sao?</a:t>
            </a:r>
          </a:p>
        </p:txBody>
      </p:sp>
      <p:sp>
        <p:nvSpPr>
          <p:cNvPr id="12" name="Rectangle: Rounded Corners 11">
            <a:extLst>
              <a:ext uri="{FF2B5EF4-FFF2-40B4-BE49-F238E27FC236}">
                <a16:creationId xmlns="" xmlns:a16="http://schemas.microsoft.com/office/drawing/2014/main" id="{0E7765A0-835F-42A9-9558-0750DF3713F5}"/>
              </a:ext>
            </a:extLst>
          </p:cNvPr>
          <p:cNvSpPr/>
          <p:nvPr/>
        </p:nvSpPr>
        <p:spPr>
          <a:xfrm>
            <a:off x="7009197" y="1115283"/>
            <a:ext cx="4710521" cy="942117"/>
          </a:xfrm>
          <a:prstGeom prst="roundRec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bức</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giáo</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Rounded Corners 12">
            <a:extLst>
              <a:ext uri="{FF2B5EF4-FFF2-40B4-BE49-F238E27FC236}">
                <a16:creationId xmlns="" xmlns:a16="http://schemas.microsoft.com/office/drawing/2014/main" id="{6697F0E6-900E-4CED-8FC4-5E6BDB1FFA8C}"/>
              </a:ext>
            </a:extLst>
          </p:cNvPr>
          <p:cNvSpPr/>
          <p:nvPr/>
        </p:nvSpPr>
        <p:spPr>
          <a:xfrm>
            <a:off x="7024280" y="2290672"/>
            <a:ext cx="4695439" cy="909728"/>
          </a:xfrm>
          <a:prstGeom prst="roundRect">
            <a:avLst/>
          </a:prstGeom>
          <a:solidFill>
            <a:srgbClr val="CC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 là chú hươu cao cổ.</a:t>
            </a:r>
          </a:p>
        </p:txBody>
      </p:sp>
      <p:sp>
        <p:nvSpPr>
          <p:cNvPr id="14" name="Rectangle: Rounded Corners 13">
            <a:extLst>
              <a:ext uri="{FF2B5EF4-FFF2-40B4-BE49-F238E27FC236}">
                <a16:creationId xmlns="" xmlns:a16="http://schemas.microsoft.com/office/drawing/2014/main" id="{4897357F-D14A-4491-8AA2-B2E4980E3930}"/>
              </a:ext>
            </a:extLst>
          </p:cNvPr>
          <p:cNvSpPr/>
          <p:nvPr/>
        </p:nvSpPr>
        <p:spPr>
          <a:xfrm>
            <a:off x="7009196" y="3396926"/>
            <a:ext cx="4710521" cy="1784674"/>
          </a:xfrm>
          <a:prstGeom prst="round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ngọn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ăn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cổ</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đốm</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nâu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ectangle: Rounded Corners 14">
            <a:extLst>
              <a:ext uri="{FF2B5EF4-FFF2-40B4-BE49-F238E27FC236}">
                <a16:creationId xmlns="" xmlns:a16="http://schemas.microsoft.com/office/drawing/2014/main" id="{49F4462B-D7C8-48F7-879E-2E962338223C}"/>
              </a:ext>
            </a:extLst>
          </p:cNvPr>
          <p:cNvSpPr/>
          <p:nvPr/>
        </p:nvSpPr>
        <p:spPr>
          <a:xfrm>
            <a:off x="7009356" y="5382482"/>
            <a:ext cx="4725603" cy="942118"/>
          </a:xfrm>
          <a:prstGeom prst="roundRect">
            <a:avLst/>
          </a:prstGeom>
          <a:solidFill>
            <a:srgbClr val="FFEA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rất</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ấn</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a:t>
            </a: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Rounded Corners 15">
            <a:extLst>
              <a:ext uri="{FF2B5EF4-FFF2-40B4-BE49-F238E27FC236}">
                <a16:creationId xmlns="" xmlns:a16="http://schemas.microsoft.com/office/drawing/2014/main" id="{68552228-4A47-400A-92D8-FCC9D4723237}"/>
              </a:ext>
            </a:extLst>
          </p:cNvPr>
          <p:cNvSpPr/>
          <p:nvPr/>
        </p:nvSpPr>
        <p:spPr>
          <a:xfrm>
            <a:off x="503238" y="1400734"/>
            <a:ext cx="1539081" cy="4619066"/>
          </a:xfrm>
          <a:prstGeom prst="roundRect">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FF"/>
                </a:solidFill>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p>
        </p:txBody>
      </p:sp>
    </p:spTree>
    <p:extLst>
      <p:ext uri="{BB962C8B-B14F-4D97-AF65-F5344CB8AC3E}">
        <p14:creationId xmlns:p14="http://schemas.microsoft.com/office/powerpoint/2010/main" val="5515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8" grpId="0" animBg="1"/>
      <p:bldP spid="29" grpId="0" animBg="1"/>
      <p:bldP spid="12" grpId="0" animBg="1"/>
      <p:bldP spid="1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8378459"/>
</p:tagLst>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559</Words>
  <Application>Microsoft Office PowerPoint</Application>
  <PresentationFormat>Custom</PresentationFormat>
  <Paragraphs>85</Paragraphs>
  <Slides>14</Slides>
  <Notes>9</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14</vt:i4>
      </vt:variant>
    </vt:vector>
  </HeadingPairs>
  <TitlesOfParts>
    <vt:vector size="31" baseType="lpstr">
      <vt:lpstr>Calibri Light</vt:lpstr>
      <vt:lpstr>UTM Avo</vt:lpstr>
      <vt:lpstr>Titan One</vt:lpstr>
      <vt:lpstr>Arial</vt:lpstr>
      <vt:lpstr>Quicksand</vt:lpstr>
      <vt:lpstr>Dosis</vt:lpstr>
      <vt:lpstr>Bebas Neue</vt:lpstr>
      <vt:lpstr>Source Sans Pro</vt:lpstr>
      <vt:lpstr>AvantGarde</vt:lpstr>
      <vt:lpstr>Arial-Rounded</vt:lpstr>
      <vt:lpstr>HP001 4 hàng</vt:lpstr>
      <vt:lpstr>Calibri</vt:lpstr>
      <vt:lpstr>Fira Sans Extra Condensed Medium</vt:lpstr>
      <vt:lpstr>Arial Rounded MT Bold</vt:lpstr>
      <vt:lpstr>Times New Roman</vt:lpstr>
      <vt:lpstr>Pre-K for Christian Schools: God Created Families to Love One Another by Slidesgo</vt:lpstr>
      <vt:lpstr>Office Theme</vt:lpstr>
      <vt:lpstr>TIẾNG VIỆT 2</vt:lpstr>
      <vt:lpstr>PowerPoint Presentation</vt:lpstr>
      <vt:lpstr>Khởi động: Nhìn hình ảnh, viết từ chỉ đặc điểm của con vật trong hình.</vt:lpstr>
      <vt:lpstr>Khởi động: Nhìn hình ảnh, viết từ chỉ đặc điểm của con vật trong hình.</vt:lpstr>
      <vt:lpstr>Khởi động: Nhìn hình ảnh, viết từ chỉ đặc điểm của con vật trong hình.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User</cp:lastModifiedBy>
  <cp:revision>114</cp:revision>
  <dcterms:modified xsi:type="dcterms:W3CDTF">2025-02-28T01:50:34Z</dcterms:modified>
</cp:coreProperties>
</file>