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3"/>
  </p:notesMasterIdLst>
  <p:sldIdLst>
    <p:sldId id="316" r:id="rId3"/>
    <p:sldId id="257" r:id="rId4"/>
    <p:sldId id="261" r:id="rId5"/>
    <p:sldId id="264" r:id="rId6"/>
    <p:sldId id="267" r:id="rId7"/>
    <p:sldId id="278" r:id="rId8"/>
    <p:sldId id="268" r:id="rId9"/>
    <p:sldId id="272" r:id="rId10"/>
    <p:sldId id="258" r:id="rId11"/>
    <p:sldId id="299" r:id="rId12"/>
    <p:sldId id="300" r:id="rId13"/>
    <p:sldId id="304" r:id="rId14"/>
    <p:sldId id="305" r:id="rId15"/>
    <p:sldId id="306" r:id="rId16"/>
    <p:sldId id="307" r:id="rId17"/>
    <p:sldId id="312" r:id="rId18"/>
    <p:sldId id="313" r:id="rId19"/>
    <p:sldId id="314" r:id="rId20"/>
    <p:sldId id="315"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8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4D8BD-037E-4C1C-9BFA-3501E8C34330}"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FCDDB-24F7-49E4-81C2-9F3510FCC458}" type="slidenum">
              <a:rPr lang="en-US" smtClean="0"/>
              <a:t>‹#›</a:t>
            </a:fld>
            <a:endParaRPr lang="en-US"/>
          </a:p>
        </p:txBody>
      </p:sp>
    </p:spTree>
    <p:extLst>
      <p:ext uri="{BB962C8B-B14F-4D97-AF65-F5344CB8AC3E}">
        <p14:creationId xmlns:p14="http://schemas.microsoft.com/office/powerpoint/2010/main" val="127398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208B7-79F7-4FA2-BFDA-95A81DC7CA51}" type="slidenum">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12738" name="Rectangle 2"/>
          <p:cNvSpPr>
            <a:spLocks noGrp="1" noRot="1" noChangeAspect="1" noChangeArrowheads="1" noTextEdit="1"/>
          </p:cNvSpPr>
          <p:nvPr>
            <p:ph type="sldImg"/>
          </p:nvPr>
        </p:nvSpPr>
        <p:spPr>
          <a:xfrm>
            <a:off x="95250" y="746125"/>
            <a:ext cx="6604000" cy="3716338"/>
          </a:xfrm>
          <a:ln w="12700" cap="flat"/>
        </p:spPr>
      </p:sp>
      <p:sp>
        <p:nvSpPr>
          <p:cNvPr id="1012739" name="Rectangle 3"/>
          <p:cNvSpPr>
            <a:spLocks noGrp="1" noChangeArrowheads="1"/>
          </p:cNvSpPr>
          <p:nvPr>
            <p:ph type="body" idx="1"/>
          </p:nvPr>
        </p:nvSpPr>
        <p:spPr/>
        <p:txBody>
          <a:bodyPr lIns="92075" tIns="46038" rIns="92075" bIns="46038"/>
          <a:lstStyle/>
          <a:p>
            <a:endParaRPr lang="zh-CN" altLang="zh-CN"/>
          </a:p>
        </p:txBody>
      </p:sp>
    </p:spTree>
    <p:extLst>
      <p:ext uri="{BB962C8B-B14F-4D97-AF65-F5344CB8AC3E}">
        <p14:creationId xmlns:p14="http://schemas.microsoft.com/office/powerpoint/2010/main" val="255819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CDDB-24F7-49E4-81C2-9F3510FCC458}" type="slidenum">
              <a:rPr lang="en-US" smtClean="0"/>
              <a:t>8</a:t>
            </a:fld>
            <a:endParaRPr lang="en-US"/>
          </a:p>
        </p:txBody>
      </p:sp>
    </p:spTree>
    <p:extLst>
      <p:ext uri="{BB962C8B-B14F-4D97-AF65-F5344CB8AC3E}">
        <p14:creationId xmlns:p14="http://schemas.microsoft.com/office/powerpoint/2010/main" val="4174487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BC432600-F88F-5D34-3917-0FC802F6A0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Tree>
    <p:extLst>
      <p:ext uri="{BB962C8B-B14F-4D97-AF65-F5344CB8AC3E}">
        <p14:creationId xmlns:p14="http://schemas.microsoft.com/office/powerpoint/2010/main" val="1662976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11250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17413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3989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03113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60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95727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2026/4/1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29163746"/>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extLst>
      <p:ext uri="{BB962C8B-B14F-4D97-AF65-F5344CB8AC3E}">
        <p14:creationId xmlns:p14="http://schemas.microsoft.com/office/powerpoint/2010/main" val="2367102090"/>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extLst>
      <p:ext uri="{BB962C8B-B14F-4D97-AF65-F5344CB8AC3E}">
        <p14:creationId xmlns:p14="http://schemas.microsoft.com/office/powerpoint/2010/main" val="2781482746"/>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extLst>
      <p:ext uri="{BB962C8B-B14F-4D97-AF65-F5344CB8AC3E}">
        <p14:creationId xmlns:p14="http://schemas.microsoft.com/office/powerpoint/2010/main" val="282352828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xmlns=""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9995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xmlns="" id="{8A032977-EBCC-ED36-F25C-6AC53F469F8A}"/>
              </a:ext>
            </a:extLst>
          </p:cNvPr>
          <p:cNvSpPr/>
          <p:nvPr userDrawn="1"/>
        </p:nvSpPr>
        <p:spPr>
          <a:xfrm>
            <a:off x="292423" y="231819"/>
            <a:ext cx="11633415" cy="642655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70266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pic>
        <p:nvPicPr>
          <p:cNvPr id="12" name="图片 11">
            <a:extLst>
              <a:ext uri="{FF2B5EF4-FFF2-40B4-BE49-F238E27FC236}">
                <a16:creationId xmlns:a16="http://schemas.microsoft.com/office/drawing/2014/main" xmlns="" id="{2E32A10B-896E-692A-EF01-ACFBF74EE0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13" name="图片 12">
            <a:extLst>
              <a:ext uri="{FF2B5EF4-FFF2-40B4-BE49-F238E27FC236}">
                <a16:creationId xmlns:a16="http://schemas.microsoft.com/office/drawing/2014/main" xmlns="" id="{4C521FD3-534A-25C5-B838-307C697D237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sp>
        <p:nvSpPr>
          <p:cNvPr id="8" name="矩形 7">
            <a:extLst>
              <a:ext uri="{FF2B5EF4-FFF2-40B4-BE49-F238E27FC236}">
                <a16:creationId xmlns:a16="http://schemas.microsoft.com/office/drawing/2014/main" xmlns=""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1" name="图片 10">
            <a:extLst>
              <a:ext uri="{FF2B5EF4-FFF2-40B4-BE49-F238E27FC236}">
                <a16:creationId xmlns:a16="http://schemas.microsoft.com/office/drawing/2014/main" xmlns="" id="{2520C588-5CCE-4A48-8EB8-928C54537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423" y="497836"/>
            <a:ext cx="990604" cy="990604"/>
          </a:xfrm>
          <a:prstGeom prst="rect">
            <a:avLst/>
          </a:prstGeom>
        </p:spPr>
      </p:pic>
    </p:spTree>
    <p:extLst>
      <p:ext uri="{BB962C8B-B14F-4D97-AF65-F5344CB8AC3E}">
        <p14:creationId xmlns:p14="http://schemas.microsoft.com/office/powerpoint/2010/main" val="1553092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30621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39168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581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09322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44904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C6A34293-974D-370B-1197-270F05F8164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spTree>
    <p:extLst>
      <p:ext uri="{BB962C8B-B14F-4D97-AF65-F5344CB8AC3E}">
        <p14:creationId xmlns:p14="http://schemas.microsoft.com/office/powerpoint/2010/main" val="1227038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xmlns="" id="{63496173-C4A9-7EB7-6F60-CA78678C96D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spTree>
    <p:extLst>
      <p:ext uri="{BB962C8B-B14F-4D97-AF65-F5344CB8AC3E}">
        <p14:creationId xmlns:p14="http://schemas.microsoft.com/office/powerpoint/2010/main" val="86043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B9A68F7-552C-7346-72E0-5BC5F5A3FB00}"/>
              </a:ext>
            </a:extLst>
          </p:cNvPr>
          <p:cNvPicPr>
            <a:picLocks noChangeAspect="1"/>
          </p:cNvPicPr>
          <p:nvPr/>
        </p:nvPicPr>
        <p:blipFill rotWithShape="1">
          <a:blip r:embed="rId2">
            <a:extLst>
              <a:ext uri="{28A0092B-C50C-407E-A947-70E740481C1C}">
                <a14:useLocalDpi xmlns:a14="http://schemas.microsoft.com/office/drawing/2010/main" val="0"/>
              </a:ext>
            </a:extLst>
          </a:blip>
          <a:srcRect t="16832"/>
          <a:stretch/>
        </p:blipFill>
        <p:spPr>
          <a:xfrm>
            <a:off x="-207818" y="0"/>
            <a:ext cx="12399818" cy="6858000"/>
          </a:xfrm>
          <a:prstGeom prst="rect">
            <a:avLst/>
          </a:prstGeom>
        </p:spPr>
      </p:pic>
    </p:spTree>
    <p:extLst>
      <p:ext uri="{BB962C8B-B14F-4D97-AF65-F5344CB8AC3E}">
        <p14:creationId xmlns:p14="http://schemas.microsoft.com/office/powerpoint/2010/main" val="3331737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085115" y="163286"/>
            <a:ext cx="5823856" cy="1491343"/>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8"/>
            <p:cNvSpPr txBox="1"/>
            <p:nvPr/>
          </p:nvSpPr>
          <p:spPr>
            <a:xfrm>
              <a:off x="4714241" y="519709"/>
              <a:ext cx="6833324" cy="1575178"/>
            </a:xfrm>
            <a:prstGeom prst="rect">
              <a:avLst/>
            </a:prstGeom>
          </p:spPr>
          <p:txBody>
            <a:bodyPr wrap="square" lIns="0" tIns="0" rIns="0" bIns="0" rtlCol="0" anchor="t">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hãy</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thực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xmlns="" id="{D0061458-046E-09A7-54E9-4DBF1046842A}"/>
              </a:ext>
            </a:extLst>
          </p:cNvPr>
          <p:cNvPicPr>
            <a:picLocks noChangeAspect="1"/>
          </p:cNvPicPr>
          <p:nvPr/>
        </p:nvPicPr>
        <p:blipFill>
          <a:blip r:embed="rId2"/>
          <a:stretch>
            <a:fillRect/>
          </a:stretch>
        </p:blipFill>
        <p:spPr>
          <a:xfrm>
            <a:off x="391887" y="336647"/>
            <a:ext cx="5442856" cy="6150559"/>
          </a:xfrm>
          <a:prstGeom prst="rect">
            <a:avLst/>
          </a:prstGeom>
        </p:spPr>
      </p:pic>
      <p:sp>
        <p:nvSpPr>
          <p:cNvPr id="5" name="矩形: 圆角 33">
            <a:extLst>
              <a:ext uri="{FF2B5EF4-FFF2-40B4-BE49-F238E27FC236}">
                <a16:creationId xmlns:a16="http://schemas.microsoft.com/office/drawing/2014/main" xmlns="" id="{EEA9C19D-10CE-3515-9B58-119B1443CB2E}"/>
              </a:ext>
            </a:extLst>
          </p:cNvPr>
          <p:cNvSpPr/>
          <p:nvPr/>
        </p:nvSpPr>
        <p:spPr>
          <a:xfrm>
            <a:off x="6003308" y="1869835"/>
            <a:ext cx="5981863" cy="1798651"/>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solidFill>
                  <a:schemeClr val="tx1"/>
                </a:solidFill>
                <a:latin typeface="Cambria" panose="02040503050406030204" pitchFamily="18" charset="0"/>
                <a:ea typeface="阿里巴巴普惠体" panose="00020600040101010101"/>
              </a:rPr>
              <a:t>Em hãy nêu cách phòng, tránh bị xâm hại trong các bức tranh trên.</a:t>
            </a:r>
            <a:endParaRPr lang="en-US" altLang="zh-CN" sz="3600" b="1" dirty="0">
              <a:solidFill>
                <a:schemeClr val="tx1"/>
              </a:solidFill>
              <a:latin typeface="Cambria" panose="02040503050406030204" pitchFamily="18" charset="0"/>
              <a:ea typeface="阿里巴巴普惠体" panose="00020600040101010101"/>
            </a:endParaRPr>
          </a:p>
        </p:txBody>
      </p:sp>
      <p:sp>
        <p:nvSpPr>
          <p:cNvPr id="6" name="矩形: 圆角 33">
            <a:extLst>
              <a:ext uri="{FF2B5EF4-FFF2-40B4-BE49-F238E27FC236}">
                <a16:creationId xmlns:a16="http://schemas.microsoft.com/office/drawing/2014/main" xmlns="" id="{DE7E0E5F-3EEC-970D-8153-178A730ECA40}"/>
              </a:ext>
            </a:extLst>
          </p:cNvPr>
          <p:cNvSpPr/>
          <p:nvPr/>
        </p:nvSpPr>
        <p:spPr>
          <a:xfrm>
            <a:off x="6041571" y="4155835"/>
            <a:ext cx="5845629" cy="1798651"/>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dirty="0" err="1">
                <a:solidFill>
                  <a:schemeClr val="tx1"/>
                </a:solidFill>
                <a:latin typeface="Cambria" panose="02040503050406030204" pitchFamily="18" charset="0"/>
                <a:ea typeface="阿里巴巴普惠体" panose="00020600040101010101"/>
              </a:rPr>
              <a:t>Hãy</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nêu</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thêm</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cách</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phòng</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tránh</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bị</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xâm</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hại</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khác</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mà</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em</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biết</a:t>
            </a:r>
            <a:r>
              <a:rPr lang="en-US" altLang="zh-CN" sz="3600" b="1" dirty="0">
                <a:solidFill>
                  <a:schemeClr val="tx1"/>
                </a:solidFill>
                <a:latin typeface="Cambria" panose="02040503050406030204" pitchFamily="18" charset="0"/>
                <a:ea typeface="阿里巴巴普惠体" panose="00020600040101010101"/>
              </a:rPr>
              <a:t>.</a:t>
            </a:r>
          </a:p>
        </p:txBody>
      </p:sp>
    </p:spTree>
    <p:extLst>
      <p:ext uri="{BB962C8B-B14F-4D97-AF65-F5344CB8AC3E}">
        <p14:creationId xmlns:p14="http://schemas.microsoft.com/office/powerpoint/2010/main" val="3134074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p:cNvSpPr/>
          <p:nvPr/>
        </p:nvSpPr>
        <p:spPr>
          <a:xfrm>
            <a:off x="143690" y="3448615"/>
            <a:ext cx="4245429" cy="34093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3735977" y="484906"/>
            <a:ext cx="7966828" cy="3960446"/>
          </a:xfrm>
          <a:prstGeom prst="rect">
            <a:avLst/>
          </a:prstGeom>
        </p:spPr>
      </p:pic>
    </p:spTree>
    <p:extLst>
      <p:ext uri="{BB962C8B-B14F-4D97-AF65-F5344CB8AC3E}">
        <p14:creationId xmlns:p14="http://schemas.microsoft.com/office/powerpoint/2010/main" val="826716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xmlns="" id="{0915CABE-B1E6-79D4-91B5-4CB9E85CE6CB}"/>
              </a:ext>
            </a:extLst>
          </p:cNvPr>
          <p:cNvGrpSpPr/>
          <p:nvPr/>
        </p:nvGrpSpPr>
        <p:grpSpPr>
          <a:xfrm>
            <a:off x="5439955" y="1635761"/>
            <a:ext cx="6392816" cy="4144554"/>
            <a:chOff x="932650" y="2524306"/>
            <a:chExt cx="8528147" cy="3065176"/>
          </a:xfrm>
        </p:grpSpPr>
        <p:grpSp>
          <p:nvGrpSpPr>
            <p:cNvPr id="8" name="Group 6">
              <a:extLst>
                <a:ext uri="{FF2B5EF4-FFF2-40B4-BE49-F238E27FC236}">
                  <a16:creationId xmlns:a16="http://schemas.microsoft.com/office/drawing/2014/main" xmlns=""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xmlns=""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xmlns="" id="{EFBBEE5E-4FEA-03D2-A595-03B76557CC1A}"/>
                </a:ext>
              </a:extLst>
            </p:cNvPr>
            <p:cNvSpPr txBox="1"/>
            <p:nvPr/>
          </p:nvSpPr>
          <p:spPr>
            <a:xfrm>
              <a:off x="1225243" y="2738031"/>
              <a:ext cx="7885371" cy="241219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002060"/>
                  </a:solidFill>
                  <a:latin typeface="Cambria" panose="02040503050406030204" pitchFamily="18" charset="0"/>
                  <a:ea typeface="Cambria" panose="02040503050406030204" pitchFamily="18" charset="0"/>
                </a:rPr>
                <a:t>B</a:t>
              </a: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nữ luôn đi cùng người thân những lúc phải đi bộ ở nơi vắng vẻ đã tránh được nguy cơ bị xâm hại.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xmlns=""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5" name="Picture 4">
            <a:extLst>
              <a:ext uri="{FF2B5EF4-FFF2-40B4-BE49-F238E27FC236}">
                <a16:creationId xmlns:a16="http://schemas.microsoft.com/office/drawing/2014/main" xmlns="" id="{CCF1C272-E40C-F6DA-3B54-3553EB4FBA12}"/>
              </a:ext>
            </a:extLst>
          </p:cNvPr>
          <p:cNvPicPr>
            <a:picLocks noChangeAspect="1"/>
          </p:cNvPicPr>
          <p:nvPr/>
        </p:nvPicPr>
        <p:blipFill>
          <a:blip r:embed="rId4"/>
          <a:stretch>
            <a:fillRect/>
          </a:stretch>
        </p:blipFill>
        <p:spPr>
          <a:xfrm>
            <a:off x="749753" y="1378404"/>
            <a:ext cx="4095750" cy="4819650"/>
          </a:xfrm>
          <a:prstGeom prst="rect">
            <a:avLst/>
          </a:prstGeom>
        </p:spPr>
      </p:pic>
    </p:spTree>
    <p:extLst>
      <p:ext uri="{BB962C8B-B14F-4D97-AF65-F5344CB8AC3E}">
        <p14:creationId xmlns:p14="http://schemas.microsoft.com/office/powerpoint/2010/main" val="3519749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53143" y="293915"/>
            <a:ext cx="11168743" cy="925285"/>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8"/>
            <p:cNvSpPr txBox="1"/>
            <p:nvPr/>
          </p:nvSpPr>
          <p:spPr>
            <a:xfrm>
              <a:off x="4714241" y="519709"/>
              <a:ext cx="6833324" cy="1912413"/>
            </a:xfrm>
            <a:prstGeom prst="rect">
              <a:avLst/>
            </a:prstGeom>
          </p:spPr>
          <p:txBody>
            <a:bodyPr wrap="square" lIns="0" tIns="0" rIns="0" bIns="0" rtlCol="0" anchor="t">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hãy</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thực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xmlns="" id="{0792DECE-7FB8-6994-1A72-83B0068C75E7}"/>
              </a:ext>
            </a:extLst>
          </p:cNvPr>
          <p:cNvPicPr>
            <a:picLocks noChangeAspect="1"/>
          </p:cNvPicPr>
          <p:nvPr/>
        </p:nvPicPr>
        <p:blipFill>
          <a:blip r:embed="rId2"/>
          <a:stretch>
            <a:fillRect/>
          </a:stretch>
        </p:blipFill>
        <p:spPr>
          <a:xfrm>
            <a:off x="1959428" y="1298802"/>
            <a:ext cx="7848599" cy="2980958"/>
          </a:xfrm>
          <a:prstGeom prst="rect">
            <a:avLst/>
          </a:prstGeom>
        </p:spPr>
      </p:pic>
      <p:pic>
        <p:nvPicPr>
          <p:cNvPr id="12" name="Picture 11">
            <a:extLst>
              <a:ext uri="{FF2B5EF4-FFF2-40B4-BE49-F238E27FC236}">
                <a16:creationId xmlns:a16="http://schemas.microsoft.com/office/drawing/2014/main" xmlns="" id="{DD38C892-C77A-A5DC-5098-AA1259C8665C}"/>
              </a:ext>
            </a:extLst>
          </p:cNvPr>
          <p:cNvPicPr>
            <a:picLocks noChangeAspect="1"/>
          </p:cNvPicPr>
          <p:nvPr/>
        </p:nvPicPr>
        <p:blipFill>
          <a:blip r:embed="rId3"/>
          <a:stretch>
            <a:fillRect/>
          </a:stretch>
        </p:blipFill>
        <p:spPr>
          <a:xfrm>
            <a:off x="2213882" y="4259716"/>
            <a:ext cx="3435804" cy="2380952"/>
          </a:xfrm>
          <a:prstGeom prst="rect">
            <a:avLst/>
          </a:prstGeom>
        </p:spPr>
      </p:pic>
      <p:pic>
        <p:nvPicPr>
          <p:cNvPr id="14" name="Picture 13">
            <a:extLst>
              <a:ext uri="{FF2B5EF4-FFF2-40B4-BE49-F238E27FC236}">
                <a16:creationId xmlns:a16="http://schemas.microsoft.com/office/drawing/2014/main" xmlns="" id="{982C1401-ECDE-B6C9-6235-BD4340F64315}"/>
              </a:ext>
            </a:extLst>
          </p:cNvPr>
          <p:cNvPicPr>
            <a:picLocks noChangeAspect="1"/>
          </p:cNvPicPr>
          <p:nvPr/>
        </p:nvPicPr>
        <p:blipFill>
          <a:blip r:embed="rId4"/>
          <a:stretch>
            <a:fillRect/>
          </a:stretch>
        </p:blipFill>
        <p:spPr>
          <a:xfrm>
            <a:off x="6019800" y="4279447"/>
            <a:ext cx="4114800" cy="2305050"/>
          </a:xfrm>
          <a:prstGeom prst="rect">
            <a:avLst/>
          </a:prstGeom>
        </p:spPr>
      </p:pic>
    </p:spTree>
    <p:extLst>
      <p:ext uri="{BB962C8B-B14F-4D97-AF65-F5344CB8AC3E}">
        <p14:creationId xmlns:p14="http://schemas.microsoft.com/office/powerpoint/2010/main" val="3310920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383" y="3186145"/>
            <a:ext cx="5227629" cy="3567351"/>
          </a:xfrm>
          <a:prstGeom prst="rect">
            <a:avLst/>
          </a:prstGeom>
        </p:spPr>
      </p:pic>
      <p:grpSp>
        <p:nvGrpSpPr>
          <p:cNvPr id="8" name="Group 7"/>
          <p:cNvGrpSpPr/>
          <p:nvPr/>
        </p:nvGrpSpPr>
        <p:grpSpPr>
          <a:xfrm>
            <a:off x="871446" y="555173"/>
            <a:ext cx="9655040" cy="1502226"/>
            <a:chOff x="457789" y="2120323"/>
            <a:chExt cx="6162594" cy="845307"/>
          </a:xfrm>
        </p:grpSpPr>
        <p:sp>
          <p:nvSpPr>
            <p:cNvPr id="9" name="Freeform 3"/>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p:cNvSpPr txBox="1"/>
            <p:nvPr/>
          </p:nvSpPr>
          <p:spPr>
            <a:xfrm>
              <a:off x="509450" y="2120323"/>
              <a:ext cx="6097870" cy="675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hãy nêu cách ứng phó khi có nguy cơ bị xâm hại trong các bức tranh trên?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3" name="Group 2">
            <a:extLst>
              <a:ext uri="{FF2B5EF4-FFF2-40B4-BE49-F238E27FC236}">
                <a16:creationId xmlns:a16="http://schemas.microsoft.com/office/drawing/2014/main" xmlns="" id="{B36C1C0E-8556-BA8D-7ABC-A246D3841E2E}"/>
              </a:ext>
            </a:extLst>
          </p:cNvPr>
          <p:cNvGrpSpPr/>
          <p:nvPr/>
        </p:nvGrpSpPr>
        <p:grpSpPr>
          <a:xfrm>
            <a:off x="642845" y="2634345"/>
            <a:ext cx="6247812" cy="2155369"/>
            <a:chOff x="457789" y="2120323"/>
            <a:chExt cx="6162594" cy="845307"/>
          </a:xfrm>
        </p:grpSpPr>
        <p:sp>
          <p:nvSpPr>
            <p:cNvPr id="4" name="Freeform 3">
              <a:extLst>
                <a:ext uri="{FF2B5EF4-FFF2-40B4-BE49-F238E27FC236}">
                  <a16:creationId xmlns:a16="http://schemas.microsoft.com/office/drawing/2014/main" xmlns="" id="{1EF5AB1E-B97F-EC77-DBC9-92DE7A1E8487}"/>
                </a:ext>
              </a:extLst>
            </p:cNvPr>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58E089D8-F2D7-E7CE-D724-81EB1D8248CD}"/>
                </a:ext>
              </a:extLst>
            </p:cNvPr>
            <p:cNvSpPr txBox="1"/>
            <p:nvPr/>
          </p:nvSpPr>
          <p:spPr>
            <a:xfrm>
              <a:off x="509450" y="2120323"/>
              <a:ext cx="6097870" cy="688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Ngoài ra, còn có cách ứng phó nào khác khi có cơ bị xâm hại?</a:t>
              </a:r>
            </a:p>
          </p:txBody>
        </p:sp>
      </p:grpSp>
    </p:spTree>
    <p:extLst>
      <p:ext uri="{BB962C8B-B14F-4D97-AF65-F5344CB8AC3E}">
        <p14:creationId xmlns:p14="http://schemas.microsoft.com/office/powerpoint/2010/main" val="3413071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p:cNvSpPr/>
          <p:nvPr/>
        </p:nvSpPr>
        <p:spPr>
          <a:xfrm>
            <a:off x="143690" y="3448615"/>
            <a:ext cx="4245429" cy="34093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3735977" y="484906"/>
            <a:ext cx="7966828" cy="3960446"/>
          </a:xfrm>
          <a:prstGeom prst="rect">
            <a:avLst/>
          </a:prstGeom>
        </p:spPr>
      </p:pic>
    </p:spTree>
    <p:extLst>
      <p:ext uri="{BB962C8B-B14F-4D97-AF65-F5344CB8AC3E}">
        <p14:creationId xmlns:p14="http://schemas.microsoft.com/office/powerpoint/2010/main" val="1489646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83772" y="1621973"/>
            <a:ext cx="10831285" cy="4615542"/>
            <a:chOff x="5521233" y="3231449"/>
            <a:chExt cx="5738950" cy="3155978"/>
          </a:xfrm>
        </p:grpSpPr>
        <p:grpSp>
          <p:nvGrpSpPr>
            <p:cNvPr id="10" name="Group 2"/>
            <p:cNvGrpSpPr/>
            <p:nvPr/>
          </p:nvGrpSpPr>
          <p:grpSpPr>
            <a:xfrm rot="-5400000">
              <a:off x="6812719" y="1939963"/>
              <a:ext cx="3155978" cy="5738950"/>
              <a:chOff x="-92420" y="22518"/>
              <a:chExt cx="5297636" cy="12490206"/>
            </a:xfrm>
          </p:grpSpPr>
          <p:sp>
            <p:nvSpPr>
              <p:cNvPr id="11" name="Freeform 3"/>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4"/>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4"/>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3"/>
            <p:cNvSpPr txBox="1"/>
            <p:nvPr/>
          </p:nvSpPr>
          <p:spPr>
            <a:xfrm>
              <a:off x="6051870" y="3513909"/>
              <a:ext cx="4712284" cy="2420163"/>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T</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ìm cách chạy trốn khi bị xâm hại</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G</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hi nhớ số điện thoại của cha mẹ, số điện thoại khẩn cấp để sử dụng trong trường hợp nguy hiểm;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B</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áo ngay cho người thân khi bị đe doạ;</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K</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hông quá tỏ ra sợ hãi, lo lắng khi bị đe doạ hoặc làm tổn thương.</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矩形: 圆角 33">
            <a:extLst>
              <a:ext uri="{FF2B5EF4-FFF2-40B4-BE49-F238E27FC236}">
                <a16:creationId xmlns:a16="http://schemas.microsoft.com/office/drawing/2014/main" xmlns="" id="{A24FC57F-9FFB-AE44-80D8-A5AA978DCC79}"/>
              </a:ext>
            </a:extLst>
          </p:cNvPr>
          <p:cNvSpPr/>
          <p:nvPr/>
        </p:nvSpPr>
        <p:spPr>
          <a:xfrm>
            <a:off x="2019137" y="215206"/>
            <a:ext cx="7854208" cy="1210822"/>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a:ln>
                  <a:noFill/>
                </a:ln>
                <a:solidFill>
                  <a:prstClr val="black"/>
                </a:solidFill>
                <a:effectLst/>
                <a:uLnTx/>
                <a:uFillTx/>
                <a:latin typeface="Cambria" panose="02040503050406030204" pitchFamily="18" charset="0"/>
                <a:ea typeface="阿里巴巴普惠体" panose="00020600040101010101"/>
                <a:cs typeface="+mn-cs"/>
              </a:rPr>
              <a:t>Những cách ứng phó khác khi có nguy cơ bị xâm hại</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阿里巴巴普惠体" panose="00020600040101010101"/>
              <a:cs typeface="+mn-cs"/>
            </a:endParaRPr>
          </a:p>
        </p:txBody>
      </p:sp>
    </p:spTree>
    <p:extLst>
      <p:ext uri="{BB962C8B-B14F-4D97-AF65-F5344CB8AC3E}">
        <p14:creationId xmlns:p14="http://schemas.microsoft.com/office/powerpoint/2010/main" val="3522996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9986668" y="4122891"/>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6"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872" t="61676" b="8620"/>
          <a:stretch>
            <a:fillRect/>
          </a:stretch>
        </p:blipFill>
        <p:spPr>
          <a:xfrm>
            <a:off x="-24062" y="5435646"/>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sp>
        <p:nvSpPr>
          <p:cNvPr id="8" name="圆角矩形 16"/>
          <p:cNvSpPr/>
          <p:nvPr/>
        </p:nvSpPr>
        <p:spPr>
          <a:xfrm>
            <a:off x="5333929" y="888212"/>
            <a:ext cx="2623528" cy="744646"/>
          </a:xfrm>
          <a:prstGeom prst="roundRect">
            <a:avLst>
              <a:gd name="adj" fmla="val 50000"/>
            </a:avLst>
          </a:prstGeom>
          <a:solidFill>
            <a:srgbClr val="F6AB0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56号-萌趣苏打饼" panose="00000500000000000000" pitchFamily="2" charset="-122"/>
              <a:ea typeface="字魂156号-萌趣苏打饼" panose="00000500000000000000" pitchFamily="2" charset="-122"/>
              <a:cs typeface="+mn-cs"/>
            </a:endParaRPr>
          </a:p>
        </p:txBody>
      </p:sp>
      <p:pic>
        <p:nvPicPr>
          <p:cNvPr id="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9295" y="-84756"/>
            <a:ext cx="1940673" cy="1940673"/>
          </a:xfrm>
          <a:prstGeom prst="rect">
            <a:avLst/>
          </a:prstGeom>
        </p:spPr>
      </p:pic>
      <p:sp>
        <p:nvSpPr>
          <p:cNvPr id="10" name="TextBox 9"/>
          <p:cNvSpPr txBox="1"/>
          <p:nvPr/>
        </p:nvSpPr>
        <p:spPr>
          <a:xfrm>
            <a:off x="5524036" y="902559"/>
            <a:ext cx="231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Group 11"/>
          <p:cNvGrpSpPr/>
          <p:nvPr/>
        </p:nvGrpSpPr>
        <p:grpSpPr>
          <a:xfrm>
            <a:off x="2406124" y="1915885"/>
            <a:ext cx="8377598" cy="4532276"/>
            <a:chOff x="8407682" y="1855672"/>
            <a:chExt cx="3476267" cy="2021679"/>
          </a:xfrm>
        </p:grpSpPr>
        <p:sp>
          <p:nvSpPr>
            <p:cNvPr id="13" name="Google Shape;117;p2"/>
            <p:cNvSpPr/>
            <p:nvPr/>
          </p:nvSpPr>
          <p:spPr>
            <a:xfrm>
              <a:off x="8407682" y="1855672"/>
              <a:ext cx="3476267" cy="2021679"/>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ED7D31"/>
                </a:solidFill>
                <a:effectLst/>
                <a:uLnTx/>
                <a:uFillTx/>
                <a:latin typeface="Tahoma" panose="020B0604030504040204"/>
                <a:ea typeface="Tahoma" panose="020B0604030504040204"/>
                <a:cs typeface="Tahoma" panose="020B0604030504040204"/>
                <a:sym typeface="Tahoma" panose="020B0604030504040204"/>
              </a:endParaRPr>
            </a:p>
          </p:txBody>
        </p:sp>
        <p:sp>
          <p:nvSpPr>
            <p:cNvPr id="14" name="TextBox 13"/>
            <p:cNvSpPr txBox="1"/>
            <p:nvPr/>
          </p:nvSpPr>
          <p:spPr>
            <a:xfrm>
              <a:off x="8500871" y="1930471"/>
              <a:ext cx="3378560" cy="185338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Để phòng, tránh xâm hại, các em cần: hạn chế tiếp xúc với người lạ; khi có nguy cơ bị xâm hại, cần phản đối và tìm cách thoát ra rồi kể lại cho người thân hoặc người có trách nhiệm.</a:t>
              </a:r>
              <a:endParaRPr kumimoji="0" lang="vi-VN"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6246491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xmlns=""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xmlns=""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xmlns=""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xmlns=""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xmlns=""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xmlns=""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xmlns=""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xmlns=""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0" name="Picture 9" descr="A green and red text on a black background&#10;&#10;Description automatically generated">
            <a:extLst>
              <a:ext uri="{FF2B5EF4-FFF2-40B4-BE49-F238E27FC236}">
                <a16:creationId xmlns:a16="http://schemas.microsoft.com/office/drawing/2014/main" xmlns="" id="{AEC55262-B9BC-441D-EC24-2DB82A8A13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11962" y="369863"/>
            <a:ext cx="7193903" cy="5791702"/>
          </a:xfrm>
          <a:prstGeom prst="rect">
            <a:avLst/>
          </a:prstGeom>
        </p:spPr>
      </p:pic>
    </p:spTree>
    <p:extLst>
      <p:ext uri="{BB962C8B-B14F-4D97-AF65-F5344CB8AC3E}">
        <p14:creationId xmlns:p14="http://schemas.microsoft.com/office/powerpoint/2010/main" val="2877243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7F65761F-8306-B7B9-FA11-A12521F34531}"/>
              </a:ext>
            </a:extLst>
          </p:cNvPr>
          <p:cNvGraphicFramePr>
            <a:graphicFrameLocks noGrp="1"/>
          </p:cNvGraphicFramePr>
          <p:nvPr>
            <p:extLst>
              <p:ext uri="{D42A27DB-BD31-4B8C-83A1-F6EECF244321}">
                <p14:modId xmlns:p14="http://schemas.microsoft.com/office/powerpoint/2010/main" val="382997600"/>
              </p:ext>
            </p:extLst>
          </p:nvPr>
        </p:nvGraphicFramePr>
        <p:xfrm>
          <a:off x="478970" y="533400"/>
          <a:ext cx="11549743" cy="5682549"/>
        </p:xfrm>
        <a:graphic>
          <a:graphicData uri="http://schemas.openxmlformats.org/drawingml/2006/table">
            <a:tbl>
              <a:tblPr firstRow="1" firstCol="1" bandRow="1">
                <a:tableStyleId>{5C22544A-7EE6-4342-B048-85BDC9FD1C3A}</a:tableStyleId>
              </a:tblPr>
              <a:tblGrid>
                <a:gridCol w="2575224">
                  <a:extLst>
                    <a:ext uri="{9D8B030D-6E8A-4147-A177-3AD203B41FA5}">
                      <a16:colId xmlns:a16="http://schemas.microsoft.com/office/drawing/2014/main" xmlns="" val="2473785845"/>
                    </a:ext>
                  </a:extLst>
                </a:gridCol>
                <a:gridCol w="2990699">
                  <a:extLst>
                    <a:ext uri="{9D8B030D-6E8A-4147-A177-3AD203B41FA5}">
                      <a16:colId xmlns:a16="http://schemas.microsoft.com/office/drawing/2014/main" xmlns="" val="1710591890"/>
                    </a:ext>
                  </a:extLst>
                </a:gridCol>
                <a:gridCol w="2991910">
                  <a:extLst>
                    <a:ext uri="{9D8B030D-6E8A-4147-A177-3AD203B41FA5}">
                      <a16:colId xmlns:a16="http://schemas.microsoft.com/office/drawing/2014/main" xmlns="" val="1401785111"/>
                    </a:ext>
                  </a:extLst>
                </a:gridCol>
                <a:gridCol w="2991910">
                  <a:extLst>
                    <a:ext uri="{9D8B030D-6E8A-4147-A177-3AD203B41FA5}">
                      <a16:colId xmlns:a16="http://schemas.microsoft.com/office/drawing/2014/main" xmlns="" val="4164234385"/>
                    </a:ext>
                  </a:extLst>
                </a:gridCol>
              </a:tblGrid>
              <a:tr h="786613">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Biểu hiện xâm hại trẻ em</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Hậu quả</a:t>
                      </a:r>
                      <a:endParaRPr lang="en-US" sz="2400" dirty="0">
                        <a:solidFill>
                          <a:srgbClr val="00206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Quy định của pháp luật</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Cách phòng, tránh xâm hại</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770256140"/>
                  </a:ext>
                </a:extLst>
              </a:tr>
              <a:tr h="4841301">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Xâm hại thể chất.</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Xâm hại tinh thần.</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Bỏ mặc, x</a:t>
                      </a:r>
                      <a:r>
                        <a:rPr lang="en-US" sz="2400" b="0" dirty="0" err="1">
                          <a:solidFill>
                            <a:srgbClr val="002060"/>
                          </a:solidFill>
                          <a:effectLst/>
                          <a:latin typeface="Cambria" panose="02040503050406030204" pitchFamily="18" charset="0"/>
                          <a:ea typeface="Cambria" panose="02040503050406030204" pitchFamily="18" charset="0"/>
                        </a:rPr>
                        <a:t>ao</a:t>
                      </a:r>
                      <a:r>
                        <a:rPr lang="vi-VN" sz="2400" b="0" dirty="0">
                          <a:solidFill>
                            <a:srgbClr val="002060"/>
                          </a:solidFill>
                          <a:effectLst/>
                          <a:latin typeface="Cambria" panose="02040503050406030204" pitchFamily="18" charset="0"/>
                          <a:ea typeface="Cambria" panose="02040503050406030204" pitchFamily="18" charset="0"/>
                        </a:rPr>
                        <a:t> nh</a:t>
                      </a:r>
                      <a:r>
                        <a:rPr lang="en-US" sz="2400" b="0" dirty="0" err="1">
                          <a:solidFill>
                            <a:srgbClr val="002060"/>
                          </a:solidFill>
                          <a:effectLst/>
                          <a:latin typeface="Cambria" panose="02040503050406030204" pitchFamily="18" charset="0"/>
                          <a:ea typeface="Cambria" panose="02040503050406030204" pitchFamily="18" charset="0"/>
                        </a:rPr>
                        <a:t>ãng</a:t>
                      </a:r>
                      <a:r>
                        <a:rPr lang="vi-VN" sz="2400" b="0" dirty="0">
                          <a:solidFill>
                            <a:srgbClr val="002060"/>
                          </a:solidFill>
                          <a:effectLst/>
                          <a:latin typeface="Cambria" panose="02040503050406030204" pitchFamily="18" charset="0"/>
                          <a:ea typeface="Cambria" panose="02040503050406030204" pitchFamily="18" charset="0"/>
                        </a:rPr>
                        <a:t>.</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Gây tổn hại về sức khoẻ và tinh thần.</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Giảm khả năng hoà nhập.</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Ảnh hưởng xấu đến sự phát triển của trẻ em và xã hội.</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Tuỳ theo mức độ, tính chất và hậu quả, người xâm hại trẻ em có thể bị xử phạt hành chính hoặc bị truy cứu trách nhiệm hình sự.</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Phòng, tránh xâm hại trẻ em là trách nhiệm của toàn xã hội.</a:t>
                      </a:r>
                      <a:endParaRPr lang="en-US" sz="24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Phản đối quyết liệt.</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Tìm cách thoát ra thật nhanh.</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Kể lại với người thân hoặc người có trách nhiệm.</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59111379"/>
                  </a:ext>
                </a:extLst>
              </a:tr>
            </a:tbl>
          </a:graphicData>
        </a:graphic>
      </p:graphicFrame>
    </p:spTree>
    <p:extLst>
      <p:ext uri="{BB962C8B-B14F-4D97-AF65-F5344CB8AC3E}">
        <p14:creationId xmlns:p14="http://schemas.microsoft.com/office/powerpoint/2010/main" val="261647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xmlns="" id="{C90D8AF0-B84C-C549-C72B-FAF7430F56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732"/>
          <a:stretch/>
        </p:blipFill>
        <p:spPr>
          <a:xfrm>
            <a:off x="206823" y="380240"/>
            <a:ext cx="11430005" cy="6097520"/>
          </a:xfrm>
          <a:prstGeom prst="rect">
            <a:avLst/>
          </a:prstGeom>
        </p:spPr>
      </p:pic>
      <p:pic>
        <p:nvPicPr>
          <p:cNvPr id="38" name="图片 37">
            <a:extLst>
              <a:ext uri="{FF2B5EF4-FFF2-40B4-BE49-F238E27FC236}">
                <a16:creationId xmlns:a16="http://schemas.microsoft.com/office/drawing/2014/main" xmlns="" id="{32E7A5ED-B021-F9E8-2455-AE3B3C9FE8DC}"/>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39" name="图片 38">
            <a:extLst>
              <a:ext uri="{FF2B5EF4-FFF2-40B4-BE49-F238E27FC236}">
                <a16:creationId xmlns:a16="http://schemas.microsoft.com/office/drawing/2014/main" xmlns="" id="{451883F1-21B8-C53B-5202-24DFCF3E6F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12" name="图片 11">
            <a:extLst>
              <a:ext uri="{FF2B5EF4-FFF2-40B4-BE49-F238E27FC236}">
                <a16:creationId xmlns:a16="http://schemas.microsoft.com/office/drawing/2014/main" xmlns="" id="{0201C329-5DAD-4113-FA57-7EA2CD834B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7245" r="65714"/>
          <a:stretch/>
        </p:blipFill>
        <p:spPr>
          <a:xfrm>
            <a:off x="9095104" y="3562613"/>
            <a:ext cx="3534579" cy="2589819"/>
          </a:xfrm>
          <a:prstGeom prst="rect">
            <a:avLst/>
          </a:prstGeom>
        </p:spPr>
      </p:pic>
      <p:pic>
        <p:nvPicPr>
          <p:cNvPr id="35" name="图片 34">
            <a:extLst>
              <a:ext uri="{FF2B5EF4-FFF2-40B4-BE49-F238E27FC236}">
                <a16:creationId xmlns:a16="http://schemas.microsoft.com/office/drawing/2014/main" xmlns="" id="{458F311E-6FC7-150F-F1EA-CE013B8ACC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3" name="图片 2">
            <a:extLst>
              <a:ext uri="{FF2B5EF4-FFF2-40B4-BE49-F238E27FC236}">
                <a16:creationId xmlns:a16="http://schemas.microsoft.com/office/drawing/2014/main" xmlns="" id="{8C6E22FA-7024-09FB-053C-D8AC2EEF6F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57" y="2806180"/>
            <a:ext cx="4397843" cy="4051819"/>
          </a:xfrm>
          <a:prstGeom prst="rect">
            <a:avLst/>
          </a:prstGeom>
        </p:spPr>
      </p:pic>
      <p:pic>
        <p:nvPicPr>
          <p:cNvPr id="11" name="图片 10">
            <a:extLst>
              <a:ext uri="{FF2B5EF4-FFF2-40B4-BE49-F238E27FC236}">
                <a16:creationId xmlns:a16="http://schemas.microsoft.com/office/drawing/2014/main" xmlns="" id="{CD8B4E00-F9FD-BB62-C313-A30E620245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1587" y="3480705"/>
            <a:ext cx="4109358" cy="4109358"/>
          </a:xfrm>
          <a:prstGeom prst="rect">
            <a:avLst/>
          </a:prstGeom>
        </p:spPr>
      </p:pic>
      <p:pic>
        <p:nvPicPr>
          <p:cNvPr id="53" name="图片 52">
            <a:extLst>
              <a:ext uri="{FF2B5EF4-FFF2-40B4-BE49-F238E27FC236}">
                <a16:creationId xmlns:a16="http://schemas.microsoft.com/office/drawing/2014/main" xmlns="" id="{D6E8E9E5-86E6-02B7-F818-F56BD85952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2380" y="5578544"/>
            <a:ext cx="1350926" cy="1350926"/>
          </a:xfrm>
          <a:prstGeom prst="rect">
            <a:avLst/>
          </a:prstGeom>
        </p:spPr>
      </p:pic>
      <p:pic>
        <p:nvPicPr>
          <p:cNvPr id="13" name="Picture 12">
            <a:extLst>
              <a:ext uri="{FF2B5EF4-FFF2-40B4-BE49-F238E27FC236}">
                <a16:creationId xmlns:a16="http://schemas.microsoft.com/office/drawing/2014/main" xmlns="" id="{416AA52A-2568-3B14-1382-2943F1A7FFD1}"/>
              </a:ext>
            </a:extLst>
          </p:cNvPr>
          <p:cNvPicPr>
            <a:picLocks noChangeAspect="1"/>
          </p:cNvPicPr>
          <p:nvPr/>
        </p:nvPicPr>
        <p:blipFill>
          <a:blip r:embed="rId10"/>
          <a:stretch>
            <a:fillRect/>
          </a:stretch>
        </p:blipFill>
        <p:spPr>
          <a:xfrm>
            <a:off x="83070" y="-635"/>
            <a:ext cx="1523956" cy="1508868"/>
          </a:xfrm>
          <a:prstGeom prst="rect">
            <a:avLst/>
          </a:prstGeom>
        </p:spPr>
      </p:pic>
      <p:pic>
        <p:nvPicPr>
          <p:cNvPr id="4" name="Picture 3">
            <a:extLst>
              <a:ext uri="{FF2B5EF4-FFF2-40B4-BE49-F238E27FC236}">
                <a16:creationId xmlns:a16="http://schemas.microsoft.com/office/drawing/2014/main" xmlns="" id="{C28DB6A9-E975-5168-DE71-425A92F04BF9}"/>
              </a:ext>
            </a:extLst>
          </p:cNvPr>
          <p:cNvPicPr>
            <a:picLocks noChangeAspect="1"/>
          </p:cNvPicPr>
          <p:nvPr/>
        </p:nvPicPr>
        <p:blipFill>
          <a:blip r:embed="rId11"/>
          <a:stretch>
            <a:fillRect/>
          </a:stretch>
        </p:blipFill>
        <p:spPr>
          <a:xfrm>
            <a:off x="2830084" y="1524000"/>
            <a:ext cx="6847558" cy="2477095"/>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xmlns="" id="{7D93544F-09CA-AC14-71A8-F74920ED087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5" name="Picture 4">
            <a:extLst>
              <a:ext uri="{FF2B5EF4-FFF2-40B4-BE49-F238E27FC236}">
                <a16:creationId xmlns:a16="http://schemas.microsoft.com/office/drawing/2014/main" xmlns="" id="{D6A1C4FC-CDA6-BE7C-775A-28B228A8A75C}"/>
              </a:ext>
            </a:extLst>
          </p:cNvPr>
          <p:cNvPicPr>
            <a:picLocks noChangeAspect="1"/>
          </p:cNvPicPr>
          <p:nvPr/>
        </p:nvPicPr>
        <p:blipFill>
          <a:blip r:embed="rId13"/>
          <a:stretch>
            <a:fillRect/>
          </a:stretch>
        </p:blipFill>
        <p:spPr>
          <a:xfrm>
            <a:off x="4940261" y="3883105"/>
            <a:ext cx="2572735" cy="1072989"/>
          </a:xfrm>
          <a:prstGeom prst="rect">
            <a:avLst/>
          </a:prstGeom>
        </p:spPr>
      </p:pic>
    </p:spTree>
    <p:extLst>
      <p:ext uri="{BB962C8B-B14F-4D97-AF65-F5344CB8AC3E}">
        <p14:creationId xmlns:p14="http://schemas.microsoft.com/office/powerpoint/2010/main" val="2822193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xmlns=""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xmlns=""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xmlns=""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xmlns=""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xmlns=""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xmlns=""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xmlns=""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xmlns=""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5" name="Picture 14"/>
          <p:cNvPicPr>
            <a:picLocks noChangeAspect="1"/>
          </p:cNvPicPr>
          <p:nvPr/>
        </p:nvPicPr>
        <p:blipFill rotWithShape="1">
          <a:blip r:embed="rId9"/>
          <a:srcRect l="14469" r="14633" b="41954"/>
          <a:stretch/>
        </p:blipFill>
        <p:spPr>
          <a:xfrm>
            <a:off x="2054140" y="955247"/>
            <a:ext cx="7901470" cy="3368361"/>
          </a:xfrm>
          <a:prstGeom prst="rect">
            <a:avLst/>
          </a:prstGeom>
        </p:spPr>
      </p:pic>
    </p:spTree>
    <p:extLst>
      <p:ext uri="{BB962C8B-B14F-4D97-AF65-F5344CB8AC3E}">
        <p14:creationId xmlns:p14="http://schemas.microsoft.com/office/powerpoint/2010/main" val="2629060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xmlns=""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xmlns=""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xmlns=""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xmlns=""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xmlns=""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xmlns=""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xmlns=""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xmlns=""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1" name="Picture 10"/>
          <p:cNvPicPr>
            <a:picLocks noChangeAspect="1"/>
          </p:cNvPicPr>
          <p:nvPr/>
        </p:nvPicPr>
        <p:blipFill>
          <a:blip r:embed="rId9"/>
          <a:stretch>
            <a:fillRect/>
          </a:stretch>
        </p:blipFill>
        <p:spPr>
          <a:xfrm>
            <a:off x="2905321" y="704484"/>
            <a:ext cx="5932885" cy="4525655"/>
          </a:xfrm>
          <a:prstGeom prst="rect">
            <a:avLst/>
          </a:prstGeom>
        </p:spPr>
      </p:pic>
    </p:spTree>
    <p:extLst>
      <p:ext uri="{BB962C8B-B14F-4D97-AF65-F5344CB8AC3E}">
        <p14:creationId xmlns:p14="http://schemas.microsoft.com/office/powerpoint/2010/main" val="4031177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xmlns=""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xmlns=""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xmlns=""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xmlns=""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xmlns=""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xmlns=""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xmlns=""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xmlns=""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sp>
        <p:nvSpPr>
          <p:cNvPr id="10" name="TextBox 9">
            <a:extLst>
              <a:ext uri="{FF2B5EF4-FFF2-40B4-BE49-F238E27FC236}">
                <a16:creationId xmlns:a16="http://schemas.microsoft.com/office/drawing/2014/main" xmlns="" id="{01DDB2B7-8A46-5A4C-FE2B-0F830D6B3186}"/>
              </a:ext>
            </a:extLst>
          </p:cNvPr>
          <p:cNvSpPr txBox="1"/>
          <p:nvPr/>
        </p:nvSpPr>
        <p:spPr>
          <a:xfrm>
            <a:off x="1785256" y="1420948"/>
            <a:ext cx="8621485" cy="2585323"/>
          </a:xfrm>
          <a:prstGeom prst="rect">
            <a:avLst/>
          </a:prstGeom>
          <a:noFill/>
        </p:spPr>
        <p:txBody>
          <a:bodyPr wrap="square" rtlCol="0">
            <a:spAutoFit/>
          </a:bodyPr>
          <a:lstStyle/>
          <a:p>
            <a:pPr algn="ctr"/>
            <a:r>
              <a:rPr lang="en-US" sz="5400" b="1" dirty="0" err="1">
                <a:latin typeface="Cambria" panose="02040503050406030204" pitchFamily="18" charset="0"/>
                <a:ea typeface="Cambria" panose="02040503050406030204" pitchFamily="18" charset="0"/>
              </a:rPr>
              <a:t>Hoạt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động</a:t>
            </a:r>
            <a:r>
              <a:rPr lang="en-US" sz="5400" b="1" dirty="0">
                <a:latin typeface="Cambria" panose="02040503050406030204" pitchFamily="18" charset="0"/>
                <a:ea typeface="Cambria" panose="02040503050406030204" pitchFamily="18" charset="0"/>
              </a:rPr>
              <a:t> 4: </a:t>
            </a:r>
          </a:p>
          <a:p>
            <a:pPr algn="ctr"/>
            <a:r>
              <a:rPr lang="en-US" sz="5400" dirty="0" err="1">
                <a:latin typeface="Cambria" panose="02040503050406030204" pitchFamily="18" charset="0"/>
                <a:ea typeface="Cambria" panose="02040503050406030204" pitchFamily="18" charset="0"/>
              </a:rPr>
              <a:t>Tìm</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hiểu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một</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số</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phòng</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tránh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xâm</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hại</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trẻ</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em</a:t>
            </a:r>
            <a:r>
              <a:rPr lang="en-US" sz="54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7717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5653" y="78161"/>
            <a:ext cx="3940895" cy="1405199"/>
          </a:xfrm>
          <a:prstGeom prst="rect">
            <a:avLst/>
          </a:prstGeom>
        </p:spPr>
      </p:pic>
      <p:grpSp>
        <p:nvGrpSpPr>
          <p:cNvPr id="11" name="Group 10"/>
          <p:cNvGrpSpPr/>
          <p:nvPr/>
        </p:nvGrpSpPr>
        <p:grpSpPr>
          <a:xfrm>
            <a:off x="4526438" y="0"/>
            <a:ext cx="7145383" cy="1655056"/>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grpSp>
        <p:sp>
          <p:nvSpPr>
            <p:cNvPr id="10" name="TextBox 8"/>
            <p:cNvSpPr txBox="1"/>
            <p:nvPr/>
          </p:nvSpPr>
          <p:spPr>
            <a:xfrm>
              <a:off x="4714241" y="519709"/>
              <a:ext cx="6833324" cy="2517562"/>
            </a:xfrm>
            <a:prstGeom prst="rect">
              <a:avLst/>
            </a:prstGeom>
          </p:spPr>
          <p:txBody>
            <a:bodyPr wrap="square" lIns="0" tIns="0" rIns="0" bIns="0" rtlCol="0" anchor="t">
              <a:spAutoFit/>
            </a:bodyPr>
            <a:lstStyle/>
            <a:p>
              <a:pPr marL="0" marR="0" algn="just">
                <a:lnSpc>
                  <a:spcPct val="115000"/>
                </a:lnSpc>
                <a:spcBef>
                  <a:spcPts val="0"/>
                </a:spcBef>
                <a:spcAft>
                  <a:spcPts val="0"/>
                </a:spcAft>
              </a:pPr>
              <a:r>
                <a:rPr lang="en-US" sz="3600" b="1" i="1" dirty="0">
                  <a:effectLst/>
                  <a:latin typeface="Cambria" panose="02040503050406030204" pitchFamily="18" charset="0"/>
                  <a:ea typeface="Cambria" panose="02040503050406030204" pitchFamily="18" charset="0"/>
                </a:rPr>
                <a:t>Em </a:t>
              </a:r>
              <a:r>
                <a:rPr lang="en-US" sz="3600" b="1" i="1" dirty="0" err="1">
                  <a:effectLst/>
                  <a:latin typeface="Cambria" panose="02040503050406030204" pitchFamily="18" charset="0"/>
                  <a:ea typeface="Cambria" panose="02040503050406030204" pitchFamily="18" charset="0"/>
                </a:rPr>
                <a:t>hãy</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quan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sát</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các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bức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tranh</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và</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thực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hiện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yêu</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cầu</a:t>
              </a:r>
              <a:r>
                <a:rPr lang="en-US" sz="3600" b="1" i="1" dirty="0">
                  <a:effectLst/>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xmlns="" id="{800B7FF8-F8FE-BAAD-A041-0A5D3D64BFFB}"/>
              </a:ext>
            </a:extLst>
          </p:cNvPr>
          <p:cNvPicPr>
            <a:picLocks noChangeAspect="1"/>
          </p:cNvPicPr>
          <p:nvPr/>
        </p:nvPicPr>
        <p:blipFill>
          <a:blip r:embed="rId3"/>
          <a:stretch>
            <a:fillRect/>
          </a:stretch>
        </p:blipFill>
        <p:spPr>
          <a:xfrm>
            <a:off x="2535010" y="1719942"/>
            <a:ext cx="7077076" cy="4788353"/>
          </a:xfrm>
          <a:prstGeom prst="rect">
            <a:avLst/>
          </a:prstGeom>
        </p:spPr>
      </p:pic>
    </p:spTree>
    <p:extLst>
      <p:ext uri="{BB962C8B-B14F-4D97-AF65-F5344CB8AC3E}">
        <p14:creationId xmlns:p14="http://schemas.microsoft.com/office/powerpoint/2010/main" val="4286313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383" y="3186145"/>
            <a:ext cx="5227629" cy="3567351"/>
          </a:xfrm>
          <a:prstGeom prst="rect">
            <a:avLst/>
          </a:prstGeom>
        </p:spPr>
      </p:pic>
      <p:grpSp>
        <p:nvGrpSpPr>
          <p:cNvPr id="8" name="Group 7"/>
          <p:cNvGrpSpPr/>
          <p:nvPr/>
        </p:nvGrpSpPr>
        <p:grpSpPr>
          <a:xfrm>
            <a:off x="871446" y="555173"/>
            <a:ext cx="9655040" cy="1502226"/>
            <a:chOff x="457789" y="2120323"/>
            <a:chExt cx="6162594" cy="845307"/>
          </a:xfrm>
        </p:grpSpPr>
        <p:sp>
          <p:nvSpPr>
            <p:cNvPr id="9" name="Freeform 3"/>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10" name="TextBox 9"/>
            <p:cNvSpPr txBox="1"/>
            <p:nvPr/>
          </p:nvSpPr>
          <p:spPr>
            <a:xfrm>
              <a:off x="509450" y="2120323"/>
              <a:ext cx="6097870" cy="675429"/>
            </a:xfrm>
            <a:prstGeom prst="rect">
              <a:avLst/>
            </a:prstGeom>
            <a:noFill/>
          </p:spPr>
          <p:txBody>
            <a:bodyPr wrap="square" rtlCol="0">
              <a:spAutoFit/>
            </a:bodyPr>
            <a:lstStyle/>
            <a:p>
              <a:pPr algn="ctr"/>
              <a:r>
                <a:rPr lang="vi-VN" sz="3600" b="1" dirty="0">
                  <a:latin typeface="Cambria" panose="02040503050406030204" pitchFamily="18" charset="0"/>
                  <a:ea typeface="Cambria" panose="02040503050406030204" pitchFamily="18" charset="0"/>
                </a:rPr>
                <a:t>Em hãy nêu tình huống có nguy cơ bị xâm hại trong các bức tranh trên và giải thích vì sao.</a:t>
              </a:r>
              <a:endParaRPr lang="en-US" sz="3600" b="1" dirty="0">
                <a:latin typeface="Cambria" panose="02040503050406030204" pitchFamily="18" charset="0"/>
                <a:ea typeface="Cambria" panose="02040503050406030204" pitchFamily="18" charset="0"/>
              </a:endParaRPr>
            </a:p>
          </p:txBody>
        </p:sp>
      </p:grpSp>
      <p:grpSp>
        <p:nvGrpSpPr>
          <p:cNvPr id="3" name="Group 2">
            <a:extLst>
              <a:ext uri="{FF2B5EF4-FFF2-40B4-BE49-F238E27FC236}">
                <a16:creationId xmlns:a16="http://schemas.microsoft.com/office/drawing/2014/main" xmlns="" id="{B36C1C0E-8556-BA8D-7ABC-A246D3841E2E}"/>
              </a:ext>
            </a:extLst>
          </p:cNvPr>
          <p:cNvGrpSpPr/>
          <p:nvPr/>
        </p:nvGrpSpPr>
        <p:grpSpPr>
          <a:xfrm>
            <a:off x="642845" y="2634345"/>
            <a:ext cx="6247812" cy="2155369"/>
            <a:chOff x="457789" y="2120323"/>
            <a:chExt cx="6162594" cy="845307"/>
          </a:xfrm>
        </p:grpSpPr>
        <p:sp>
          <p:nvSpPr>
            <p:cNvPr id="4" name="Freeform 3">
              <a:extLst>
                <a:ext uri="{FF2B5EF4-FFF2-40B4-BE49-F238E27FC236}">
                  <a16:creationId xmlns:a16="http://schemas.microsoft.com/office/drawing/2014/main" xmlns="" id="{1EF5AB1E-B97F-EC77-DBC9-92DE7A1E8487}"/>
                </a:ext>
              </a:extLst>
            </p:cNvPr>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5" name="TextBox 4">
              <a:extLst>
                <a:ext uri="{FF2B5EF4-FFF2-40B4-BE49-F238E27FC236}">
                  <a16:creationId xmlns:a16="http://schemas.microsoft.com/office/drawing/2014/main" xmlns="" id="{58E089D8-F2D7-E7CE-D724-81EB1D8248CD}"/>
                </a:ext>
              </a:extLst>
            </p:cNvPr>
            <p:cNvSpPr txBox="1"/>
            <p:nvPr/>
          </p:nvSpPr>
          <p:spPr>
            <a:xfrm>
              <a:off x="509450" y="2120323"/>
              <a:ext cx="6097870" cy="675429"/>
            </a:xfrm>
            <a:prstGeom prst="rect">
              <a:avLst/>
            </a:prstGeom>
            <a:noFill/>
          </p:spPr>
          <p:txBody>
            <a:bodyPr wrap="square" rtlCol="0">
              <a:spAutoFit/>
            </a:bodyPr>
            <a:lstStyle/>
            <a:p>
              <a:pPr algn="ctr"/>
              <a:r>
                <a:rPr lang="vi-VN" sz="3600" b="1" dirty="0">
                  <a:latin typeface="Cambria" panose="02040503050406030204" pitchFamily="18" charset="0"/>
                  <a:ea typeface="Cambria" panose="02040503050406030204" pitchFamily="18" charset="0"/>
                </a:rPr>
                <a:t>Hãy nêu thêm các tình huống có nguy cơ bị xâm hại khác mà em biết.</a:t>
              </a:r>
            </a:p>
          </p:txBody>
        </p:sp>
      </p:grpSp>
    </p:spTree>
    <p:extLst>
      <p:ext uri="{BB962C8B-B14F-4D97-AF65-F5344CB8AC3E}">
        <p14:creationId xmlns:p14="http://schemas.microsoft.com/office/powerpoint/2010/main" val="161155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p:cNvSpPr/>
          <p:nvPr/>
        </p:nvSpPr>
        <p:spPr>
          <a:xfrm>
            <a:off x="143690" y="3448615"/>
            <a:ext cx="4245429" cy="34093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2"/>
            <a:stretch>
              <a:fillRect/>
            </a:stretch>
          </a:blipFill>
        </p:spPr>
        <p:txBody>
          <a:bodyPr/>
          <a:lstStyle/>
          <a:p>
            <a:endParaRPr lang="en-US"/>
          </a:p>
        </p:txBody>
      </p:sp>
      <p:pic>
        <p:nvPicPr>
          <p:cNvPr id="3" name="Picture 2"/>
          <p:cNvPicPr>
            <a:picLocks noChangeAspect="1"/>
          </p:cNvPicPr>
          <p:nvPr/>
        </p:nvPicPr>
        <p:blipFill>
          <a:blip r:embed="rId3"/>
          <a:stretch>
            <a:fillRect/>
          </a:stretch>
        </p:blipFill>
        <p:spPr>
          <a:xfrm>
            <a:off x="3735977" y="484906"/>
            <a:ext cx="7966828" cy="3960446"/>
          </a:xfrm>
          <a:prstGeom prst="rect">
            <a:avLst/>
          </a:prstGeom>
        </p:spPr>
      </p:pic>
    </p:spTree>
    <p:extLst>
      <p:ext uri="{BB962C8B-B14F-4D97-AF65-F5344CB8AC3E}">
        <p14:creationId xmlns:p14="http://schemas.microsoft.com/office/powerpoint/2010/main" val="3943672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3">
            <a:extLst>
              <a:ext uri="{FF2B5EF4-FFF2-40B4-BE49-F238E27FC236}">
                <a16:creationId xmlns:a16="http://schemas.microsoft.com/office/drawing/2014/main" xmlns="" id="{196E4E3F-EDAF-0AB5-58BF-F1168746AD14}"/>
              </a:ext>
            </a:extLst>
          </p:cNvPr>
          <p:cNvSpPr/>
          <p:nvPr/>
        </p:nvSpPr>
        <p:spPr>
          <a:xfrm>
            <a:off x="810821" y="106349"/>
            <a:ext cx="10440785" cy="9495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altLang="zh-CN" sz="4400" b="1" dirty="0">
                <a:solidFill>
                  <a:schemeClr val="tx1"/>
                </a:solidFill>
                <a:latin typeface="Cambria" panose="02040503050406030204" pitchFamily="18" charset="0"/>
                <a:ea typeface="阿里巴巴普惠体" panose="00020600040101010101"/>
              </a:rPr>
              <a:t>Một số nguy cơ bị xâm hại khác</a:t>
            </a:r>
            <a:endParaRPr lang="en-US" altLang="zh-CN" sz="4400" b="1" dirty="0">
              <a:solidFill>
                <a:schemeClr val="tx1"/>
              </a:solidFill>
              <a:latin typeface="Cambria" panose="02040503050406030204" pitchFamily="18" charset="0"/>
              <a:ea typeface="阿里巴巴普惠体" panose="00020600040101010101"/>
            </a:endParaRPr>
          </a:p>
        </p:txBody>
      </p:sp>
      <p:sp>
        <p:nvSpPr>
          <p:cNvPr id="3" name="TextBox 2">
            <a:extLst>
              <a:ext uri="{FF2B5EF4-FFF2-40B4-BE49-F238E27FC236}">
                <a16:creationId xmlns:a16="http://schemas.microsoft.com/office/drawing/2014/main" xmlns="" id="{EF80ADCC-A888-6E05-F211-0193C92D8EC0}"/>
              </a:ext>
            </a:extLst>
          </p:cNvPr>
          <p:cNvSpPr txBox="1"/>
          <p:nvPr/>
        </p:nvSpPr>
        <p:spPr>
          <a:xfrm>
            <a:off x="1240970" y="1589314"/>
            <a:ext cx="10123715" cy="5016758"/>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effectLst/>
                <a:latin typeface="Cambria" panose="02040503050406030204" pitchFamily="18" charset="0"/>
                <a:ea typeface="Cambria" panose="02040503050406030204" pitchFamily="18" charset="0"/>
              </a:rPr>
              <a:t>Đ</a:t>
            </a:r>
            <a:r>
              <a:rPr lang="vi-VN" sz="4000" dirty="0">
                <a:effectLst/>
                <a:latin typeface="Cambria" panose="02040503050406030204" pitchFamily="18" charset="0"/>
                <a:ea typeface="Cambria" panose="02040503050406030204" pitchFamily="18" charset="0"/>
              </a:rPr>
              <a:t>ưa quá nhiều hình ảnh, thông tin của bản thân lên mạng xã hội;</a:t>
            </a:r>
            <a:endParaRPr lang="en-US" sz="4000" dirty="0">
              <a:effectLst/>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en-US" sz="4000" dirty="0">
                <a:latin typeface="Cambria" panose="02040503050406030204" pitchFamily="18" charset="0"/>
                <a:ea typeface="Cambria" panose="02040503050406030204" pitchFamily="18" charset="0"/>
              </a:rPr>
              <a:t>K</a:t>
            </a:r>
            <a:r>
              <a:rPr lang="vi-VN" sz="4000" dirty="0">
                <a:effectLst/>
                <a:latin typeface="Cambria" panose="02040503050406030204" pitchFamily="18" charset="0"/>
                <a:ea typeface="Cambria" panose="02040503050406030204" pitchFamily="18" charset="0"/>
              </a:rPr>
              <a:t>ết bạn, nói chuyện với những người không quen biết</a:t>
            </a:r>
            <a:endParaRPr lang="en-US" sz="4000" dirty="0">
              <a:effectLst/>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en-US" sz="4000" dirty="0">
                <a:latin typeface="Cambria" panose="02040503050406030204" pitchFamily="18" charset="0"/>
                <a:ea typeface="Cambria" panose="02040503050406030204" pitchFamily="18" charset="0"/>
              </a:rPr>
              <a:t>T</a:t>
            </a:r>
            <a:r>
              <a:rPr lang="vi-VN" sz="4000" dirty="0">
                <a:effectLst/>
                <a:latin typeface="Cambria" panose="02040503050406030204" pitchFamily="18" charset="0"/>
                <a:ea typeface="Cambria" panose="02040503050406030204" pitchFamily="18" charset="0"/>
              </a:rPr>
              <a:t>ò mò truy cập vào những trang web có nội dung không lành mạnh;</a:t>
            </a:r>
            <a:endParaRPr lang="en-US" sz="4000" dirty="0">
              <a:effectLst/>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en-US" sz="4000" dirty="0">
                <a:effectLst/>
                <a:latin typeface="Cambria" panose="02040503050406030204" pitchFamily="18" charset="0"/>
                <a:ea typeface="Cambria" panose="02040503050406030204" pitchFamily="18" charset="0"/>
              </a:rPr>
              <a:t>Đ</a:t>
            </a:r>
            <a:r>
              <a:rPr lang="vi-VN" sz="4000" dirty="0">
                <a:effectLst/>
                <a:latin typeface="Cambria" panose="02040503050406030204" pitchFamily="18" charset="0"/>
                <a:ea typeface="Cambria" panose="02040503050406030204" pitchFamily="18" charset="0"/>
              </a:rPr>
              <a:t>i chơi với người mới quen trên mạng...</a:t>
            </a:r>
            <a:endParaRPr lang="en-US" sz="4000" dirty="0">
              <a:effectLst/>
              <a:latin typeface="Cambria" panose="02040503050406030204" pitchFamily="18" charset="0"/>
              <a:ea typeface="Cambria" panose="02040503050406030204" pitchFamily="18" charset="0"/>
            </a:endParaRPr>
          </a:p>
          <a:p>
            <a:pPr algn="just"/>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0100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9986668" y="4122891"/>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6"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872" t="61676" b="8620"/>
          <a:stretch>
            <a:fillRect/>
          </a:stretch>
        </p:blipFill>
        <p:spPr>
          <a:xfrm>
            <a:off x="-24062" y="5435646"/>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sp>
        <p:nvSpPr>
          <p:cNvPr id="8" name="圆角矩形 16"/>
          <p:cNvSpPr/>
          <p:nvPr/>
        </p:nvSpPr>
        <p:spPr>
          <a:xfrm>
            <a:off x="5333929" y="888212"/>
            <a:ext cx="2623528" cy="744646"/>
          </a:xfrm>
          <a:prstGeom prst="roundRect">
            <a:avLst>
              <a:gd name="adj" fmla="val 50000"/>
            </a:avLst>
          </a:prstGeom>
          <a:solidFill>
            <a:srgbClr val="F6AB0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56号-萌趣苏打饼" panose="00000500000000000000" pitchFamily="2" charset="-122"/>
              <a:ea typeface="字魂156号-萌趣苏打饼" panose="00000500000000000000" pitchFamily="2" charset="-122"/>
              <a:cs typeface="+mn-cs"/>
            </a:endParaRPr>
          </a:p>
        </p:txBody>
      </p:sp>
      <p:pic>
        <p:nvPicPr>
          <p:cNvPr id="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9295" y="-84756"/>
            <a:ext cx="1940673" cy="1940673"/>
          </a:xfrm>
          <a:prstGeom prst="rect">
            <a:avLst/>
          </a:prstGeom>
        </p:spPr>
      </p:pic>
      <p:sp>
        <p:nvSpPr>
          <p:cNvPr id="10" name="TextBox 9"/>
          <p:cNvSpPr txBox="1"/>
          <p:nvPr/>
        </p:nvSpPr>
        <p:spPr>
          <a:xfrm>
            <a:off x="5524036" y="902559"/>
            <a:ext cx="231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12" name="Group 11"/>
          <p:cNvGrpSpPr/>
          <p:nvPr/>
        </p:nvGrpSpPr>
        <p:grpSpPr>
          <a:xfrm>
            <a:off x="2406124" y="1915885"/>
            <a:ext cx="8377598" cy="4532276"/>
            <a:chOff x="8407682" y="1855672"/>
            <a:chExt cx="3476267" cy="2021679"/>
          </a:xfrm>
        </p:grpSpPr>
        <p:sp>
          <p:nvSpPr>
            <p:cNvPr id="13" name="Google Shape;117;p2"/>
            <p:cNvSpPr/>
            <p:nvPr/>
          </p:nvSpPr>
          <p:spPr>
            <a:xfrm>
              <a:off x="8407682" y="1855672"/>
              <a:ext cx="3476267" cy="2021679"/>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ED7D31"/>
                </a:solidFill>
                <a:effectLst/>
                <a:uLnTx/>
                <a:uFillTx/>
                <a:latin typeface="Tahoma" panose="020B0604030504040204"/>
                <a:ea typeface="Tahoma" panose="020B0604030504040204"/>
                <a:cs typeface="Tahoma" panose="020B0604030504040204"/>
                <a:sym typeface="Tahoma" panose="020B0604030504040204"/>
              </a:endParaRPr>
            </a:p>
          </p:txBody>
        </p:sp>
        <p:sp>
          <p:nvSpPr>
            <p:cNvPr id="14" name="TextBox 13"/>
            <p:cNvSpPr txBox="1"/>
            <p:nvPr/>
          </p:nvSpPr>
          <p:spPr>
            <a:xfrm>
              <a:off x="8491837" y="2003307"/>
              <a:ext cx="3378560" cy="16886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effectLst/>
                  <a:latin typeface="Cambria" panose="02040503050406030204" pitchFamily="18" charset="0"/>
                  <a:ea typeface="Cambria" panose="02040503050406030204" pitchFamily="18" charset="0"/>
                </a:rPr>
                <a:t>   </a:t>
              </a:r>
              <a:r>
                <a:rPr lang="vi-VN" sz="4000" dirty="0">
                  <a:solidFill>
                    <a:srgbClr val="FF0000"/>
                  </a:solidFill>
                  <a:effectLst/>
                  <a:latin typeface="Cambria" panose="02040503050406030204" pitchFamily="18" charset="0"/>
                  <a:ea typeface="Cambria" panose="02040503050406030204" pitchFamily="18" charset="0"/>
                </a:rPr>
                <a:t>Có nhiều nguy cơ bị xâm hại từ những người xa lạ, thậm chí từ những người quen thuộc xung quanh. Vì vậy, các em cần tỉnh táo nhận diện được những nguy cơ đó để phòng, tránh xâm hại.</a:t>
              </a:r>
              <a:endPar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573</Words>
  <Application>Microsoft Office PowerPoint</Application>
  <PresentationFormat>Widescreen</PresentationFormat>
  <Paragraphs>48</Paragraphs>
  <Slides>20</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微软雅黑</vt:lpstr>
      <vt:lpstr>宋体</vt:lpstr>
      <vt:lpstr>Arial</vt:lpstr>
      <vt:lpstr>Calibri</vt:lpstr>
      <vt:lpstr>Cambria</vt:lpstr>
      <vt:lpstr>Tahoma</vt:lpstr>
      <vt:lpstr>字魂107号-萌趣欢乐体</vt:lpstr>
      <vt:lpstr>字魂156号-萌趣苏打饼</vt:lpstr>
      <vt:lpstr>等线</vt:lpstr>
      <vt:lpstr>阿里巴巴普惠体</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MĂNGNON</cp:keywords>
  <cp:lastModifiedBy>Windows User</cp:lastModifiedBy>
  <cp:revision>75</cp:revision>
  <dcterms:created xsi:type="dcterms:W3CDTF">2024-01-13T10:44:00Z</dcterms:created>
  <dcterms:modified xsi:type="dcterms:W3CDTF">2026-04-01T01:17:49Z</dcterms:modified>
</cp:coreProperties>
</file>