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6" r:id="rId4"/>
    <p:sldId id="292" r:id="rId5"/>
    <p:sldId id="274" r:id="rId6"/>
    <p:sldId id="275" r:id="rId7"/>
    <p:sldId id="590" r:id="rId8"/>
    <p:sldId id="279" r:id="rId9"/>
    <p:sldId id="277" r:id="rId10"/>
    <p:sldId id="592" r:id="rId11"/>
    <p:sldId id="591" r:id="rId12"/>
    <p:sldId id="593" r:id="rId13"/>
    <p:sldId id="594" r:id="rId14"/>
    <p:sldId id="267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C8B5-9F63-49E4-9AB2-475E4BD31D8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7F8C0-C9C1-4918-8616-4B06243D6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71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7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48.svg"/><Relationship Id="rId17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46.svg"/><Relationship Id="rId4" Type="http://schemas.openxmlformats.org/officeDocument/2006/relationships/image" Target="../media/image44.svg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62.svg"/><Relationship Id="rId17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6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1.svg"/><Relationship Id="rId4" Type="http://schemas.openxmlformats.org/officeDocument/2006/relationships/image" Target="../media/image58.svg"/><Relationship Id="rId9" Type="http://schemas.openxmlformats.org/officeDocument/2006/relationships/image" Target="../media/image6.png"/><Relationship Id="rId14" Type="http://schemas.openxmlformats.org/officeDocument/2006/relationships/image" Target="../media/image6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817876F-9EEE-B30F-FF62-C06CE6B762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57500"/>
            <a:ext cx="19607711" cy="47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33DDFB-DCEB-9B20-F563-6112AFAA6E0B}"/>
              </a:ext>
            </a:extLst>
          </p:cNvPr>
          <p:cNvSpPr txBox="1"/>
          <p:nvPr/>
        </p:nvSpPr>
        <p:spPr>
          <a:xfrm>
            <a:off x="2362200" y="800100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cửa hàng áp dụng chính sách khuyến mại hoàn tiền 10% cho mọi đơn hàng từ 1 000 000 đồng trở lên. Hãy tính số tiền được hoàn của mỗi hóa đơn sau: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E8D6980-DB19-2017-83A4-3EC9A7A72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75"/>
          <a:stretch/>
        </p:blipFill>
        <p:spPr bwMode="auto">
          <a:xfrm>
            <a:off x="2895600" y="3238500"/>
            <a:ext cx="11988800" cy="2695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14243-C1CB-05E1-78C0-31E73B873F84}"/>
              </a:ext>
            </a:extLst>
          </p:cNvPr>
          <p:cNvSpPr txBox="1"/>
          <p:nvPr/>
        </p:nvSpPr>
        <p:spPr>
          <a:xfrm>
            <a:off x="685800" y="6362700"/>
            <a:ext cx="173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275 000 + 599 000 + 120 000 =  994 000 (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ổng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&lt; 1 000 000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850 000 + 250 000 = 1 100 000 (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1 100 000 x 10% = 110 000 (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219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33DDFB-DCEB-9B20-F563-6112AFAA6E0B}"/>
              </a:ext>
            </a:extLst>
          </p:cNvPr>
          <p:cNvSpPr txBox="1"/>
          <p:nvPr/>
        </p:nvSpPr>
        <p:spPr>
          <a:xfrm>
            <a:off x="2362200" y="800100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Năm gửi 250 000 000 đồng vào ngân hàng với lãi suất 8% một năm. Hãy sử dụng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để tính số tiền lãi mà chú nhận được sau </a:t>
            </a:r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89A088-21B6-1E02-1B43-8F899AA56A6E}"/>
              </a:ext>
            </a:extLst>
          </p:cNvPr>
          <p:cNvSpPr txBox="1"/>
          <p:nvPr/>
        </p:nvSpPr>
        <p:spPr>
          <a:xfrm>
            <a:off x="925286" y="3771900"/>
            <a:ext cx="1737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250 000 000 x 8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 = 20 000 000 (đồng)</a:t>
            </a:r>
          </a:p>
          <a:p>
            <a:pPr algn="ctr"/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sau 1 năm bác nhận được số tiền lãi là 20 000 000 đồng.</a:t>
            </a:r>
          </a:p>
        </p:txBody>
      </p:sp>
    </p:spTree>
    <p:extLst>
      <p:ext uri="{BB962C8B-B14F-4D97-AF65-F5344CB8AC3E}">
        <p14:creationId xmlns:p14="http://schemas.microsoft.com/office/powerpoint/2010/main" val="16906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xmlns="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xmlns="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xmlns="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xmlns="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xmlns="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9EFAD4D-B1B3-D45A-037A-B47F81DF32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67600" y="7353300"/>
            <a:ext cx="3694496" cy="17740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65EF802-6E86-E1E7-E878-526D651592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10200" y="30099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699B485C-A738-E4BD-FC46-0EB6E04608BE}"/>
              </a:ext>
            </a:extLst>
          </p:cNvPr>
          <p:cNvSpPr/>
          <p:nvPr/>
        </p:nvSpPr>
        <p:spPr>
          <a:xfrm>
            <a:off x="2743200" y="1638300"/>
            <a:ext cx="12385026" cy="8496300"/>
          </a:xfrm>
          <a:custGeom>
            <a:avLst/>
            <a:gdLst/>
            <a:ahLst/>
            <a:cxnLst/>
            <a:rect l="l" t="t" r="r" b="b"/>
            <a:pathLst>
              <a:path w="14617407" h="10287000">
                <a:moveTo>
                  <a:pt x="0" y="0"/>
                </a:moveTo>
                <a:lnTo>
                  <a:pt x="14617407" y="0"/>
                </a:lnTo>
                <a:lnTo>
                  <a:pt x="1461740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1F3747-9F5F-C60B-8DB9-A91B2D2D79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8140">
            <a:off x="6477000" y="6286500"/>
            <a:ext cx="465459" cy="178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4C403C-D1A5-8072-3DB9-18285F4EAD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041">
            <a:off x="8397585" y="4823483"/>
            <a:ext cx="465459" cy="178271"/>
          </a:xfrm>
          <a:prstGeom prst="rect">
            <a:avLst/>
          </a:prstGeom>
        </p:spPr>
      </p:pic>
      <p:pic>
        <p:nvPicPr>
          <p:cNvPr id="13" name="J2TEAM-TTS-1734148834224 (1)">
            <a:hlinkClick r:id="" action="ppaction://media"/>
            <a:extLst>
              <a:ext uri="{FF2B5EF4-FFF2-40B4-BE49-F238E27FC236}">
                <a16:creationId xmlns:a16="http://schemas.microsoft.com/office/drawing/2014/main" xmlns="" id="{8323583A-4AAB-A227-3AA1-D94185A7F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821400" y="800100"/>
            <a:ext cx="406400" cy="406400"/>
          </a:xfrm>
          <a:prstGeom prst="rect">
            <a:avLst/>
          </a:prstGeom>
        </p:spPr>
      </p:pic>
      <p:pic>
        <p:nvPicPr>
          <p:cNvPr id="14" name="J2TEAM-TTS-1734148902368 (1)">
            <a:hlinkClick r:id="" action="ppaction://media"/>
            <a:extLst>
              <a:ext uri="{FF2B5EF4-FFF2-40B4-BE49-F238E27FC236}">
                <a16:creationId xmlns:a16="http://schemas.microsoft.com/office/drawing/2014/main" xmlns="" id="{962E093B-EF06-F7DA-B9CD-2DB51FBFDF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62000" y="1104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72AE41-62BF-02DD-55F2-4C84306C9523}"/>
              </a:ext>
            </a:extLst>
          </p:cNvPr>
          <p:cNvSpPr txBox="1"/>
          <p:nvPr/>
        </p:nvSpPr>
        <p:spPr>
          <a:xfrm>
            <a:off x="16329" y="8763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5 %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780 000.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6A3171E-B313-B455-BED7-14B5530FB645}"/>
              </a:ext>
            </a:extLst>
          </p:cNvPr>
          <p:cNvSpPr txBox="1"/>
          <p:nvPr/>
        </p:nvSpPr>
        <p:spPr>
          <a:xfrm>
            <a:off x="609600" y="17907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phím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A984D02-1314-3535-CB02-BC24EA882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628900"/>
            <a:ext cx="11881131" cy="1600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100442-AAE8-DBB9-DF4A-6474B87A758D}"/>
              </a:ext>
            </a:extLst>
          </p:cNvPr>
          <p:cNvSpPr txBox="1"/>
          <p:nvPr/>
        </p:nvSpPr>
        <p:spPr>
          <a:xfrm>
            <a:off x="533400" y="4229100"/>
            <a:ext cx="1744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Màn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39 000.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5%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780 000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39 000.</a:t>
            </a:r>
          </a:p>
        </p:txBody>
      </p:sp>
    </p:spTree>
    <p:extLst>
      <p:ext uri="{BB962C8B-B14F-4D97-AF65-F5344CB8AC3E}">
        <p14:creationId xmlns:p14="http://schemas.microsoft.com/office/powerpoint/2010/main" val="37747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72AE41-62BF-02DD-55F2-4C84306C9523}"/>
              </a:ext>
            </a:extLst>
          </p:cNvPr>
          <p:cNvSpPr txBox="1"/>
          <p:nvPr/>
        </p:nvSpPr>
        <p:spPr>
          <a:xfrm>
            <a:off x="10886" y="876300"/>
            <a:ext cx="1316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40.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6A3171E-B313-B455-BED7-14B5530FB645}"/>
              </a:ext>
            </a:extLst>
          </p:cNvPr>
          <p:cNvSpPr txBox="1"/>
          <p:nvPr/>
        </p:nvSpPr>
        <p:spPr>
          <a:xfrm>
            <a:off x="609600" y="17907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ấn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phím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A39399-4587-56E6-1061-4BFB536DE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705100"/>
            <a:ext cx="7795846" cy="1447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100442-AAE8-DBB9-DF4A-6474B87A758D}"/>
              </a:ext>
            </a:extLst>
          </p:cNvPr>
          <p:cNvSpPr txBox="1"/>
          <p:nvPr/>
        </p:nvSpPr>
        <p:spPr>
          <a:xfrm>
            <a:off x="533400" y="4457700"/>
            <a:ext cx="1744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7,5.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40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7,5 %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 descr="A yellow and blue letters&#10;&#10;Description automatically generated">
            <a:extLst>
              <a:ext uri="{FF2B5EF4-FFF2-40B4-BE49-F238E27FC236}">
                <a16:creationId xmlns:a16="http://schemas.microsoft.com/office/drawing/2014/main" xmlns="" id="{33A247F4-FE79-356A-3614-A4FF08FC2B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4328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33DDFB-DCEB-9B20-F563-6112AFAA6E0B}"/>
              </a:ext>
            </a:extLst>
          </p:cNvPr>
          <p:cNvSpPr txBox="1"/>
          <p:nvPr/>
        </p:nvSpPr>
        <p:spPr>
          <a:xfrm>
            <a:off x="2362200" y="1104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33FD43-74F4-818E-2FC8-47232C7E2486}"/>
              </a:ext>
            </a:extLst>
          </p:cNvPr>
          <p:cNvSpPr txBox="1"/>
          <p:nvPr/>
        </p:nvSpPr>
        <p:spPr>
          <a:xfrm>
            <a:off x="990600" y="2247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a) 8%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35                                       b) 32%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9CDFF8-119E-9B2E-5048-6DA7D133BBC8}"/>
              </a:ext>
            </a:extLst>
          </p:cNvPr>
          <p:cNvSpPr txBox="1"/>
          <p:nvPr/>
        </p:nvSpPr>
        <p:spPr>
          <a:xfrm>
            <a:off x="914400" y="32385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x 8% = 2,8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18ED52-21F4-6FEA-323A-80D40A57B271}"/>
              </a:ext>
            </a:extLst>
          </p:cNvPr>
          <p:cNvSpPr txBox="1"/>
          <p:nvPr/>
        </p:nvSpPr>
        <p:spPr>
          <a:xfrm>
            <a:off x="9753600" y="33147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4 x 32 % = 1,28.</a:t>
            </a:r>
          </a:p>
        </p:txBody>
      </p:sp>
    </p:spTree>
    <p:extLst>
      <p:ext uri="{BB962C8B-B14F-4D97-AF65-F5344CB8AC3E}">
        <p14:creationId xmlns:p14="http://schemas.microsoft.com/office/powerpoint/2010/main" val="280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33DDFB-DCEB-9B20-F563-6112AFAA6E0B}"/>
              </a:ext>
            </a:extLst>
          </p:cNvPr>
          <p:cNvSpPr txBox="1"/>
          <p:nvPr/>
        </p:nvSpPr>
        <p:spPr>
          <a:xfrm>
            <a:off x="2362200" y="1104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máy tính cầm tay để tính tỉ số phần trăm của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33FD43-74F4-818E-2FC8-47232C7E2486}"/>
              </a:ext>
            </a:extLst>
          </p:cNvPr>
          <p:cNvSpPr txBox="1"/>
          <p:nvPr/>
        </p:nvSpPr>
        <p:spPr>
          <a:xfrm>
            <a:off x="990600" y="2247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16 và 80                                          b) 38 và 125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9CDFF8-119E-9B2E-5048-6DA7D133BBC8}"/>
              </a:ext>
            </a:extLst>
          </p:cNvPr>
          <p:cNvSpPr txBox="1"/>
          <p:nvPr/>
        </p:nvSpPr>
        <p:spPr>
          <a:xfrm>
            <a:off x="914400" y="32385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16 : 80%</a:t>
            </a:r>
          </a:p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20 %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18ED52-21F4-6FEA-323A-80D40A57B271}"/>
              </a:ext>
            </a:extLst>
          </p:cNvPr>
          <p:cNvSpPr txBox="1"/>
          <p:nvPr/>
        </p:nvSpPr>
        <p:spPr>
          <a:xfrm>
            <a:off x="9753600" y="33147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: 125%</a:t>
            </a:r>
          </a:p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30,4 %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347</Words>
  <Application>Microsoft Office PowerPoint</Application>
  <PresentationFormat>Custom</PresentationFormat>
  <Paragraphs>31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#9Slide03 Neutra</vt:lpstr>
      <vt:lpstr>Arial</vt:lpstr>
      <vt:lpstr>Calibri</vt:lpstr>
      <vt:lpstr>Cambria</vt:lpstr>
      <vt:lpstr>Nunito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User</cp:lastModifiedBy>
  <cp:revision>53</cp:revision>
  <dcterms:created xsi:type="dcterms:W3CDTF">2006-08-16T00:00:00Z</dcterms:created>
  <dcterms:modified xsi:type="dcterms:W3CDTF">2026-01-27T03:53:51Z</dcterms:modified>
  <dc:identifier>DAGXpVHRm8M</dc:identifier>
</cp:coreProperties>
</file>