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E27A-D3BA-403D-A4E7-0D138DE13A9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E211-96A9-4446-B5C1-521112D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C4770-9C39-4C80-B89B-EFB00B5CB0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00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F226E-9A7E-49FD-BDDB-8B6C2B9521A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5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32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0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4D17-5DDD-4589-A336-4205CF99790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810-4CEC-4A49-9AD1-6497C692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368DB4-E0C1-FF02-089A-D3227827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9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CB52B4-4DC2-19B2-A659-15AC5EA27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37" y="335231"/>
            <a:ext cx="3468925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C1F752-5E20-8A40-F7A7-F9412410E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653" y="2000339"/>
            <a:ext cx="6525470" cy="331334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9C1E501-9901-8451-283D-AD9707044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83951"/>
            <a:ext cx="1486431" cy="1486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9A6F9E-672A-D019-D687-A100841B3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049" y="5041336"/>
            <a:ext cx="256054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xmlns="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xmlns="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xmlns="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2B75A0-386B-5BA5-B231-C0C89F5BE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" y="1806284"/>
            <a:ext cx="1100423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xmlns="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193256"/>
            <a:ext cx="12191365" cy="4471487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54445DC5-3A5E-44F4-AF1E-BFFCA8635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0" y="359385"/>
            <a:ext cx="4158310" cy="1391778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sp>
        <p:nvSpPr>
          <p:cNvPr id="8" name="Text Box 52">
            <a:extLst>
              <a:ext uri="{FF2B5EF4-FFF2-40B4-BE49-F238E27FC236}">
                <a16:creationId xmlns:a16="http://schemas.microsoft.com/office/drawing/2014/main" xmlns="" id="{85F59803-1BF4-4B90-9220-18437E6F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2304254"/>
            <a:ext cx="10891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vi-VN" alt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 thông tin, em hãy kể lại một trong các câu chuyện về Bác Hồ, Đại tướng Võ Nguyên Giáp, anh Kim Đồng.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4F2D948C-BBF7-4ABB-8267-89921243F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-193706"/>
            <a:ext cx="2319908" cy="2497960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xmlns="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xmlns="" id="{5D8111F3-772A-375D-AD89-AE6A06B89D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56" y="5276356"/>
            <a:ext cx="1736164" cy="16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6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xmlns="" id="{8CF3FB4B-3C5C-7308-C0C9-3712A2E31E90}"/>
              </a:ext>
            </a:extLst>
          </p:cNvPr>
          <p:cNvSpPr/>
          <p:nvPr/>
        </p:nvSpPr>
        <p:spPr>
          <a:xfrm>
            <a:off x="1228693" y="323961"/>
            <a:ext cx="9733947" cy="181979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4000" b="1" dirty="0">
                <a:solidFill>
                  <a:srgbClr val="000066"/>
                </a:solidFill>
              </a:rPr>
              <a:t>Qua </a:t>
            </a:r>
            <a:r>
              <a:rPr lang="en-US" sz="4000" b="1" dirty="0" err="1">
                <a:solidFill>
                  <a:srgbClr val="000066"/>
                </a:solidFill>
              </a:rPr>
              <a:t>câu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chuyện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vừa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kể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em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có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cảm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nhận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và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rút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bài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học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nào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cho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bản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thân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AACD0A-B39C-A876-EE29-DE46CF3C6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66" y="2763521"/>
            <a:ext cx="7395129" cy="37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7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 descr="D:\资料\组 7.png组 7">
            <a:extLst>
              <a:ext uri="{FF2B5EF4-FFF2-40B4-BE49-F238E27FC236}">
                <a16:creationId xmlns:a16="http://schemas.microsoft.com/office/drawing/2014/main" xmlns="" id="{0DD634F7-8ECC-49EF-8BAF-E81F062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20" r="8720"/>
          <a:stretch>
            <a:fillRect/>
          </a:stretch>
        </p:blipFill>
        <p:spPr>
          <a:xfrm>
            <a:off x="634" y="1506682"/>
            <a:ext cx="12191365" cy="415806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4E3E0FE0-6A25-4EBF-B01F-D7C81721B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0" y="5182559"/>
            <a:ext cx="5920402" cy="148834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B4567780-8F34-43CC-A132-340041DC3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4"/>
            <a:ext cx="5884750" cy="143827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027B934A-626F-4A4A-8C25-2F662B35D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46" y="5715733"/>
            <a:ext cx="5884750" cy="1142266"/>
          </a:xfrm>
          <a:prstGeom prst="rect">
            <a:avLst/>
          </a:prstGeom>
        </p:spPr>
      </p:pic>
      <p:pic>
        <p:nvPicPr>
          <p:cNvPr id="18" name="图片 5">
            <a:extLst>
              <a:ext uri="{FF2B5EF4-FFF2-40B4-BE49-F238E27FC236}">
                <a16:creationId xmlns:a16="http://schemas.microsoft.com/office/drawing/2014/main" xmlns="" id="{92BF052C-807C-43C0-8426-1AF9E7652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5491" y="5229013"/>
            <a:ext cx="1736164" cy="1670100"/>
          </a:xfrm>
          <a:prstGeom prst="rect">
            <a:avLst/>
          </a:prstGeom>
        </p:spPr>
      </p:pic>
      <p:pic>
        <p:nvPicPr>
          <p:cNvPr id="23" name="图片 66" descr="云">
            <a:extLst>
              <a:ext uri="{FF2B5EF4-FFF2-40B4-BE49-F238E27FC236}">
                <a16:creationId xmlns:a16="http://schemas.microsoft.com/office/drawing/2014/main" xmlns="" id="{2F26C6B9-7B80-4209-A07C-49F687DC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72"/>
            <a:ext cx="12192000" cy="1950720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BC81C456-76D7-BDA4-CB79-ABD407B3B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9013"/>
            <a:ext cx="1736164" cy="1670100"/>
          </a:xfrm>
          <a:prstGeom prst="rect">
            <a:avLst/>
          </a:prstGeom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F2D73FC6-6F38-3E0E-6ACF-13D062F43C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1705494"/>
            <a:ext cx="7348072" cy="56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7" y="4671672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4008" y="4740680"/>
            <a:ext cx="2758812" cy="2758812"/>
          </a:xfrm>
          <a:prstGeom prst="rect">
            <a:avLst/>
          </a:prstGeom>
        </p:spPr>
      </p:pic>
      <p:sp>
        <p:nvSpPr>
          <p:cNvPr id="2" name="a">
            <a:extLst>
              <a:ext uri="{FF2B5EF4-FFF2-40B4-BE49-F238E27FC236}">
                <a16:creationId xmlns:a16="http://schemas.microsoft.com/office/drawing/2014/main" xmlns="" id="{8CF3FB4B-3C5C-7308-C0C9-3712A2E31E90}"/>
              </a:ext>
            </a:extLst>
          </p:cNvPr>
          <p:cNvSpPr/>
          <p:nvPr/>
        </p:nvSpPr>
        <p:spPr>
          <a:xfrm>
            <a:off x="914401" y="232521"/>
            <a:ext cx="10444480" cy="1271159"/>
          </a:xfrm>
          <a:prstGeom prst="roundRect">
            <a:avLst/>
          </a:prstGeom>
          <a:solidFill>
            <a:srgbClr val="FFEFFF"/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3200" b="1" dirty="0" err="1">
                <a:solidFill>
                  <a:srgbClr val="000066"/>
                </a:solidFill>
              </a:rPr>
              <a:t>Lập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bảng</a:t>
            </a:r>
            <a:r>
              <a:rPr lang="en-US" sz="3200" b="1" dirty="0">
                <a:solidFill>
                  <a:srgbClr val="000066"/>
                </a:solidFill>
              </a:rPr>
              <a:t> (</a:t>
            </a:r>
            <a:r>
              <a:rPr lang="en-US" sz="3200" b="1" dirty="0" err="1">
                <a:solidFill>
                  <a:srgbClr val="000066"/>
                </a:solidFill>
              </a:rPr>
              <a:t>hoặc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trục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thời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gian</a:t>
            </a:r>
            <a:r>
              <a:rPr lang="en-US" sz="3200" b="1" dirty="0">
                <a:solidFill>
                  <a:srgbClr val="000066"/>
                </a:solidFill>
              </a:rPr>
              <a:t>) </a:t>
            </a:r>
            <a:r>
              <a:rPr lang="en-US" sz="3200" b="1" dirty="0" err="1">
                <a:solidFill>
                  <a:srgbClr val="000066"/>
                </a:solidFill>
              </a:rPr>
              <a:t>về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những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thắng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lợi</a:t>
            </a:r>
            <a:r>
              <a:rPr lang="en-US" sz="3200" b="1" dirty="0">
                <a:solidFill>
                  <a:srgbClr val="000066"/>
                </a:solidFill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</a:rPr>
              <a:t>các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địa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Huế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Sài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Gòn</a:t>
            </a:r>
            <a:r>
              <a:rPr lang="en-US" sz="3200" b="1" dirty="0">
                <a:solidFill>
                  <a:srgbClr val="000066"/>
                </a:solidFill>
              </a:rPr>
              <a:t>,...) </a:t>
            </a:r>
            <a:r>
              <a:rPr lang="en-US" sz="3200" b="1" dirty="0" err="1">
                <a:solidFill>
                  <a:srgbClr val="000066"/>
                </a:solidFill>
              </a:rPr>
              <a:t>trong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Cách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mạng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tháng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Tám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năm</a:t>
            </a:r>
            <a:r>
              <a:rPr lang="en-US" sz="3200" b="1" dirty="0">
                <a:solidFill>
                  <a:srgbClr val="000066"/>
                </a:solidFill>
              </a:rPr>
              <a:t> 1945.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B48A54A-43D4-7D07-8285-49C1D09A13EB}"/>
              </a:ext>
            </a:extLst>
          </p:cNvPr>
          <p:cNvSpPr/>
          <p:nvPr/>
        </p:nvSpPr>
        <p:spPr>
          <a:xfrm>
            <a:off x="1320800" y="2468880"/>
            <a:ext cx="251968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19/8/1945: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Hà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643223DE-8E44-D00D-BCE3-680D9569E701}"/>
              </a:ext>
            </a:extLst>
          </p:cNvPr>
          <p:cNvSpPr/>
          <p:nvPr/>
        </p:nvSpPr>
        <p:spPr>
          <a:xfrm>
            <a:off x="3921760" y="290576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02C347C-2017-AD0D-DDA9-6732A38570D3}"/>
              </a:ext>
            </a:extLst>
          </p:cNvPr>
          <p:cNvSpPr/>
          <p:nvPr/>
        </p:nvSpPr>
        <p:spPr>
          <a:xfrm>
            <a:off x="5049520" y="2468880"/>
            <a:ext cx="245872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23/8/1945: </a:t>
            </a:r>
            <a:r>
              <a:rPr lang="en-US" sz="3200" b="1" dirty="0" err="1">
                <a:solidFill>
                  <a:srgbClr val="002060"/>
                </a:solidFill>
              </a:rPr>
              <a:t>Huế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93FA5723-DA17-78E2-B0F7-0A0000C82AE8}"/>
              </a:ext>
            </a:extLst>
          </p:cNvPr>
          <p:cNvSpPr/>
          <p:nvPr/>
        </p:nvSpPr>
        <p:spPr>
          <a:xfrm>
            <a:off x="7640320" y="2875280"/>
            <a:ext cx="863600" cy="51816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22B8A75F-B2B1-ABEA-F6D5-8206935D5A1D}"/>
              </a:ext>
            </a:extLst>
          </p:cNvPr>
          <p:cNvSpPr/>
          <p:nvPr/>
        </p:nvSpPr>
        <p:spPr>
          <a:xfrm>
            <a:off x="8615680" y="2458720"/>
            <a:ext cx="2387600" cy="127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25/8/1945: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Gòn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52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9">
            <a:extLst>
              <a:ext uri="{FF2B5EF4-FFF2-40B4-BE49-F238E27FC236}">
                <a16:creationId xmlns:a16="http://schemas.microsoft.com/office/drawing/2014/main" xmlns="" id="{2F6AFAFC-4D59-48B1-B8B2-4557B7328154}"/>
              </a:ext>
            </a:extLst>
          </p:cNvPr>
          <p:cNvSpPr/>
          <p:nvPr/>
        </p:nvSpPr>
        <p:spPr>
          <a:xfrm>
            <a:off x="330740" y="359923"/>
            <a:ext cx="11605097" cy="6225751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chemeClr val="bg1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36号-正文宋楷" panose="00000500000000000000" pitchFamily="2" charset="-122"/>
              <a:cs typeface="+mn-cs"/>
            </a:endParaRPr>
          </a:p>
        </p:txBody>
      </p:sp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5CF9457E-3329-4CFC-97AC-5557F2CD3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69" y="4706074"/>
            <a:ext cx="2758813" cy="27588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6431" y="4852887"/>
            <a:ext cx="2758812" cy="27588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83E24B38-2FA2-809C-3567-A3646C387CBE}"/>
              </a:ext>
            </a:extLst>
          </p:cNvPr>
          <p:cNvSpPr/>
          <p:nvPr/>
        </p:nvSpPr>
        <p:spPr>
          <a:xfrm>
            <a:off x="2274097" y="640081"/>
            <a:ext cx="8576783" cy="2245360"/>
          </a:xfrm>
          <a:prstGeom prst="roundRect">
            <a:avLst>
              <a:gd name="adj" fmla="val 266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cho biết Đội Thiếu niên Tiền phong Hồ Chí Minh được thành lập ngày nào?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xmlns="" id="{C3C456FF-A360-7A50-0353-C985AF1B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54375" b="19400"/>
          <a:stretch/>
        </p:blipFill>
        <p:spPr>
          <a:xfrm>
            <a:off x="744659" y="2560321"/>
            <a:ext cx="4050862" cy="40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1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13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Cambria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2026-01-12T09:32:56Z</dcterms:created>
  <dcterms:modified xsi:type="dcterms:W3CDTF">2026-01-12T09:33:08Z</dcterms:modified>
</cp:coreProperties>
</file>