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61" r:id="rId4"/>
    <p:sldId id="269" r:id="rId5"/>
    <p:sldId id="270" r:id="rId6"/>
    <p:sldId id="260" r:id="rId7"/>
    <p:sldId id="268" r:id="rId8"/>
    <p:sldId id="265" r:id="rId9"/>
    <p:sldId id="271" r:id="rId10"/>
    <p:sldId id="257" r:id="rId11"/>
    <p:sldId id="272" r:id="rId12"/>
    <p:sldId id="273" r:id="rId13"/>
    <p:sldId id="274" r:id="rId14"/>
    <p:sldId id="275" r:id="rId15"/>
    <p:sldId id="277" r:id="rId16"/>
    <p:sldId id="278" r:id="rId17"/>
    <p:sldId id="276" r:id="rId18"/>
    <p:sldId id="279" r:id="rId19"/>
    <p:sldId id="262" r:id="rId20"/>
    <p:sldId id="280" r:id="rId21"/>
    <p:sldId id="281" r:id="rId22"/>
    <p:sldId id="282" r:id="rId23"/>
    <p:sldId id="283" r:id="rId24"/>
    <p:sldId id="264" r:id="rId25"/>
    <p:sldId id="284" r:id="rId26"/>
    <p:sldId id="285" r:id="rId27"/>
    <p:sldId id="286" r:id="rId28"/>
    <p:sldId id="267" r:id="rId29"/>
    <p:sldId id="266" r:id="rId30"/>
    <p:sldId id="287" r:id="rId31"/>
  </p:sldIdLst>
  <p:sldSz cx="12192000" cy="6858000"/>
  <p:notesSz cx="6858000" cy="9144000"/>
  <p:embeddedFontLst>
    <p:embeddedFont>
      <p:font typeface="#9Slide05 Aphrodite Pro" panose="02000000000000000000" pitchFamily="2" charset="0"/>
      <p:regular r:id="rId32"/>
    </p:embeddedFont>
    <p:embeddedFont>
      <p:font typeface="#9Slide05 SVNUT Triumph" panose="00000500000000000000" pitchFamily="2" charset="0"/>
      <p:italic r:id="rId33"/>
    </p:embeddedFont>
    <p:embeddedFont>
      <p:font typeface="#9Slide05 VL Fadilla" pitchFamily="2" charset="0"/>
      <p:regular r:id="rId34"/>
    </p:embeddedFont>
    <p:embeddedFont>
      <p:font typeface="#9Slide07 HoneyCream" pitchFamily="2" charset="0"/>
      <p:regular r:id="rId35"/>
    </p:embeddedFont>
    <p:embeddedFont>
      <p:font typeface="#9Slide07 IcielBC Cubano Normal" panose="00000500000000000000" pitchFamily="2" charset="0"/>
      <p:regular r:id="rId36"/>
    </p:embeddedFont>
    <p:embeddedFont>
      <p:font typeface="#9Slide07 IcielPony" panose="02000000000000000000" pitchFamily="2"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SVN-Dancing Script" panose="02040603050506020204" pitchFamily="18" charset="0"/>
      <p:regular r:id="rId44"/>
    </p:embeddedFont>
    <p:embeddedFont>
      <p:font typeface="SVN-Newton" panose="02040603050506020204" pitchFamily="18" charset="0"/>
      <p:regular r:id="rId45"/>
    </p:embeddedFont>
    <p:embeddedFont>
      <p:font typeface="SVN-Poky's" panose="020B0606040200020203" pitchFamily="34" charset="0"/>
      <p:regular r:id="rId46"/>
    </p:embeddedFont>
    <p:embeddedFont>
      <p:font typeface="UTM Alexander" panose="02040603050506020204" pitchFamily="18" charset="0"/>
      <p:regular r:id="rId47"/>
    </p:embeddedFont>
    <p:embeddedFont>
      <p:font typeface="UTM Aptima" panose="02040603050506020204" pitchFamily="18" charset="0"/>
      <p:regular r:id="rId48"/>
      <p:bold r:id="rId49"/>
      <p:italic r:id="rId50"/>
      <p:boldItalic r:id="rId51"/>
    </p:embeddedFont>
    <p:embeddedFont>
      <p:font typeface="UTM Arruba KT" panose="02040603050506020204" pitchFamily="18" charset="0"/>
      <p:regular r:id="rId52"/>
    </p:embeddedFont>
    <p:embeddedFont>
      <p:font typeface="UTM Avo" panose="02040603050506020204" pitchFamily="18" charset="0"/>
      <p:regular r:id="rId53"/>
      <p:bold r:id="rId54"/>
      <p:italic r:id="rId55"/>
      <p:boldItalic r:id="rId56"/>
    </p:embeddedFont>
    <p:embeddedFont>
      <p:font typeface="UTM Cool Blue" panose="02040603050506020204" pitchFamily="18" charset="0"/>
      <p:regular r:id="rId57"/>
    </p:embeddedFont>
    <p:embeddedFont>
      <p:font typeface="UTM Futura Extra" panose="02040603050506020204" pitchFamily="18" charset="0"/>
      <p:bold r:id="rId58"/>
    </p:embeddedFont>
    <p:embeddedFont>
      <p:font typeface="UTM Wedding K&amp;T" panose="02040603050506020204" pitchFamily="18" charset="0"/>
      <p:regular r:id="rId59"/>
    </p:embeddedFont>
    <p:embeddedFont>
      <p:font typeface="UVN Bay Buom Hep" panose="00000400000000000000" pitchFamily="2"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7" d="100"/>
          <a:sy n="77" d="100"/>
        </p:scale>
        <p:origin x="135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3.xml"/><Relationship Id="rId61" Type="http://schemas.openxmlformats.org/officeDocument/2006/relationships/font" Target="fonts/font3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211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1/14/2023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38241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1/14/2023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3743388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253306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687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8"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52493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45078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6836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1/14/2023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32856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1/14/2023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3090842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457200"/>
            <a:ext cx="12543182" cy="7498730"/>
          </a:xfrm>
          <a:prstGeom prst="rect">
            <a:avLst/>
          </a:prstGeom>
        </p:spPr>
      </p:pic>
    </p:spTree>
    <p:extLst>
      <p:ext uri="{BB962C8B-B14F-4D97-AF65-F5344CB8AC3E}">
        <p14:creationId xmlns:p14="http://schemas.microsoft.com/office/powerpoint/2010/main" val="3606480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1/14/2023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2533239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1/14/2023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425947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50CCEE-882D-47DF-9D69-70BBF44652E6}" type="datetimeFigureOut">
              <a:rPr lang="en-US" smtClean="0"/>
              <a:t>1/14/2023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87EFAC-44D0-4A8B-9933-0D03336617C2}" type="slidenum">
              <a:rPr lang="en-US" smtClean="0"/>
              <a:t>‹#›</a:t>
            </a:fld>
            <a:endParaRPr lang="en-US"/>
          </a:p>
        </p:txBody>
      </p:sp>
    </p:spTree>
    <p:extLst>
      <p:ext uri="{BB962C8B-B14F-4D97-AF65-F5344CB8AC3E}">
        <p14:creationId xmlns:p14="http://schemas.microsoft.com/office/powerpoint/2010/main" val="16443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29084" y="0"/>
            <a:ext cx="12321084" cy="6858594"/>
          </a:xfrm>
          <a:prstGeom prst="rect">
            <a:avLst/>
          </a:prstGeom>
        </p:spPr>
      </p:pic>
      <p:pic>
        <p:nvPicPr>
          <p:cNvPr id="3" name="Picture 2">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0070C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0070C0"/>
              </a:solidFill>
              <a:effectLst/>
              <a:uLnTx/>
              <a:uFillTx/>
              <a:latin typeface="#9Slide07 HoneyCream" pitchFamily="2" charset="0"/>
              <a:ea typeface="+mj-ea"/>
              <a:cs typeface="+mj-cs"/>
              <a:sym typeface="Arial"/>
            </a:endParaRP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59291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934851925"/>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6.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38.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5.png"/><Relationship Id="rId10" Type="http://schemas.openxmlformats.org/officeDocument/2006/relationships/image" Target="../media/image49.png"/><Relationship Id="rId4" Type="http://schemas.openxmlformats.org/officeDocument/2006/relationships/image" Target="../media/image24.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4.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5.png"/><Relationship Id="rId10" Type="http://schemas.openxmlformats.org/officeDocument/2006/relationships/image" Target="../media/image50.png"/><Relationship Id="rId4" Type="http://schemas.openxmlformats.org/officeDocument/2006/relationships/image" Target="../media/image24.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5.png"/><Relationship Id="rId10" Type="http://schemas.openxmlformats.org/officeDocument/2006/relationships/image" Target="../media/image52.png"/><Relationship Id="rId4" Type="http://schemas.openxmlformats.org/officeDocument/2006/relationships/image" Target="../media/image24.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4.png"/><Relationship Id="rId10" Type="http://schemas.openxmlformats.org/officeDocument/2006/relationships/image" Target="../media/image50.png"/><Relationship Id="rId4" Type="http://schemas.openxmlformats.org/officeDocument/2006/relationships/image" Target="../media/image36.pn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6.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9.wdp"/><Relationship Id="rId11" Type="http://schemas.microsoft.com/office/2007/relationships/hdphoto" Target="../media/hdphoto10.wdp"/><Relationship Id="rId5" Type="http://schemas.openxmlformats.org/officeDocument/2006/relationships/image" Target="../media/image31.png"/><Relationship Id="rId10" Type="http://schemas.openxmlformats.org/officeDocument/2006/relationships/image" Target="../media/image32.png"/><Relationship Id="rId4" Type="http://schemas.openxmlformats.org/officeDocument/2006/relationships/image" Target="../media/image26.png"/><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r="36493"/>
          <a:stretch/>
        </p:blipFill>
        <p:spPr>
          <a:xfrm>
            <a:off x="3699167" y="5002284"/>
            <a:ext cx="5882100" cy="2186275"/>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r="36493"/>
          <a:stretch/>
        </p:blipFill>
        <p:spPr>
          <a:xfrm>
            <a:off x="-789115" y="4893244"/>
            <a:ext cx="5882100" cy="2186275"/>
          </a:xfrm>
          <a:prstGeom prst="rect">
            <a:avLst/>
          </a:prstGeom>
        </p:spPr>
      </p:pic>
      <p:sp>
        <p:nvSpPr>
          <p:cNvPr id="5" name="Rounded Rectangle 4"/>
          <p:cNvSpPr/>
          <p:nvPr/>
        </p:nvSpPr>
        <p:spPr>
          <a:xfrm>
            <a:off x="1596767" y="1296620"/>
            <a:ext cx="8910910" cy="4511821"/>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570" y="3367248"/>
            <a:ext cx="4052256" cy="4052256"/>
          </a:xfrm>
          <a:prstGeom prst="rect">
            <a:avLst/>
          </a:prstGeom>
          <a:effectLst>
            <a:innerShdw blurRad="63500" dist="50800">
              <a:prstClr val="black">
                <a:alpha val="50000"/>
              </a:prstClr>
            </a:innerShdw>
          </a:effectLst>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3279335">
            <a:off x="7873179" y="2435208"/>
            <a:ext cx="4431499" cy="3407324"/>
          </a:xfrm>
          <a:prstGeom prst="rect">
            <a:avLst/>
          </a:prstGeom>
        </p:spPr>
      </p:pic>
      <p:pic>
        <p:nvPicPr>
          <p:cNvPr id="9" name="Picture 8">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380" y="198780"/>
            <a:ext cx="1440542" cy="1440542"/>
          </a:xfrm>
          <a:prstGeom prst="rect">
            <a:avLst/>
          </a:prstGeom>
        </p:spPr>
      </p:pic>
      <p:pic>
        <p:nvPicPr>
          <p:cNvPr id="10" name="Picture 9">
            <a:extLst>
              <a:ext uri="{FF2B5EF4-FFF2-40B4-BE49-F238E27FC236}">
                <a16:creationId xmlns:a16="http://schemas.microsoft.com/office/drawing/2014/main"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3091" y="-153159"/>
            <a:ext cx="3247644" cy="1883401"/>
          </a:xfrm>
          <a:prstGeom prst="rect">
            <a:avLst/>
          </a:prstGeom>
        </p:spPr>
      </p:pic>
      <p:pic>
        <p:nvPicPr>
          <p:cNvPr id="11" name="Picture 10">
            <a:extLst>
              <a:ext uri="{FF2B5EF4-FFF2-40B4-BE49-F238E27FC236}">
                <a16:creationId xmlns:a16="http://schemas.microsoft.com/office/drawing/2014/main"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2172" y="-139396"/>
            <a:ext cx="2558143" cy="2558143"/>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3263" y="-1331965"/>
            <a:ext cx="3101834" cy="3101834"/>
          </a:xfrm>
          <a:prstGeom prst="rect">
            <a:avLst/>
          </a:prstGeom>
        </p:spPr>
      </p:pic>
      <p:grpSp>
        <p:nvGrpSpPr>
          <p:cNvPr id="16" name="Group 15"/>
          <p:cNvGrpSpPr/>
          <p:nvPr/>
        </p:nvGrpSpPr>
        <p:grpSpPr>
          <a:xfrm>
            <a:off x="5423656" y="1490831"/>
            <a:ext cx="2431210" cy="1334976"/>
            <a:chOff x="4949377" y="1441382"/>
            <a:chExt cx="2431210" cy="1334976"/>
          </a:xfrm>
        </p:grpSpPr>
        <p:sp>
          <p:nvSpPr>
            <p:cNvPr id="17" name="TextBox 16"/>
            <p:cNvSpPr txBox="1"/>
            <p:nvPr/>
          </p:nvSpPr>
          <p:spPr>
            <a:xfrm>
              <a:off x="4951288" y="1452919"/>
              <a:ext cx="2429299" cy="1323439"/>
            </a:xfrm>
            <a:prstGeom prst="rect">
              <a:avLst/>
            </a:prstGeom>
            <a:noFill/>
          </p:spPr>
          <p:txBody>
            <a:bodyPr wrap="square" rtlCol="0">
              <a:spAutoFit/>
            </a:bodyPr>
            <a:lstStyle/>
            <a:p>
              <a:r>
                <a:rPr lang="en-US" sz="8000">
                  <a:ln w="130175">
                    <a:solidFill>
                      <a:schemeClr val="bg1"/>
                    </a:solidFill>
                  </a:ln>
                  <a:effectLst>
                    <a:outerShdw blurRad="38100" dist="38100" dir="2700000" algn="tl">
                      <a:srgbClr val="000000">
                        <a:alpha val="43137"/>
                      </a:srgbClr>
                    </a:outerShdw>
                  </a:effectLst>
                  <a:latin typeface="#9Slide05 VL Fadilla" pitchFamily="2" charset="0"/>
                </a:rPr>
                <a:t>Bài 6</a:t>
              </a:r>
            </a:p>
          </p:txBody>
        </p:sp>
        <p:sp>
          <p:nvSpPr>
            <p:cNvPr id="18" name="TextBox 17"/>
            <p:cNvSpPr txBox="1"/>
            <p:nvPr/>
          </p:nvSpPr>
          <p:spPr>
            <a:xfrm>
              <a:off x="4949377" y="1441382"/>
              <a:ext cx="2429299" cy="1323439"/>
            </a:xfrm>
            <a:prstGeom prst="rect">
              <a:avLst/>
            </a:prstGeom>
            <a:noFill/>
          </p:spPr>
          <p:txBody>
            <a:bodyPr wrap="square" rtlCol="0">
              <a:spAutoFit/>
            </a:bodyPr>
            <a:lstStyle/>
            <a:p>
              <a:r>
                <a:rPr lang="en-US" sz="8000">
                  <a:solidFill>
                    <a:schemeClr val="accent4">
                      <a:lumMod val="75000"/>
                    </a:schemeClr>
                  </a:solidFill>
                  <a:effectLst>
                    <a:outerShdw blurRad="38100" dist="38100" dir="2700000" algn="tl">
                      <a:srgbClr val="000000">
                        <a:alpha val="43137"/>
                      </a:srgbClr>
                    </a:outerShdw>
                  </a:effectLst>
                  <a:latin typeface="#9Slide05 VL Fadilla" pitchFamily="2" charset="0"/>
                </a:rPr>
                <a:t>Bài 6</a:t>
              </a:r>
            </a:p>
          </p:txBody>
        </p:sp>
      </p:grpSp>
      <p:pic>
        <p:nvPicPr>
          <p:cNvPr id="19" name="Picture 18">
            <a:extLst>
              <a:ext uri="{FF2B5EF4-FFF2-40B4-BE49-F238E27FC236}">
                <a16:creationId xmlns:a16="http://schemas.microsoft.com/office/drawing/2014/main" id="{416AA52A-2568-3B14-1382-2943F1A7FFD1}"/>
              </a:ext>
            </a:extLst>
          </p:cNvPr>
          <p:cNvPicPr>
            <a:picLocks noChangeAspect="1"/>
          </p:cNvPicPr>
          <p:nvPr/>
        </p:nvPicPr>
        <p:blipFill>
          <a:blip r:embed="rId11"/>
          <a:stretch>
            <a:fillRect/>
          </a:stretch>
        </p:blipFill>
        <p:spPr>
          <a:xfrm>
            <a:off x="37361" y="-123919"/>
            <a:ext cx="1523956" cy="1508868"/>
          </a:xfrm>
          <a:prstGeom prst="rect">
            <a:avLst/>
          </a:prstGeom>
        </p:spPr>
      </p:pic>
      <p:grpSp>
        <p:nvGrpSpPr>
          <p:cNvPr id="20" name="Group 19"/>
          <p:cNvGrpSpPr/>
          <p:nvPr/>
        </p:nvGrpSpPr>
        <p:grpSpPr>
          <a:xfrm>
            <a:off x="-1007920" y="965118"/>
            <a:ext cx="2811440" cy="1105510"/>
            <a:chOff x="-856881" y="1091821"/>
            <a:chExt cx="2811440" cy="1105510"/>
          </a:xfrm>
        </p:grpSpPr>
        <p:sp>
          <p:nvSpPr>
            <p:cNvPr id="21"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22"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sp>
        <p:nvSpPr>
          <p:cNvPr id="25" name="Rectangle 24"/>
          <p:cNvSpPr/>
          <p:nvPr/>
        </p:nvSpPr>
        <p:spPr>
          <a:xfrm>
            <a:off x="1612162" y="2156154"/>
            <a:ext cx="7656259" cy="2646878"/>
          </a:xfrm>
          <a:prstGeom prst="rect">
            <a:avLst/>
          </a:prstGeom>
          <a:noFill/>
        </p:spPr>
        <p:txBody>
          <a:bodyPr wrap="square" lIns="91440" tIns="45720" rIns="91440" bIns="45720">
            <a:spAutoFit/>
            <a:scene3d>
              <a:camera prst="orthographicFront"/>
              <a:lightRig rig="soft" dir="t">
                <a:rot lat="0" lon="0" rev="15600000"/>
              </a:lightRig>
            </a:scene3d>
            <a:sp3d prstMaterial="softEdge"/>
          </a:bodyPr>
          <a:lstStyle/>
          <a:p>
            <a:pPr algn="ctr"/>
            <a:r>
              <a:rPr lang="en-US" sz="16600" b="1">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endParaRPr>
          </a:p>
        </p:txBody>
      </p:sp>
      <p:sp>
        <p:nvSpPr>
          <p:cNvPr id="26" name="Rectangle 25"/>
          <p:cNvSpPr/>
          <p:nvPr/>
        </p:nvSpPr>
        <p:spPr>
          <a:xfrm>
            <a:off x="1515292" y="2168434"/>
            <a:ext cx="7698646" cy="263954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16600" b="1">
                <a:solidFill>
                  <a:srgbClr val="FFC000"/>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solidFill>
                <a:srgbClr val="FFC000"/>
              </a:solidFill>
              <a:effectLst>
                <a:outerShdw blurRad="38100" dist="38100" dir="2700000" algn="tl">
                  <a:srgbClr val="000000">
                    <a:alpha val="43137"/>
                  </a:srgbClr>
                </a:outerShdw>
              </a:effectLst>
              <a:latin typeface="UTM Wedding K&amp;T" panose="02040603050506020204" pitchFamily="18" charset="0"/>
            </a:endParaRPr>
          </a:p>
        </p:txBody>
      </p:sp>
      <p:sp>
        <p:nvSpPr>
          <p:cNvPr id="24" name="Title 1">
            <a:extLst>
              <a:ext uri="{FF2B5EF4-FFF2-40B4-BE49-F238E27FC236}">
                <a16:creationId xmlns:a16="http://schemas.microsoft.com/office/drawing/2014/main" id="{839CB496-B064-1976-8A73-F5C96C8179F1}"/>
              </a:ext>
            </a:extLst>
          </p:cNvPr>
          <p:cNvSpPr txBox="1">
            <a:spLocks/>
          </p:cNvSpPr>
          <p:nvPr/>
        </p:nvSpPr>
        <p:spPr>
          <a:xfrm>
            <a:off x="9839114" y="57956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C000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C00000"/>
              </a:solidFill>
              <a:effectLst/>
              <a:uLnTx/>
              <a:uFillTx/>
              <a:latin typeface="#9Slide07 HoneyCream" pitchFamily="2" charset="0"/>
              <a:ea typeface="+mj-ea"/>
              <a:cs typeface="+mj-cs"/>
              <a:sym typeface="Arial"/>
            </a:endParaRPr>
          </a:p>
        </p:txBody>
      </p:sp>
      <p:sp>
        <p:nvSpPr>
          <p:cNvPr id="27"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6887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1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000" fill="hold"/>
                                        <p:tgtEl>
                                          <p:spTgt spid="10"/>
                                        </p:tgtEl>
                                        <p:attrNameLst>
                                          <p:attrName>ppt_x</p:attrName>
                                        </p:attrNameLst>
                                      </p:cBhvr>
                                      <p:tavLst>
                                        <p:tav tm="0">
                                          <p:val>
                                            <p:strVal val="1+#ppt_w/2"/>
                                          </p:val>
                                        </p:tav>
                                        <p:tav tm="100000">
                                          <p:val>
                                            <p:strVal val="#ppt_x"/>
                                          </p:val>
                                        </p:tav>
                                      </p:tavLst>
                                    </p:anim>
                                    <p:anim calcmode="lin" valueType="num">
                                      <p:cBhvr additive="base">
                                        <p:cTn id="31" dur="1000" fill="hold"/>
                                        <p:tgtEl>
                                          <p:spTgt spid="10"/>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fill="hold"/>
                                        <p:tgtEl>
                                          <p:spTgt spid="11"/>
                                        </p:tgtEl>
                                        <p:attrNameLst>
                                          <p:attrName>ppt_x</p:attrName>
                                        </p:attrNameLst>
                                      </p:cBhvr>
                                      <p:tavLst>
                                        <p:tav tm="0">
                                          <p:val>
                                            <p:strVal val="1+#ppt_w/2"/>
                                          </p:val>
                                        </p:tav>
                                        <p:tav tm="100000">
                                          <p:val>
                                            <p:strVal val="#ppt_x"/>
                                          </p:val>
                                        </p:tav>
                                      </p:tavLst>
                                    </p:anim>
                                    <p:anim calcmode="lin" valueType="num">
                                      <p:cBhvr additive="base">
                                        <p:cTn id="41" dur="1000" fill="hold"/>
                                        <p:tgtEl>
                                          <p:spTgt spid="11"/>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1"/>
                                        </p:tgtEl>
                                        <p:attrNameLst>
                                          <p:attrName>r</p:attrName>
                                        </p:attrNameLst>
                                      </p:cBhvr>
                                    </p:animRot>
                                    <p:animRot by="-240000">
                                      <p:cBhvr>
                                        <p:cTn id="44" dur="200" fill="hold">
                                          <p:stCondLst>
                                            <p:cond delay="200"/>
                                          </p:stCondLst>
                                        </p:cTn>
                                        <p:tgtEl>
                                          <p:spTgt spid="11"/>
                                        </p:tgtEl>
                                        <p:attrNameLst>
                                          <p:attrName>r</p:attrName>
                                        </p:attrNameLst>
                                      </p:cBhvr>
                                    </p:animRot>
                                    <p:animRot by="240000">
                                      <p:cBhvr>
                                        <p:cTn id="45" dur="200" fill="hold">
                                          <p:stCondLst>
                                            <p:cond delay="400"/>
                                          </p:stCondLst>
                                        </p:cTn>
                                        <p:tgtEl>
                                          <p:spTgt spid="11"/>
                                        </p:tgtEl>
                                        <p:attrNameLst>
                                          <p:attrName>r</p:attrName>
                                        </p:attrNameLst>
                                      </p:cBhvr>
                                    </p:animRot>
                                    <p:animRot by="-240000">
                                      <p:cBhvr>
                                        <p:cTn id="46" dur="200" fill="hold">
                                          <p:stCondLst>
                                            <p:cond delay="600"/>
                                          </p:stCondLst>
                                        </p:cTn>
                                        <p:tgtEl>
                                          <p:spTgt spid="11"/>
                                        </p:tgtEl>
                                        <p:attrNameLst>
                                          <p:attrName>r</p:attrName>
                                        </p:attrNameLst>
                                      </p:cBhvr>
                                    </p:animRot>
                                    <p:animRot by="120000">
                                      <p:cBhvr>
                                        <p:cTn id="47" dur="200" fill="hold">
                                          <p:stCondLst>
                                            <p:cond delay="800"/>
                                          </p:stCondLst>
                                        </p:cTn>
                                        <p:tgtEl>
                                          <p:spTgt spid="11"/>
                                        </p:tgtEl>
                                        <p:attrNameLst>
                                          <p:attrName>r</p:attrName>
                                        </p:attrNameLst>
                                      </p:cBhvr>
                                    </p:animRot>
                                  </p:childTnLst>
                                </p:cTn>
                              </p:par>
                              <p:par>
                                <p:cTn id="48" presetID="26"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80">
                                          <p:stCondLst>
                                            <p:cond delay="0"/>
                                          </p:stCondLst>
                                        </p:cTn>
                                        <p:tgtEl>
                                          <p:spTgt spid="16"/>
                                        </p:tgtEl>
                                      </p:cBhvr>
                                    </p:animEffect>
                                    <p:anim calcmode="lin" valueType="num">
                                      <p:cBhvr>
                                        <p:cTn id="5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6" dur="26">
                                          <p:stCondLst>
                                            <p:cond delay="650"/>
                                          </p:stCondLst>
                                        </p:cTn>
                                        <p:tgtEl>
                                          <p:spTgt spid="16"/>
                                        </p:tgtEl>
                                      </p:cBhvr>
                                      <p:to x="100000" y="60000"/>
                                    </p:animScale>
                                    <p:animScale>
                                      <p:cBhvr>
                                        <p:cTn id="57" dur="166" decel="50000">
                                          <p:stCondLst>
                                            <p:cond delay="676"/>
                                          </p:stCondLst>
                                        </p:cTn>
                                        <p:tgtEl>
                                          <p:spTgt spid="16"/>
                                        </p:tgtEl>
                                      </p:cBhvr>
                                      <p:to x="100000" y="100000"/>
                                    </p:animScale>
                                    <p:animScale>
                                      <p:cBhvr>
                                        <p:cTn id="58" dur="26">
                                          <p:stCondLst>
                                            <p:cond delay="1312"/>
                                          </p:stCondLst>
                                        </p:cTn>
                                        <p:tgtEl>
                                          <p:spTgt spid="16"/>
                                        </p:tgtEl>
                                      </p:cBhvr>
                                      <p:to x="100000" y="80000"/>
                                    </p:animScale>
                                    <p:animScale>
                                      <p:cBhvr>
                                        <p:cTn id="59" dur="166" decel="50000">
                                          <p:stCondLst>
                                            <p:cond delay="1338"/>
                                          </p:stCondLst>
                                        </p:cTn>
                                        <p:tgtEl>
                                          <p:spTgt spid="16"/>
                                        </p:tgtEl>
                                      </p:cBhvr>
                                      <p:to x="100000" y="100000"/>
                                    </p:animScale>
                                    <p:animScale>
                                      <p:cBhvr>
                                        <p:cTn id="60" dur="26">
                                          <p:stCondLst>
                                            <p:cond delay="1642"/>
                                          </p:stCondLst>
                                        </p:cTn>
                                        <p:tgtEl>
                                          <p:spTgt spid="16"/>
                                        </p:tgtEl>
                                      </p:cBhvr>
                                      <p:to x="100000" y="90000"/>
                                    </p:animScale>
                                    <p:animScale>
                                      <p:cBhvr>
                                        <p:cTn id="61" dur="166" decel="50000">
                                          <p:stCondLst>
                                            <p:cond delay="1668"/>
                                          </p:stCondLst>
                                        </p:cTn>
                                        <p:tgtEl>
                                          <p:spTgt spid="16"/>
                                        </p:tgtEl>
                                      </p:cBhvr>
                                      <p:to x="100000" y="100000"/>
                                    </p:animScale>
                                    <p:animScale>
                                      <p:cBhvr>
                                        <p:cTn id="62" dur="26">
                                          <p:stCondLst>
                                            <p:cond delay="1808"/>
                                          </p:stCondLst>
                                        </p:cTn>
                                        <p:tgtEl>
                                          <p:spTgt spid="16"/>
                                        </p:tgtEl>
                                      </p:cBhvr>
                                      <p:to x="100000" y="95000"/>
                                    </p:animScale>
                                    <p:animScale>
                                      <p:cBhvr>
                                        <p:cTn id="63" dur="166" decel="50000">
                                          <p:stCondLst>
                                            <p:cond delay="1834"/>
                                          </p:stCondLst>
                                        </p:cTn>
                                        <p:tgtEl>
                                          <p:spTgt spid="16"/>
                                        </p:tgtEl>
                                      </p:cBhvr>
                                      <p:to x="100000" y="100000"/>
                                    </p:animScale>
                                  </p:childTnLst>
                                </p:cTn>
                              </p:par>
                            </p:childTnLst>
                          </p:cTn>
                        </p:par>
                        <p:par>
                          <p:cTn id="64" fill="hold">
                            <p:stCondLst>
                              <p:cond delay="4000"/>
                            </p:stCondLst>
                            <p:childTnLst>
                              <p:par>
                                <p:cTn id="65" presetID="56" presetClass="entr" presetSubtype="0" fill="hold" grpId="0" nodeType="afterEffect">
                                  <p:stCondLst>
                                    <p:cond delay="0"/>
                                  </p:stCondLst>
                                  <p:iterate type="lt">
                                    <p:tmPct val="10000"/>
                                  </p:iterate>
                                  <p:childTnLst>
                                    <p:set>
                                      <p:cBhvr>
                                        <p:cTn id="66" dur="1" fill="hold">
                                          <p:stCondLst>
                                            <p:cond delay="0"/>
                                          </p:stCondLst>
                                        </p:cTn>
                                        <p:tgtEl>
                                          <p:spTgt spid="25"/>
                                        </p:tgtEl>
                                        <p:attrNameLst>
                                          <p:attrName>style.visibility</p:attrName>
                                        </p:attrNameLst>
                                      </p:cBhvr>
                                      <p:to>
                                        <p:strVal val="visible"/>
                                      </p:to>
                                    </p:set>
                                    <p:anim by="(-#ppt_w*2)" calcmode="lin" valueType="num">
                                      <p:cBhvr rctx="PPT">
                                        <p:cTn id="67" dur="250" autoRev="1" fill="hold">
                                          <p:stCondLst>
                                            <p:cond delay="0"/>
                                          </p:stCondLst>
                                        </p:cTn>
                                        <p:tgtEl>
                                          <p:spTgt spid="25"/>
                                        </p:tgtEl>
                                        <p:attrNameLst>
                                          <p:attrName>ppt_w</p:attrName>
                                        </p:attrNameLst>
                                      </p:cBhvr>
                                    </p:anim>
                                    <p:anim by="(#ppt_w*0.50)" calcmode="lin" valueType="num">
                                      <p:cBhvr>
                                        <p:cTn id="68" dur="250" decel="50000" autoRev="1" fill="hold">
                                          <p:stCondLst>
                                            <p:cond delay="0"/>
                                          </p:stCondLst>
                                        </p:cTn>
                                        <p:tgtEl>
                                          <p:spTgt spid="25"/>
                                        </p:tgtEl>
                                        <p:attrNameLst>
                                          <p:attrName>ppt_x</p:attrName>
                                        </p:attrNameLst>
                                      </p:cBhvr>
                                    </p:anim>
                                    <p:anim from="(-#ppt_h/2)" to="(#ppt_y)" calcmode="lin" valueType="num">
                                      <p:cBhvr>
                                        <p:cTn id="69" dur="500" fill="hold">
                                          <p:stCondLst>
                                            <p:cond delay="0"/>
                                          </p:stCondLst>
                                        </p:cTn>
                                        <p:tgtEl>
                                          <p:spTgt spid="25"/>
                                        </p:tgtEl>
                                        <p:attrNameLst>
                                          <p:attrName>ppt_y</p:attrName>
                                        </p:attrNameLst>
                                      </p:cBhvr>
                                    </p:anim>
                                    <p:animRot by="21600000">
                                      <p:cBhvr>
                                        <p:cTn id="70" dur="500" fill="hold">
                                          <p:stCondLst>
                                            <p:cond delay="0"/>
                                          </p:stCondLst>
                                        </p:cTn>
                                        <p:tgtEl>
                                          <p:spTgt spid="25"/>
                                        </p:tgtEl>
                                        <p:attrNameLst>
                                          <p:attrName>r</p:attrName>
                                        </p:attrNameLst>
                                      </p:cBhvr>
                                    </p:animRot>
                                  </p:childTnLst>
                                </p:cTn>
                              </p:par>
                            </p:childTnLst>
                          </p:cTn>
                        </p:par>
                        <p:par>
                          <p:cTn id="71" fill="hold">
                            <p:stCondLst>
                              <p:cond delay="4800"/>
                            </p:stCondLst>
                            <p:childTnLst>
                              <p:par>
                                <p:cTn id="72" presetID="56" presetClass="entr" presetSubtype="0" fill="hold" grpId="0" nodeType="afterEffect">
                                  <p:stCondLst>
                                    <p:cond delay="0"/>
                                  </p:stCondLst>
                                  <p:iterate type="lt">
                                    <p:tmPct val="10000"/>
                                  </p:iterate>
                                  <p:childTnLst>
                                    <p:set>
                                      <p:cBhvr>
                                        <p:cTn id="73" dur="1" fill="hold">
                                          <p:stCondLst>
                                            <p:cond delay="0"/>
                                          </p:stCondLst>
                                        </p:cTn>
                                        <p:tgtEl>
                                          <p:spTgt spid="26"/>
                                        </p:tgtEl>
                                        <p:attrNameLst>
                                          <p:attrName>style.visibility</p:attrName>
                                        </p:attrNameLst>
                                      </p:cBhvr>
                                      <p:to>
                                        <p:strVal val="visible"/>
                                      </p:to>
                                    </p:set>
                                    <p:anim by="(-#ppt_w*2)" calcmode="lin" valueType="num">
                                      <p:cBhvr rctx="PPT">
                                        <p:cTn id="74" dur="250" autoRev="1" fill="hold">
                                          <p:stCondLst>
                                            <p:cond delay="0"/>
                                          </p:stCondLst>
                                        </p:cTn>
                                        <p:tgtEl>
                                          <p:spTgt spid="26"/>
                                        </p:tgtEl>
                                        <p:attrNameLst>
                                          <p:attrName>ppt_w</p:attrName>
                                        </p:attrNameLst>
                                      </p:cBhvr>
                                    </p:anim>
                                    <p:anim by="(#ppt_w*0.50)" calcmode="lin" valueType="num">
                                      <p:cBhvr>
                                        <p:cTn id="75" dur="250" decel="50000" autoRev="1" fill="hold">
                                          <p:stCondLst>
                                            <p:cond delay="0"/>
                                          </p:stCondLst>
                                        </p:cTn>
                                        <p:tgtEl>
                                          <p:spTgt spid="26"/>
                                        </p:tgtEl>
                                        <p:attrNameLst>
                                          <p:attrName>ppt_x</p:attrName>
                                        </p:attrNameLst>
                                      </p:cBhvr>
                                    </p:anim>
                                    <p:anim from="(-#ppt_h/2)" to="(#ppt_y)" calcmode="lin" valueType="num">
                                      <p:cBhvr>
                                        <p:cTn id="76" dur="500" fill="hold">
                                          <p:stCondLst>
                                            <p:cond delay="0"/>
                                          </p:stCondLst>
                                        </p:cTn>
                                        <p:tgtEl>
                                          <p:spTgt spid="26"/>
                                        </p:tgtEl>
                                        <p:attrNameLst>
                                          <p:attrName>ppt_y</p:attrName>
                                        </p:attrNameLst>
                                      </p:cBhvr>
                                    </p:anim>
                                    <p:animRot by="21600000">
                                      <p:cBhvr>
                                        <p:cTn id="77" dur="5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 name="图片 9">
            <a:extLst>
              <a:ext uri="{FF2B5EF4-FFF2-40B4-BE49-F238E27FC236}">
                <a16:creationId xmlns:a16="http://schemas.microsoft.com/office/drawing/2014/main" id="{53FFC0A3-5744-4F22-AE80-C1E5551EF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grpSp>
        <p:nvGrpSpPr>
          <p:cNvPr id="5" name="Group 4"/>
          <p:cNvGrpSpPr/>
          <p:nvPr/>
        </p:nvGrpSpPr>
        <p:grpSpPr>
          <a:xfrm>
            <a:off x="-570728" y="-730186"/>
            <a:ext cx="5239045" cy="2853499"/>
            <a:chOff x="2724911" y="-939904"/>
            <a:chExt cx="5239045" cy="2853499"/>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7" name="TextBox 6"/>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11" name="Group 10"/>
          <p:cNvGrpSpPr/>
          <p:nvPr/>
        </p:nvGrpSpPr>
        <p:grpSpPr>
          <a:xfrm>
            <a:off x="2172757" y="1340342"/>
            <a:ext cx="1635406" cy="1447820"/>
            <a:chOff x="4943830" y="1548487"/>
            <a:chExt cx="1635406" cy="1447820"/>
          </a:xfrm>
        </p:grpSpPr>
        <p:sp>
          <p:nvSpPr>
            <p:cNvPr id="8" name="Oval 7"/>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943830" y="1548487"/>
              <a:ext cx="1447820" cy="1447820"/>
            </a:xfrm>
            <a:prstGeom prst="rect">
              <a:avLst/>
            </a:prstGeom>
          </p:spPr>
        </p:pic>
      </p:grpSp>
      <p:sp>
        <p:nvSpPr>
          <p:cNvPr id="10" name="TextBox 9"/>
          <p:cNvSpPr txBox="1"/>
          <p:nvPr/>
        </p:nvSpPr>
        <p:spPr>
          <a:xfrm>
            <a:off x="3799716" y="1880855"/>
            <a:ext cx="7357394"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chân trời</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2111970" y="2290361"/>
            <a:ext cx="1776930" cy="1447820"/>
            <a:chOff x="4802306" y="1540746"/>
            <a:chExt cx="1776930" cy="1447820"/>
          </a:xfrm>
        </p:grpSpPr>
        <p:sp>
          <p:nvSpPr>
            <p:cNvPr id="17" name="Oval 16"/>
            <p:cNvSpPr/>
            <p:nvPr/>
          </p:nvSpPr>
          <p:spPr>
            <a:xfrm>
              <a:off x="5813789" y="2089000"/>
              <a:ext cx="765447" cy="765447"/>
            </a:xfrm>
            <a:prstGeom prst="ellipse">
              <a:avLst/>
            </a:prstGeom>
            <a:solidFill>
              <a:schemeClr val="accent4">
                <a:lumMod val="40000"/>
                <a:lumOff val="60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802306" y="1540746"/>
              <a:ext cx="1447820" cy="1447820"/>
            </a:xfrm>
            <a:prstGeom prst="rect">
              <a:avLst/>
            </a:prstGeom>
          </p:spPr>
        </p:pic>
      </p:grpSp>
      <p:sp>
        <p:nvSpPr>
          <p:cNvPr id="19" name="TextBox 18"/>
          <p:cNvSpPr txBox="1"/>
          <p:nvPr/>
        </p:nvSpPr>
        <p:spPr>
          <a:xfrm>
            <a:off x="3822577" y="2795679"/>
            <a:ext cx="831571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đến ……… </a:t>
            </a:r>
            <a:r>
              <a:rPr lang="en-US" sz="4000" b="1" i="1">
                <a:solidFill>
                  <a:srgbClr val="002060"/>
                </a:solidFill>
                <a:latin typeface="Arial" panose="020B0604020202020204" pitchFamily="34" charset="0"/>
                <a:cs typeface="Arial" panose="020B0604020202020204" pitchFamily="34" charset="0"/>
              </a:rPr>
              <a:t>đúng đó con ạ.</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20" name="Group 19"/>
          <p:cNvGrpSpPr/>
          <p:nvPr/>
        </p:nvGrpSpPr>
        <p:grpSpPr>
          <a:xfrm>
            <a:off x="2216163" y="3418260"/>
            <a:ext cx="1711097" cy="1447820"/>
            <a:chOff x="4868139" y="1603116"/>
            <a:chExt cx="1711097" cy="1447820"/>
          </a:xfrm>
        </p:grpSpPr>
        <p:sp>
          <p:nvSpPr>
            <p:cNvPr id="21" name="Oval 20"/>
            <p:cNvSpPr/>
            <p:nvPr/>
          </p:nvSpPr>
          <p:spPr>
            <a:xfrm>
              <a:off x="5813789" y="2089000"/>
              <a:ext cx="765447" cy="765447"/>
            </a:xfrm>
            <a:prstGeom prst="ellipse">
              <a:avLst/>
            </a:prstGeom>
            <a:solidFill>
              <a:schemeClr val="accent1">
                <a:lumMod val="75000"/>
              </a:schemeClr>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868139" y="1603116"/>
              <a:ext cx="1447820" cy="1447820"/>
            </a:xfrm>
            <a:prstGeom prst="rect">
              <a:avLst/>
            </a:prstGeom>
          </p:spPr>
        </p:pic>
      </p:grpSp>
      <p:sp>
        <p:nvSpPr>
          <p:cNvPr id="23" name="TextBox 22"/>
          <p:cNvSpPr txBox="1"/>
          <p:nvPr/>
        </p:nvSpPr>
        <p:spPr>
          <a:xfrm>
            <a:off x="3987139" y="3854952"/>
            <a:ext cx="831571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Tiếp đến ……… </a:t>
            </a:r>
            <a:r>
              <a:rPr lang="en-US" sz="4000" b="1" i="1">
                <a:solidFill>
                  <a:srgbClr val="002060"/>
                </a:solidFill>
                <a:latin typeface="Arial" panose="020B0604020202020204" pitchFamily="34" charset="0"/>
                <a:cs typeface="Arial" panose="020B0604020202020204" pitchFamily="34" charset="0"/>
              </a:rPr>
              <a:t>chín rộ đấy.</a:t>
            </a:r>
            <a:endParaRPr lang="en-US" sz="4000" b="1" i="1" dirty="0">
              <a:solidFill>
                <a:srgbClr val="002060"/>
              </a:solidFill>
              <a:latin typeface="Arial" panose="020B0604020202020204" pitchFamily="34" charset="0"/>
              <a:cs typeface="Arial" panose="020B0604020202020204" pitchFamily="34" charset="0"/>
            </a:endParaRPr>
          </a:p>
        </p:txBody>
      </p:sp>
      <p:grpSp>
        <p:nvGrpSpPr>
          <p:cNvPr id="24" name="Group 23"/>
          <p:cNvGrpSpPr/>
          <p:nvPr/>
        </p:nvGrpSpPr>
        <p:grpSpPr>
          <a:xfrm>
            <a:off x="2334017" y="4323485"/>
            <a:ext cx="1724684" cy="1447820"/>
            <a:chOff x="4854552" y="1528834"/>
            <a:chExt cx="1724684" cy="1447820"/>
          </a:xfrm>
        </p:grpSpPr>
        <p:sp>
          <p:nvSpPr>
            <p:cNvPr id="25" name="Oval 24"/>
            <p:cNvSpPr/>
            <p:nvPr/>
          </p:nvSpPr>
          <p:spPr>
            <a:xfrm>
              <a:off x="5813789" y="2089000"/>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4</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81910">
              <a:off x="4854552" y="1528834"/>
              <a:ext cx="1447820" cy="1447820"/>
            </a:xfrm>
            <a:prstGeom prst="rect">
              <a:avLst/>
            </a:prstGeom>
          </p:spPr>
        </p:pic>
      </p:grpSp>
      <p:sp>
        <p:nvSpPr>
          <p:cNvPr id="27" name="TextBox 26"/>
          <p:cNvSpPr txBox="1"/>
          <p:nvPr/>
        </p:nvSpPr>
        <p:spPr>
          <a:xfrm>
            <a:off x="4168396" y="4932194"/>
            <a:ext cx="831571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Còn lại.</a:t>
            </a:r>
            <a:endParaRPr lang="en-US" sz="40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3190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61327" y="-175884"/>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6517320"/>
          </a:xfrm>
          <a:prstGeom prst="rect">
            <a:avLst/>
          </a:prstGeom>
          <a:noFill/>
        </p:spPr>
        <p:txBody>
          <a:bodyPr wrap="square" rtlCol="0">
            <a:spAutoFit/>
          </a:bodyPr>
          <a:lstStyle/>
          <a:p>
            <a:pPr algn="just"/>
            <a:r>
              <a:rPr lang="en-US" sz="2800" b="1">
                <a:latin typeface="UTM Aptima" panose="02040603050506020204" pitchFamily="18" charset="0"/>
              </a:rPr>
              <a:t>     </a:t>
            </a:r>
            <a:r>
              <a:rPr lang="en-US" sz="2700" b="1">
                <a:solidFill>
                  <a:srgbClr val="002060"/>
                </a:solidFill>
                <a:latin typeface="UTM Aptima"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algn="just"/>
            <a:r>
              <a:rPr lang="en-US" sz="2700" b="1">
                <a:latin typeface="UTM Aptima" panose="02040603050506020204" pitchFamily="18" charset="0"/>
              </a:rPr>
              <a:t>   </a:t>
            </a:r>
            <a:r>
              <a:rPr lang="en-US" sz="2700" b="1">
                <a:solidFill>
                  <a:srgbClr val="C00000"/>
                </a:solidFill>
                <a:latin typeface="UTM Aptima" panose="02040603050506020204" pitchFamily="18" charset="0"/>
              </a:rPr>
              <a:t>Minh ríu rít bên mẹ:</a:t>
            </a:r>
          </a:p>
          <a:p>
            <a:pPr algn="just"/>
            <a:r>
              <a:rPr lang="en-US" sz="2700" b="1">
                <a:solidFill>
                  <a:srgbClr val="C00000"/>
                </a:solidFill>
                <a:latin typeface="UTM Aptima" panose="02040603050506020204" pitchFamily="18" charset="0"/>
              </a:rPr>
              <a:t>   - Mẹ ơi, con thấy quả trên cây đều chín hết cả rồi. Các bạn ấy đang mong có người đến hái đấy. Nhìn quả chín ngon thế này, chắc chắn bác nông dân vui lắm mẹ nhỉ?</a:t>
            </a:r>
          </a:p>
          <a:p>
            <a:pPr algn="just"/>
            <a:r>
              <a:rPr lang="en-US" sz="2700" b="1">
                <a:solidFill>
                  <a:srgbClr val="C00000"/>
                </a:solidFill>
                <a:latin typeface="UTM Aptima" panose="02040603050506020204" pitchFamily="18" charset="0"/>
              </a:rPr>
              <a:t>   - Đúng thế con ạ.</a:t>
            </a:r>
          </a:p>
          <a:p>
            <a:pPr algn="just"/>
            <a:r>
              <a:rPr lang="en-US" sz="2700" b="1">
                <a:latin typeface="UTM Aptima" panose="02040603050506020204" pitchFamily="18" charset="0"/>
              </a:rPr>
              <a:t>   </a:t>
            </a:r>
            <a:r>
              <a:rPr lang="en-US" sz="2700" b="1">
                <a:solidFill>
                  <a:srgbClr val="00CC00"/>
                </a:solidFill>
                <a:latin typeface="UTM Aptima" panose="02040603050506020204" pitchFamily="18" charset="0"/>
              </a:rPr>
              <a:t>- Nếu mùa nào cũng được thu hoạch thì thích lắm, phải không mẹ?</a:t>
            </a:r>
          </a:p>
          <a:p>
            <a:pPr algn="just"/>
            <a:r>
              <a:rPr lang="en-US" sz="2700" b="1">
                <a:solidFill>
                  <a:srgbClr val="00CC00"/>
                </a:solidFill>
                <a:latin typeface="UTM Aptima" panose="02040603050506020204" pitchFamily="18" charset="0"/>
              </a:rPr>
              <a:t>   Mẹ âu yếm nhìn Minh và bảo:</a:t>
            </a:r>
          </a:p>
          <a:p>
            <a:pPr algn="just"/>
            <a:r>
              <a:rPr lang="en-US" sz="2700" b="1">
                <a:solidFill>
                  <a:srgbClr val="00CC00"/>
                </a:solidFill>
                <a:latin typeface="UTM Aptima" panose="02040603050506020204" pitchFamily="18" charset="0"/>
              </a:rPr>
              <a:t>   - Con nói đúng đấy! Mùa nào thức ấy. Nhưng để có sản phẩm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r>
              <a:rPr lang="en-US" sz="2700" b="1">
                <a:latin typeface="UTM Aptima" panose="02040603050506020204" pitchFamily="18" charset="0"/>
              </a:rPr>
              <a:t> </a:t>
            </a:r>
          </a:p>
          <a:p>
            <a:pPr algn="just"/>
            <a:r>
              <a:rPr lang="en-US" sz="2700" b="1">
                <a:latin typeface="UTM Aptima" panose="02040603050506020204" pitchFamily="18" charset="0"/>
              </a:rPr>
              <a:t>   - Mẹ ơi, con hiểu rồi. Công việc của các bác nông dân vất vả quá mẹ nhỉ?</a:t>
            </a:r>
          </a:p>
        </p:txBody>
      </p:sp>
      <p:sp>
        <p:nvSpPr>
          <p:cNvPr id="7" name="TextBox 6"/>
          <p:cNvSpPr txBox="1"/>
          <p:nvPr/>
        </p:nvSpPr>
        <p:spPr>
          <a:xfrm>
            <a:off x="6742168" y="6459937"/>
            <a:ext cx="5568459"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Tree>
    <p:extLst>
      <p:ext uri="{BB962C8B-B14F-4D97-AF65-F5344CB8AC3E}">
        <p14:creationId xmlns:p14="http://schemas.microsoft.com/office/powerpoint/2010/main" val="55686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11" name="Group 10"/>
          <p:cNvGrpSpPr/>
          <p:nvPr/>
        </p:nvGrpSpPr>
        <p:grpSpPr>
          <a:xfrm>
            <a:off x="1601986" y="212943"/>
            <a:ext cx="8705019" cy="5329024"/>
            <a:chOff x="1639564" y="0"/>
            <a:chExt cx="8705019" cy="532902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9564" y="0"/>
              <a:ext cx="8705019" cy="5329024"/>
            </a:xfrm>
            <a:prstGeom prst="rect">
              <a:avLst/>
            </a:prstGeom>
          </p:spPr>
        </p:pic>
        <p:sp>
          <p:nvSpPr>
            <p:cNvPr id="13" name="TextBox 12"/>
            <p:cNvSpPr txBox="1"/>
            <p:nvPr/>
          </p:nvSpPr>
          <p:spPr>
            <a:xfrm>
              <a:off x="3418566" y="2403255"/>
              <a:ext cx="5438051" cy="1569660"/>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Luyện đọc </a:t>
              </a:r>
            </a:p>
            <a:p>
              <a:pPr algn="ctr"/>
              <a:r>
                <a:rPr lang="en-US" sz="4800" b="1">
                  <a:solidFill>
                    <a:srgbClr val="FF6600"/>
                  </a:solidFill>
                  <a:latin typeface="UTM Avo" panose="02040603050506020204" pitchFamily="18" charset="0"/>
                </a:rPr>
                <a:t>nối tiếp đoạn</a:t>
              </a:r>
            </a:p>
          </p:txBody>
        </p:sp>
      </p:grpSp>
    </p:spTree>
    <p:extLst>
      <p:ext uri="{BB962C8B-B14F-4D97-AF65-F5344CB8AC3E}">
        <p14:creationId xmlns:p14="http://schemas.microsoft.com/office/powerpoint/2010/main" val="2465845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grpSp>
        <p:nvGrpSpPr>
          <p:cNvPr id="4" name="Group 3"/>
          <p:cNvGrpSpPr/>
          <p:nvPr/>
        </p:nvGrpSpPr>
        <p:grpSpPr>
          <a:xfrm>
            <a:off x="2501079" y="-529936"/>
            <a:ext cx="6409743" cy="4708243"/>
            <a:chOff x="2663918" y="-504883"/>
            <a:chExt cx="6409743" cy="4708243"/>
          </a:xfrm>
        </p:grpSpPr>
        <p:pic>
          <p:nvPicPr>
            <p:cNvPr id="5" name="Picture 4">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6" name="TextBox 5"/>
            <p:cNvSpPr txBox="1"/>
            <p:nvPr/>
          </p:nvSpPr>
          <p:spPr>
            <a:xfrm>
              <a:off x="3073765" y="820419"/>
              <a:ext cx="5900418" cy="769441"/>
            </a:xfrm>
            <a:prstGeom prst="rect">
              <a:avLst/>
            </a:prstGeom>
            <a:noFill/>
          </p:spPr>
          <p:txBody>
            <a:bodyPr wrap="square" rtlCol="0">
              <a:spAutoFit/>
            </a:bodyPr>
            <a:lstStyle/>
            <a:p>
              <a:r>
                <a:rPr lang="en-US" sz="4400" b="1">
                  <a:ln>
                    <a:solidFill>
                      <a:schemeClr val="bg1"/>
                    </a:solidFill>
                  </a:ln>
                  <a:solidFill>
                    <a:srgbClr val="FF6600"/>
                  </a:solidFill>
                  <a:latin typeface="UTM Avo" panose="02040603050506020204" pitchFamily="18" charset="0"/>
                </a:rPr>
                <a:t>Luyện đọc từ khó</a:t>
              </a:r>
            </a:p>
          </p:txBody>
        </p:sp>
      </p:grpSp>
      <p:sp>
        <p:nvSpPr>
          <p:cNvPr id="15" name="Google Shape;276;p7">
            <a:extLst>
              <a:ext uri="{FF2B5EF4-FFF2-40B4-BE49-F238E27FC236}">
                <a16:creationId xmlns:a16="http://schemas.microsoft.com/office/drawing/2014/main" id="{D33CB0D1-8FD9-7C5D-268F-E2711EEE24E1}"/>
              </a:ext>
            </a:extLst>
          </p:cNvPr>
          <p:cNvSpPr/>
          <p:nvPr/>
        </p:nvSpPr>
        <p:spPr>
          <a:xfrm>
            <a:off x="2713165" y="5534692"/>
            <a:ext cx="244266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3600" b="1">
                <a:ln w="3175">
                  <a:solidFill>
                    <a:schemeClr val="bg1"/>
                  </a:solidFill>
                </a:ln>
                <a:solidFill>
                  <a:schemeClr val="accent5">
                    <a:lumMod val="75000"/>
                  </a:schemeClr>
                </a:solidFill>
                <a:latin typeface="UTM Avo" panose="02040603050506020204" pitchFamily="18" charset="0"/>
              </a:rPr>
              <a:t>ríu rít</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18" name="Google Shape;276;p7">
            <a:extLst>
              <a:ext uri="{FF2B5EF4-FFF2-40B4-BE49-F238E27FC236}">
                <a16:creationId xmlns:a16="http://schemas.microsoft.com/office/drawing/2014/main" id="{D33CB0D1-8FD9-7C5D-268F-E2711EEE24E1}"/>
              </a:ext>
            </a:extLst>
          </p:cNvPr>
          <p:cNvSpPr/>
          <p:nvPr/>
        </p:nvSpPr>
        <p:spPr>
          <a:xfrm>
            <a:off x="6409025" y="2437498"/>
            <a:ext cx="329051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ln>
                  <a:solidFill>
                    <a:schemeClr val="bg1"/>
                  </a:solidFill>
                </a:ln>
                <a:solidFill>
                  <a:srgbClr val="FF0066"/>
                </a:solidFill>
                <a:latin typeface="UTM Avo" panose="02040603050506020204" pitchFamily="18" charset="0"/>
              </a:rPr>
              <a:t>ươm mầm</a:t>
            </a:r>
            <a:endParaRPr sz="3600" b="1" dirty="0">
              <a:ln>
                <a:solidFill>
                  <a:schemeClr val="bg1"/>
                </a:solidFill>
              </a:ln>
              <a:solidFill>
                <a:srgbClr val="FF0066"/>
              </a:solidFill>
              <a:latin typeface="UTM Avo" panose="02040603050506020204" pitchFamily="18" charset="0"/>
            </a:endParaRPr>
          </a:p>
        </p:txBody>
      </p:sp>
      <p:sp>
        <p:nvSpPr>
          <p:cNvPr id="19" name="Google Shape;276;p7">
            <a:extLst>
              <a:ext uri="{FF2B5EF4-FFF2-40B4-BE49-F238E27FC236}">
                <a16:creationId xmlns:a16="http://schemas.microsoft.com/office/drawing/2014/main" id="{D33CB0D1-8FD9-7C5D-268F-E2711EEE24E1}"/>
              </a:ext>
            </a:extLst>
          </p:cNvPr>
          <p:cNvSpPr/>
          <p:nvPr/>
        </p:nvSpPr>
        <p:spPr>
          <a:xfrm>
            <a:off x="7351776" y="3893754"/>
            <a:ext cx="363408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ln>
                  <a:solidFill>
                    <a:schemeClr val="bg1"/>
                  </a:solidFill>
                </a:ln>
                <a:solidFill>
                  <a:srgbClr val="00CC00"/>
                </a:solidFill>
                <a:latin typeface="UTM Avo" panose="02040603050506020204" pitchFamily="18" charset="0"/>
              </a:rPr>
              <a:t>ruộng đồng</a:t>
            </a:r>
            <a:endParaRPr sz="3600" b="1" dirty="0">
              <a:ln>
                <a:solidFill>
                  <a:schemeClr val="bg1"/>
                </a:solidFill>
              </a:ln>
              <a:solidFill>
                <a:srgbClr val="00CC00"/>
              </a:solidFill>
              <a:latin typeface="UTM Avo" panose="02040603050506020204" pitchFamily="18" charset="0"/>
            </a:endParaRPr>
          </a:p>
        </p:txBody>
      </p:sp>
      <p:sp>
        <p:nvSpPr>
          <p:cNvPr id="20" name="Google Shape;276;p7">
            <a:extLst>
              <a:ext uri="{FF2B5EF4-FFF2-40B4-BE49-F238E27FC236}">
                <a16:creationId xmlns:a16="http://schemas.microsoft.com/office/drawing/2014/main" id="{D33CB0D1-8FD9-7C5D-268F-E2711EEE24E1}"/>
              </a:ext>
            </a:extLst>
          </p:cNvPr>
          <p:cNvSpPr/>
          <p:nvPr/>
        </p:nvSpPr>
        <p:spPr>
          <a:xfrm>
            <a:off x="6498613" y="5513832"/>
            <a:ext cx="329051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ln>
                  <a:solidFill>
                    <a:schemeClr val="bg1"/>
                  </a:solidFill>
                </a:ln>
                <a:solidFill>
                  <a:srgbClr val="009999"/>
                </a:solidFill>
                <a:latin typeface="UTM Avo" panose="02040603050506020204" pitchFamily="18" charset="0"/>
              </a:rPr>
              <a:t>chín rộ</a:t>
            </a:r>
            <a:endParaRPr sz="3600" b="1" dirty="0">
              <a:ln>
                <a:solidFill>
                  <a:schemeClr val="bg1"/>
                </a:solidFill>
              </a:ln>
              <a:solidFill>
                <a:srgbClr val="009999"/>
              </a:solidFill>
              <a:latin typeface="UTM Avo" panose="02040603050506020204" pitchFamily="18" charset="0"/>
            </a:endParaRPr>
          </a:p>
        </p:txBody>
      </p:sp>
      <p:sp>
        <p:nvSpPr>
          <p:cNvPr id="21" name="Google Shape;276;p7">
            <a:extLst>
              <a:ext uri="{FF2B5EF4-FFF2-40B4-BE49-F238E27FC236}">
                <a16:creationId xmlns:a16="http://schemas.microsoft.com/office/drawing/2014/main" id="{D33CB0D1-8FD9-7C5D-268F-E2711EEE24E1}"/>
              </a:ext>
            </a:extLst>
          </p:cNvPr>
          <p:cNvSpPr/>
          <p:nvPr/>
        </p:nvSpPr>
        <p:spPr>
          <a:xfrm>
            <a:off x="2314495"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solidFill>
                  <a:schemeClr val="bg1"/>
                </a:solidFill>
                <a:effectLst>
                  <a:outerShdw blurRad="38100" dist="38100" dir="2700000" algn="tl">
                    <a:srgbClr val="000000">
                      <a:alpha val="43137"/>
                    </a:srgbClr>
                  </a:outerShdw>
                </a:effectLst>
                <a:latin typeface="UTM Avo" panose="02040603050506020204" pitchFamily="18" charset="0"/>
              </a:rPr>
              <a:t>dập dờn</a:t>
            </a:r>
            <a:endParaRPr sz="36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22" name="Google Shape;276;p7">
            <a:extLst>
              <a:ext uri="{FF2B5EF4-FFF2-40B4-BE49-F238E27FC236}">
                <a16:creationId xmlns:a16="http://schemas.microsoft.com/office/drawing/2014/main" id="{D33CB0D1-8FD9-7C5D-268F-E2711EEE24E1}"/>
              </a:ext>
            </a:extLst>
          </p:cNvPr>
          <p:cNvSpPr/>
          <p:nvPr/>
        </p:nvSpPr>
        <p:spPr>
          <a:xfrm>
            <a:off x="1292498" y="4029198"/>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solidFill>
                    <a:schemeClr val="bg1"/>
                  </a:solidFill>
                </a:ln>
                <a:solidFill>
                  <a:schemeClr val="accent2">
                    <a:lumMod val="75000"/>
                  </a:schemeClr>
                </a:solidFill>
                <a:latin typeface="UTM Avo" panose="02040603050506020204" pitchFamily="18" charset="0"/>
              </a:rPr>
              <a:t>vàng ươm</a:t>
            </a:r>
            <a:endParaRPr sz="3600" b="1" dirty="0">
              <a:ln w="3175">
                <a:solidFill>
                  <a:schemeClr val="bg1"/>
                </a:solidFill>
              </a:ln>
              <a:solidFill>
                <a:schemeClr val="accent2">
                  <a:lumMod val="75000"/>
                </a:schemeClr>
              </a:solidFill>
              <a:latin typeface="UTM Avo" panose="02040603050506020204" pitchFamily="18" charset="0"/>
            </a:endParaRPr>
          </a:p>
        </p:txBody>
      </p:sp>
    </p:spTree>
    <p:extLst>
      <p:ext uri="{BB962C8B-B14F-4D97-AF65-F5344CB8AC3E}">
        <p14:creationId xmlns:p14="http://schemas.microsoft.com/office/powerpoint/2010/main" val="198497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right)">
                                      <p:cBhvr>
                                        <p:cTn id="24" dur="500"/>
                                        <p:tgtEl>
                                          <p:spTgt spid="21"/>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righ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970" y="103202"/>
            <a:ext cx="2825480" cy="2125046"/>
          </a:xfrm>
          <a:prstGeom prst="rect">
            <a:avLst/>
          </a:prstGeom>
          <a:effectLst>
            <a:reflection blurRad="6350" stA="50000" endA="300" endPos="55000" dir="5400000" sy="-100000" algn="bl" rotWithShape="0"/>
          </a:effectLst>
        </p:spPr>
      </p:pic>
      <p:sp>
        <p:nvSpPr>
          <p:cNvPr id="6" name="TextBox 5"/>
          <p:cNvSpPr txBox="1"/>
          <p:nvPr/>
        </p:nvSpPr>
        <p:spPr>
          <a:xfrm>
            <a:off x="3183571" y="781004"/>
            <a:ext cx="2733524" cy="769441"/>
          </a:xfrm>
          <a:prstGeom prst="rect">
            <a:avLst/>
          </a:prstGeom>
          <a:noFill/>
        </p:spPr>
        <p:txBody>
          <a:bodyPr wrap="square" rtlCol="0">
            <a:spAutoFit/>
          </a:bodyPr>
          <a:lstStyle/>
          <a:p>
            <a:r>
              <a:rPr lang="en-US" sz="4400" b="1">
                <a:solidFill>
                  <a:srgbClr val="FF6600"/>
                </a:solidFill>
                <a:effectLst>
                  <a:outerShdw blurRad="38100" dist="38100" dir="2700000" algn="tl">
                    <a:srgbClr val="000000">
                      <a:alpha val="43137"/>
                    </a:srgbClr>
                  </a:outerShdw>
                </a:effectLst>
                <a:latin typeface="UTM Avo" panose="02040603050506020204" pitchFamily="18" charset="0"/>
              </a:rPr>
              <a:t>Từ ngữ</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10" name="Group 9"/>
          <p:cNvGrpSpPr/>
          <p:nvPr/>
        </p:nvGrpSpPr>
        <p:grpSpPr>
          <a:xfrm>
            <a:off x="509223" y="2801115"/>
            <a:ext cx="3229059" cy="1855495"/>
            <a:chOff x="627017" y="2942870"/>
            <a:chExt cx="3944983" cy="1449548"/>
          </a:xfrm>
        </p:grpSpPr>
        <p:sp>
          <p:nvSpPr>
            <p:cNvPr id="11" name="矩形: 圆角 11">
              <a:extLst>
                <a:ext uri="{FF2B5EF4-FFF2-40B4-BE49-F238E27FC236}">
                  <a16:creationId xmlns:a16="http://schemas.microsoft.com/office/drawing/2014/main" id="{3ACF7974-899B-4EB0-B7ED-143926AC71B9}"/>
                </a:ext>
              </a:extLst>
            </p:cNvPr>
            <p:cNvSpPr/>
            <p:nvPr/>
          </p:nvSpPr>
          <p:spPr>
            <a:xfrm>
              <a:off x="627017" y="2942870"/>
              <a:ext cx="3944983" cy="14495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2" name="TextBox 11"/>
            <p:cNvSpPr txBox="1"/>
            <p:nvPr/>
          </p:nvSpPr>
          <p:spPr>
            <a:xfrm>
              <a:off x="837629" y="3368184"/>
              <a:ext cx="3734371" cy="601102"/>
            </a:xfrm>
            <a:prstGeom prst="rect">
              <a:avLst/>
            </a:prstGeom>
            <a:noFill/>
          </p:spPr>
          <p:txBody>
            <a:bodyPr wrap="square" rtlCol="0">
              <a:spAutoFit/>
            </a:bodyPr>
            <a:lstStyle/>
            <a:p>
              <a:pPr algn="just"/>
              <a:r>
                <a:rPr lang="en-US" sz="4400" b="1" i="1">
                  <a:solidFill>
                    <a:srgbClr val="0070C0"/>
                  </a:solidFill>
                  <a:latin typeface="UTM Avo" panose="02040603050506020204" pitchFamily="18" charset="0"/>
                </a:rPr>
                <a:t>Dập dờn </a:t>
              </a:r>
              <a:r>
                <a:rPr lang="en-US" sz="4400" b="1">
                  <a:solidFill>
                    <a:srgbClr val="0070C0"/>
                  </a:solidFill>
                  <a:latin typeface="UTM Avo" panose="02040603050506020204" pitchFamily="18" charset="0"/>
                </a:rPr>
                <a:t>: </a:t>
              </a:r>
              <a:endParaRPr lang="en-US" sz="4400">
                <a:solidFill>
                  <a:srgbClr val="0070C0"/>
                </a:solidFill>
                <a:latin typeface="UTM Avo" panose="02040603050506020204" pitchFamily="18" charset="0"/>
              </a:endParaRPr>
            </a:p>
          </p:txBody>
        </p:sp>
      </p:grpSp>
      <p:sp>
        <p:nvSpPr>
          <p:cNvPr id="13" name="TextBox 12"/>
          <p:cNvSpPr txBox="1"/>
          <p:nvPr/>
        </p:nvSpPr>
        <p:spPr>
          <a:xfrm>
            <a:off x="3910673" y="3240293"/>
            <a:ext cx="7263833" cy="1446550"/>
          </a:xfrm>
          <a:prstGeom prst="rect">
            <a:avLst/>
          </a:prstGeom>
          <a:noFill/>
          <a:ln w="28575">
            <a:solidFill>
              <a:srgbClr val="00CC00"/>
            </a:solidFill>
            <a:prstDash val="dash"/>
          </a:ln>
        </p:spPr>
        <p:txBody>
          <a:bodyPr wrap="square" rtlCol="0">
            <a:spAutoFit/>
          </a:bodyPr>
          <a:lstStyle/>
          <a:p>
            <a:r>
              <a:rPr lang="en-US" sz="4400" b="1">
                <a:solidFill>
                  <a:schemeClr val="accent5">
                    <a:lumMod val="50000"/>
                  </a:schemeClr>
                </a:solidFill>
                <a:latin typeface="UTM Alexander" panose="02040603050506020204" pitchFamily="18" charset="0"/>
              </a:rPr>
              <a:t>(lúa) chuyển động lên xuống nhịp nhàng theo gió.</a:t>
            </a:r>
            <a:endParaRPr lang="en-US" sz="44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194140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5523" y="59707"/>
            <a:ext cx="2825480" cy="1793468"/>
          </a:xfrm>
          <a:prstGeom prst="rect">
            <a:avLst/>
          </a:prstGeom>
          <a:effectLst>
            <a:reflection blurRad="6350" stA="50000" endA="300" endPos="55000" dir="5400000" sy="-100000" algn="bl" rotWithShape="0"/>
          </a:effectLst>
        </p:spPr>
      </p:pic>
      <p:sp>
        <p:nvSpPr>
          <p:cNvPr id="6" name="TextBox 5"/>
          <p:cNvSpPr txBox="1"/>
          <p:nvPr/>
        </p:nvSpPr>
        <p:spPr>
          <a:xfrm>
            <a:off x="3286104" y="571720"/>
            <a:ext cx="2733524" cy="769441"/>
          </a:xfrm>
          <a:prstGeom prst="rect">
            <a:avLst/>
          </a:prstGeom>
          <a:noFill/>
        </p:spPr>
        <p:txBody>
          <a:bodyPr wrap="square" rtlCol="0">
            <a:spAutoFit/>
          </a:bodyPr>
          <a:lstStyle/>
          <a:p>
            <a:r>
              <a:rPr lang="en-US" sz="4400" b="1">
                <a:solidFill>
                  <a:srgbClr val="FF6600"/>
                </a:solidFill>
                <a:effectLst>
                  <a:outerShdw blurRad="38100" dist="38100" dir="2700000" algn="tl">
                    <a:srgbClr val="000000">
                      <a:alpha val="43137"/>
                    </a:srgbClr>
                  </a:outerShdw>
                </a:effectLst>
                <a:latin typeface="UTM Avo" panose="02040603050506020204" pitchFamily="18" charset="0"/>
              </a:rPr>
              <a:t>Từ ngữ</a:t>
            </a:r>
          </a:p>
        </p:txBody>
      </p:sp>
      <p:pic>
        <p:nvPicPr>
          <p:cNvPr id="14"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grpSp>
        <p:nvGrpSpPr>
          <p:cNvPr id="15" name="Group 14"/>
          <p:cNvGrpSpPr/>
          <p:nvPr/>
        </p:nvGrpSpPr>
        <p:grpSpPr>
          <a:xfrm>
            <a:off x="157939" y="1981842"/>
            <a:ext cx="3708310" cy="1567868"/>
            <a:chOff x="627017" y="3013163"/>
            <a:chExt cx="4530490" cy="1224848"/>
          </a:xfrm>
        </p:grpSpPr>
        <p:sp>
          <p:nvSpPr>
            <p:cNvPr id="16" name="矩形: 圆角 11">
              <a:extLst>
                <a:ext uri="{FF2B5EF4-FFF2-40B4-BE49-F238E27FC236}">
                  <a16:creationId xmlns:a16="http://schemas.microsoft.com/office/drawing/2014/main" id="{3ACF7974-899B-4EB0-B7ED-143926AC71B9}"/>
                </a:ext>
              </a:extLst>
            </p:cNvPr>
            <p:cNvSpPr/>
            <p:nvPr/>
          </p:nvSpPr>
          <p:spPr>
            <a:xfrm>
              <a:off x="627017" y="3013163"/>
              <a:ext cx="4530490" cy="12248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7" name="TextBox 16"/>
            <p:cNvSpPr txBox="1"/>
            <p:nvPr/>
          </p:nvSpPr>
          <p:spPr>
            <a:xfrm>
              <a:off x="837628" y="3368184"/>
              <a:ext cx="4112226" cy="601102"/>
            </a:xfrm>
            <a:prstGeom prst="rect">
              <a:avLst/>
            </a:prstGeom>
            <a:noFill/>
          </p:spPr>
          <p:txBody>
            <a:bodyPr wrap="square" rtlCol="0">
              <a:spAutoFit/>
            </a:bodyPr>
            <a:lstStyle/>
            <a:p>
              <a:pPr algn="just"/>
              <a:r>
                <a:rPr lang="vi-VN" sz="4400" b="1" i="1">
                  <a:solidFill>
                    <a:srgbClr val="0070C0"/>
                  </a:solidFill>
                  <a:latin typeface="UTM Avo" panose="02040603050506020204" pitchFamily="18" charset="0"/>
                </a:rPr>
                <a:t>Ư</a:t>
              </a:r>
              <a:r>
                <a:rPr lang="en-US" sz="4400" b="1" i="1">
                  <a:solidFill>
                    <a:srgbClr val="0070C0"/>
                  </a:solidFill>
                  <a:latin typeface="UTM Avo" panose="02040603050506020204" pitchFamily="18" charset="0"/>
                </a:rPr>
                <a:t>ơm mầm</a:t>
              </a:r>
              <a:r>
                <a:rPr lang="en-US" sz="4400" b="1">
                  <a:solidFill>
                    <a:srgbClr val="0070C0"/>
                  </a:solidFill>
                  <a:latin typeface="UTM Avo" panose="02040603050506020204" pitchFamily="18" charset="0"/>
                </a:rPr>
                <a:t>: </a:t>
              </a:r>
              <a:endParaRPr lang="en-US" sz="4400">
                <a:solidFill>
                  <a:srgbClr val="0070C0"/>
                </a:solidFill>
                <a:latin typeface="UTM Avo" panose="02040603050506020204" pitchFamily="18" charset="0"/>
              </a:endParaRPr>
            </a:p>
          </p:txBody>
        </p:sp>
      </p:grpSp>
      <p:sp>
        <p:nvSpPr>
          <p:cNvPr id="18" name="TextBox 17"/>
          <p:cNvSpPr txBox="1"/>
          <p:nvPr/>
        </p:nvSpPr>
        <p:spPr>
          <a:xfrm>
            <a:off x="3893143" y="2346869"/>
            <a:ext cx="8397469" cy="769441"/>
          </a:xfrm>
          <a:prstGeom prst="rect">
            <a:avLst/>
          </a:prstGeom>
          <a:noFill/>
          <a:ln w="28575">
            <a:solidFill>
              <a:srgbClr val="00CC00"/>
            </a:solidFill>
            <a:prstDash val="dash"/>
          </a:ln>
        </p:spPr>
        <p:txBody>
          <a:bodyPr wrap="square" rtlCol="0">
            <a:spAutoFit/>
          </a:bodyPr>
          <a:lstStyle/>
          <a:p>
            <a:r>
              <a:rPr lang="en-US" sz="4400" b="1">
                <a:solidFill>
                  <a:schemeClr val="accent5">
                    <a:lumMod val="50000"/>
                  </a:schemeClr>
                </a:solidFill>
                <a:latin typeface="UTM Alexander" panose="02040603050506020204" pitchFamily="18" charset="0"/>
              </a:rPr>
              <a:t>Gieo hạt cho mọc thành cây non. </a:t>
            </a:r>
            <a:endParaRPr lang="en-US" sz="4400">
              <a:solidFill>
                <a:schemeClr val="accent5">
                  <a:lumMod val="50000"/>
                </a:schemeClr>
              </a:solidFill>
              <a:latin typeface="UTM Alexander" panose="020406030505060202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1342" y="3439502"/>
            <a:ext cx="4089964" cy="3145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1243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grpSp>
        <p:nvGrpSpPr>
          <p:cNvPr id="4" name="Group 3"/>
          <p:cNvGrpSpPr/>
          <p:nvPr/>
        </p:nvGrpSpPr>
        <p:grpSpPr>
          <a:xfrm>
            <a:off x="2501079" y="-529936"/>
            <a:ext cx="6409743" cy="4708243"/>
            <a:chOff x="2663918" y="-504883"/>
            <a:chExt cx="6409743" cy="4708243"/>
          </a:xfrm>
        </p:grpSpPr>
        <p:pic>
          <p:nvPicPr>
            <p:cNvPr id="5" name="Picture 4">
              <a:extLst>
                <a:ext uri="{FF2B5EF4-FFF2-40B4-BE49-F238E27FC236}">
                  <a16:creationId xmlns:a16="http://schemas.microsoft.com/office/drawing/2014/main" id="{7C64295E-FA19-48CC-A97D-0B2DA475D0A9}"/>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6" name="TextBox 5"/>
            <p:cNvSpPr txBox="1"/>
            <p:nvPr/>
          </p:nvSpPr>
          <p:spPr>
            <a:xfrm>
              <a:off x="3073765" y="820419"/>
              <a:ext cx="5900418" cy="769441"/>
            </a:xfrm>
            <a:prstGeom prst="rect">
              <a:avLst/>
            </a:prstGeom>
            <a:noFill/>
          </p:spPr>
          <p:txBody>
            <a:bodyPr wrap="square" rtlCol="0">
              <a:spAutoFit/>
            </a:bodyPr>
            <a:lstStyle/>
            <a:p>
              <a:r>
                <a:rPr lang="en-US" sz="4400" b="1">
                  <a:ln>
                    <a:solidFill>
                      <a:schemeClr val="bg1"/>
                    </a:solidFill>
                  </a:ln>
                  <a:solidFill>
                    <a:srgbClr val="FF6600"/>
                  </a:solidFill>
                  <a:latin typeface="UTM Avo" panose="02040603050506020204" pitchFamily="18" charset="0"/>
                </a:rPr>
                <a:t>Luyện đọc câu dài</a:t>
              </a:r>
            </a:p>
          </p:txBody>
        </p:sp>
      </p:grpSp>
      <p:grpSp>
        <p:nvGrpSpPr>
          <p:cNvPr id="9" name="Group 8"/>
          <p:cNvGrpSpPr/>
          <p:nvPr/>
        </p:nvGrpSpPr>
        <p:grpSpPr>
          <a:xfrm>
            <a:off x="1082126" y="2664233"/>
            <a:ext cx="9871858" cy="2669651"/>
            <a:chOff x="876624" y="687503"/>
            <a:chExt cx="3282704" cy="1744153"/>
          </a:xfrm>
        </p:grpSpPr>
        <p:sp>
          <p:nvSpPr>
            <p:cNvPr id="10" name="圆角矩形 53"/>
            <p:cNvSpPr/>
            <p:nvPr/>
          </p:nvSpPr>
          <p:spPr>
            <a:xfrm>
              <a:off x="876624" y="687503"/>
              <a:ext cx="3282704" cy="174415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TextBox 10"/>
            <p:cNvSpPr txBox="1"/>
            <p:nvPr/>
          </p:nvSpPr>
          <p:spPr>
            <a:xfrm>
              <a:off x="965063" y="986506"/>
              <a:ext cx="3105825" cy="945069"/>
            </a:xfrm>
            <a:prstGeom prst="rect">
              <a:avLst/>
            </a:prstGeom>
            <a:noFill/>
          </p:spPr>
          <p:txBody>
            <a:bodyPr wrap="square" rtlCol="0">
              <a:spAutoFit/>
            </a:bodyPr>
            <a:lstStyle/>
            <a:p>
              <a:pPr algn="just"/>
              <a:r>
                <a:rPr lang="en-US" sz="3600">
                  <a:solidFill>
                    <a:srgbClr val="002060"/>
                  </a:solidFill>
                  <a:latin typeface="UTM Avo" panose="02040603050506020204" pitchFamily="18" charset="0"/>
                </a:rPr>
                <a:t>     </a:t>
              </a:r>
              <a:r>
                <a:rPr lang="en-US" sz="4400">
                  <a:solidFill>
                    <a:srgbClr val="002060"/>
                  </a:solidFill>
                  <a:latin typeface="UTM Avo" panose="02040603050506020204" pitchFamily="18" charset="0"/>
                </a:rPr>
                <a:t>Gió nổi lên và sóng lúa vàng dập dờn trải tới chân trời.</a:t>
              </a:r>
              <a:endParaRPr lang="en-US" sz="4400">
                <a:latin typeface="UTM Avo" panose="02040603050506020204" pitchFamily="18" charset="0"/>
              </a:endParaRPr>
            </a:p>
          </p:txBody>
        </p:sp>
      </p:grpSp>
      <p:cxnSp>
        <p:nvCxnSpPr>
          <p:cNvPr id="12" name="Straight Connector 11"/>
          <p:cNvCxnSpPr/>
          <p:nvPr/>
        </p:nvCxnSpPr>
        <p:spPr>
          <a:xfrm flipH="1">
            <a:off x="5257695" y="3264104"/>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628464" y="3264104"/>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814501" y="3936644"/>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274908" y="3922792"/>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8342573" y="3922792"/>
            <a:ext cx="130628" cy="483325"/>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0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par>
                                <p:cTn id="34" presetID="22" presetClass="entr" presetSubtype="4"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9" name="文本框 38"/>
          <p:cNvSpPr txBox="1"/>
          <p:nvPr/>
        </p:nvSpPr>
        <p:spPr>
          <a:xfrm>
            <a:off x="1429791" y="1289877"/>
            <a:ext cx="6096000" cy="769441"/>
          </a:xfrm>
          <a:prstGeom prst="rect">
            <a:avLst/>
          </a:prstGeom>
          <a:noFill/>
        </p:spPr>
        <p:txBody>
          <a:bodyPr wrap="square">
            <a:spAutoFit/>
          </a:bodyPr>
          <a:lstStyle/>
          <a:p>
            <a:pPr algn="ctr"/>
            <a:r>
              <a:rPr lang="en-US" altLang="zh-CN" sz="4400" dirty="0">
                <a:solidFill>
                  <a:srgbClr val="5BA775"/>
                </a:solidFill>
                <a:latin typeface="UTM Cool Blue" panose="02040603050506020204" pitchFamily="18" charset="0"/>
                <a:ea typeface="思源黑体 CN Medium" panose="020B0600000000000000" pitchFamily="34" charset="-122"/>
              </a:rPr>
              <a:t>HOẠT </a:t>
            </a:r>
            <a:r>
              <a:rPr lang="en-US" altLang="zh-CN" sz="4400">
                <a:solidFill>
                  <a:srgbClr val="5BA775"/>
                </a:solidFill>
                <a:latin typeface="UTM Cool Blue" panose="02040603050506020204" pitchFamily="18" charset="0"/>
                <a:ea typeface="思源黑体 CN Medium" panose="020B0600000000000000" pitchFamily="34" charset="-122"/>
              </a:rPr>
              <a:t>ĐỘNG 2</a:t>
            </a:r>
            <a:endParaRPr lang="zh-CN" altLang="en-US" sz="4400" dirty="0">
              <a:solidFill>
                <a:srgbClr val="5BA775"/>
              </a:solidFill>
              <a:latin typeface="UTM Cool Blue" panose="02040603050506020204" pitchFamily="18" charset="0"/>
              <a:ea typeface="思源黑体 CN Medium" panose="020B0600000000000000" pitchFamily="34" charset="-122"/>
            </a:endParaRPr>
          </a:p>
        </p:txBody>
      </p:sp>
      <p:sp>
        <p:nvSpPr>
          <p:cNvPr id="10" name="文本框 38"/>
          <p:cNvSpPr txBox="1"/>
          <p:nvPr/>
        </p:nvSpPr>
        <p:spPr>
          <a:xfrm>
            <a:off x="400167" y="2502524"/>
            <a:ext cx="7751198" cy="1569660"/>
          </a:xfrm>
          <a:prstGeom prst="rect">
            <a:avLst/>
          </a:prstGeom>
          <a:noFill/>
        </p:spPr>
        <p:txBody>
          <a:bodyPr wrap="square">
            <a:spAutoFit/>
          </a:bodyPr>
          <a:lstStyle/>
          <a:p>
            <a:pPr algn="ctr"/>
            <a:r>
              <a:rPr lang="en-US" altLang="zh-CN" sz="960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Tìm hiểu bài</a:t>
            </a:r>
            <a:endParaRPr lang="zh-CN" altLang="en-US" sz="96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endParaRPr>
          </a:p>
        </p:txBody>
      </p:sp>
      <p:grpSp>
        <p:nvGrpSpPr>
          <p:cNvPr id="11" name="Group 10"/>
          <p:cNvGrpSpPr/>
          <p:nvPr/>
        </p:nvGrpSpPr>
        <p:grpSpPr>
          <a:xfrm>
            <a:off x="6015765" y="707972"/>
            <a:ext cx="7090635" cy="6286070"/>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234537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3"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4" name="文本框 36"/>
          <p:cNvSpPr txBox="1"/>
          <p:nvPr/>
        </p:nvSpPr>
        <p:spPr>
          <a:xfrm>
            <a:off x="722886" y="1257023"/>
            <a:ext cx="10731500" cy="3046988"/>
          </a:xfrm>
          <a:prstGeom prst="rect">
            <a:avLst/>
          </a:prstGeom>
          <a:noFill/>
        </p:spPr>
        <p:txBody>
          <a:bodyPr wrap="square" rtlCol="0">
            <a:spAutoFit/>
          </a:bodyPr>
          <a:lstStyle/>
          <a:p>
            <a:pPr algn="ctr"/>
            <a:r>
              <a:rPr lang="en-US" altLang="zh-CN" sz="9600" i="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GÁNH THÓC </a:t>
            </a:r>
          </a:p>
          <a:p>
            <a:pPr algn="ctr"/>
            <a:r>
              <a:rPr lang="en-US" altLang="zh-CN" sz="9600" i="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VỀ THÔN</a:t>
            </a:r>
          </a:p>
        </p:txBody>
      </p:sp>
      <p:sp>
        <p:nvSpPr>
          <p:cNvPr id="5" name="文本框 38"/>
          <p:cNvSpPr txBox="1"/>
          <p:nvPr/>
        </p:nvSpPr>
        <p:spPr>
          <a:xfrm>
            <a:off x="3263490" y="546911"/>
            <a:ext cx="6096000" cy="707886"/>
          </a:xfrm>
          <a:prstGeom prst="rect">
            <a:avLst/>
          </a:prstGeom>
          <a:noFill/>
        </p:spPr>
        <p:txBody>
          <a:bodyPr wrap="square">
            <a:spAutoFit/>
          </a:bodyPr>
          <a:lstStyle/>
          <a:p>
            <a:pPr algn="ctr"/>
            <a:r>
              <a:rPr lang="en-US" altLang="zh-CN" sz="4000" dirty="0">
                <a:solidFill>
                  <a:srgbClr val="0DBF9F"/>
                </a:solidFill>
                <a:latin typeface="UTM Cool Blue" panose="02040603050506020204" pitchFamily="18" charset="0"/>
                <a:ea typeface="思源黑体 CN Medium" panose="020B0600000000000000" pitchFamily="34" charset="-122"/>
              </a:rPr>
              <a:t>TRÒ CHƠI</a:t>
            </a:r>
            <a:endParaRPr lang="zh-CN" altLang="en-US" sz="4000" dirty="0">
              <a:solidFill>
                <a:srgbClr val="0DBF9F"/>
              </a:solidFill>
              <a:latin typeface="UTM Cool Blue" panose="02040603050506020204" pitchFamily="18" charset="0"/>
              <a:ea typeface="思源黑体 CN Medium" panose="020B0600000000000000" pitchFamily="34" charset="-122"/>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7"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spTree>
    <p:extLst>
      <p:ext uri="{BB962C8B-B14F-4D97-AF65-F5344CB8AC3E}">
        <p14:creationId xmlns:p14="http://schemas.microsoft.com/office/powerpoint/2010/main" val="81970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3"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6"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8"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210235" y="225200"/>
            <a:ext cx="9581010" cy="1323439"/>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1. Những loài cây, loại quả nào được nói đến khi mùa thu về?</a:t>
            </a:r>
            <a:endParaRPr lang="en-US" sz="4000" b="1" dirty="0">
              <a:solidFill>
                <a:srgbClr val="002060"/>
              </a:solidFill>
              <a:latin typeface="Arial" panose="020B0604020202020204" pitchFamily="34" charset="0"/>
              <a:cs typeface="Arial" panose="020B0604020202020204" pitchFamily="34" charset="0"/>
            </a:endParaRPr>
          </a:p>
        </p:txBody>
      </p:sp>
      <p:sp>
        <p:nvSpPr>
          <p:cNvPr id="11" name="Oval 10"/>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sp>
        <p:nvSpPr>
          <p:cNvPr id="12" name="Oval 11"/>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dirty="0">
                <a:effectLst>
                  <a:outerShdw blurRad="38100" dist="38100" dir="2700000" algn="tl">
                    <a:srgbClr val="000000">
                      <a:alpha val="43137"/>
                    </a:srgbClr>
                  </a:outerShdw>
                </a:effectLst>
                <a:latin typeface="UTM Futura Extra" panose="02040603050506020204" pitchFamily="18" charset="0"/>
              </a:rPr>
              <a:t>B</a:t>
            </a:r>
          </a:p>
        </p:txBody>
      </p:sp>
      <p:sp>
        <p:nvSpPr>
          <p:cNvPr id="13" name="Oval 12"/>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18" name="TextBox 17"/>
          <p:cNvSpPr txBox="1"/>
          <p:nvPr/>
        </p:nvSpPr>
        <p:spPr>
          <a:xfrm>
            <a:off x="6774506" y="2099521"/>
            <a:ext cx="6067403"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Quả hồng, quả na</a:t>
            </a:r>
            <a:endParaRPr lang="en-US" sz="4000" b="1" dirty="0">
              <a:solidFill>
                <a:srgbClr val="002060"/>
              </a:solidFill>
              <a:latin typeface="Arial" panose="020B0604020202020204" pitchFamily="34" charset="0"/>
              <a:cs typeface="Arial" panose="020B0604020202020204" pitchFamily="34" charset="0"/>
            </a:endParaRPr>
          </a:p>
        </p:txBody>
      </p:sp>
      <p:sp>
        <p:nvSpPr>
          <p:cNvPr id="19" name="TextBox 18"/>
          <p:cNvSpPr txBox="1"/>
          <p:nvPr/>
        </p:nvSpPr>
        <p:spPr>
          <a:xfrm>
            <a:off x="6774506" y="3217155"/>
            <a:ext cx="4502204"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Hạt dẻ, cây lúa</a:t>
            </a:r>
            <a:endParaRPr lang="en-US" sz="4000" b="1" dirty="0">
              <a:solidFill>
                <a:srgbClr val="002060"/>
              </a:solidFill>
              <a:latin typeface="Arial" panose="020B0604020202020204" pitchFamily="34" charset="0"/>
              <a:cs typeface="Arial" panose="020B0604020202020204" pitchFamily="34" charset="0"/>
            </a:endParaRPr>
          </a:p>
        </p:txBody>
      </p:sp>
      <p:sp>
        <p:nvSpPr>
          <p:cNvPr id="20" name="TextBox 19"/>
          <p:cNvSpPr txBox="1"/>
          <p:nvPr/>
        </p:nvSpPr>
        <p:spPr>
          <a:xfrm>
            <a:off x="6811327" y="4406931"/>
            <a:ext cx="4502204"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Cả A và B</a:t>
            </a:r>
            <a:endParaRPr lang="en-US" sz="4000" b="1" dirty="0">
              <a:solidFill>
                <a:srgbClr val="002060"/>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117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1000"/>
                                        <p:tgtEl>
                                          <p:spTgt spid="18"/>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Effect transition="in" filter="fade">
                                      <p:cBhvr>
                                        <p:cTn id="39" dur="10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1000"/>
                                        <p:tgtEl>
                                          <p:spTgt spid="1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1000"/>
                                        <p:tgtEl>
                                          <p:spTgt spid="20"/>
                                        </p:tgtEl>
                                      </p:cBhvr>
                                    </p:animEffect>
                                  </p:childTnLst>
                                </p:cTn>
                              </p:par>
                              <p:par>
                                <p:cTn id="52" presetID="53" presetClass="entr" presetSubtype="16"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fltVal val="0"/>
                                          </p:val>
                                        </p:tav>
                                        <p:tav tm="100000">
                                          <p:val>
                                            <p:strVal val="#ppt_w"/>
                                          </p:val>
                                        </p:tav>
                                      </p:tavLst>
                                    </p:anim>
                                    <p:anim calcmode="lin" valueType="num">
                                      <p:cBhvr>
                                        <p:cTn id="55" dur="1000" fill="hold"/>
                                        <p:tgtEl>
                                          <p:spTgt spid="15"/>
                                        </p:tgtEl>
                                        <p:attrNameLst>
                                          <p:attrName>ppt_h</p:attrName>
                                        </p:attrNameLst>
                                      </p:cBhvr>
                                      <p:tavLst>
                                        <p:tav tm="0">
                                          <p:val>
                                            <p:fltVal val="0"/>
                                          </p:val>
                                        </p:tav>
                                        <p:tav tm="100000">
                                          <p:val>
                                            <p:strVal val="#ppt_h"/>
                                          </p:val>
                                        </p:tav>
                                      </p:tavLst>
                                    </p:anim>
                                    <p:animEffect transition="in" filter="fade">
                                      <p:cBhvr>
                                        <p:cTn id="56" dur="1000"/>
                                        <p:tgtEl>
                                          <p:spTgt spid="15"/>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0-#ppt_w/2"/>
                                          </p:val>
                                        </p:tav>
                                        <p:tav tm="100000">
                                          <p:val>
                                            <p:strVal val="#ppt_x"/>
                                          </p:val>
                                        </p:tav>
                                      </p:tavLst>
                                    </p:anim>
                                    <p:anim calcmode="lin" valueType="num">
                                      <p:cBhvr additive="base">
                                        <p:cTn id="6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2"/>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15"/>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13"/>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5"/>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4"/>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21"/>
                                        </p:tgtEl>
                                        <p:attrNameLst>
                                          <p:attrName>ppt_x</p:attrName>
                                        </p:attrNameLst>
                                      </p:cBhvr>
                                      <p:tavLst>
                                        <p:tav tm="0">
                                          <p:val>
                                            <p:strVal val="ppt_x"/>
                                          </p:val>
                                        </p:tav>
                                        <p:tav tm="100000">
                                          <p:val>
                                            <p:strVal val="1+ppt_w/2"/>
                                          </p:val>
                                        </p:tav>
                                      </p:tavLst>
                                    </p:anim>
                                    <p:anim calcmode="lin" valueType="num">
                                      <p:cBhvr additive="base">
                                        <p:cTn id="94" dur="2000"/>
                                        <p:tgtEl>
                                          <p:spTgt spid="21"/>
                                        </p:tgtEl>
                                        <p:attrNameLst>
                                          <p:attrName>ppt_y</p:attrName>
                                        </p:attrNameLst>
                                      </p:cBhvr>
                                      <p:tavLst>
                                        <p:tav tm="0">
                                          <p:val>
                                            <p:strVal val="ppt_y"/>
                                          </p:val>
                                        </p:tav>
                                        <p:tav tm="100000">
                                          <p:val>
                                            <p:strVal val="ppt_y"/>
                                          </p:val>
                                        </p:tav>
                                      </p:tavLst>
                                    </p:anim>
                                    <p:set>
                                      <p:cBhvr>
                                        <p:cTn id="9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1" grpId="1" animBg="1"/>
      <p:bldP spid="12" grpId="0" animBg="1"/>
      <p:bldP spid="12" grpId="1" animBg="1"/>
      <p:bldP spid="13" grpId="0" animBg="1"/>
      <p:bldP spid="13" grpId="1" animBg="1"/>
      <p:bldP spid="18" grpId="0"/>
      <p:bldP spid="18" grpId="1"/>
      <p:bldP spid="19" grpId="0"/>
      <p:bldP spid="19" grpId="1"/>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ền Lúa Lúa Gạo Và Dầu Gạo Quảng Bá Thực Phẩm Nền Trời XanhẢnh Nền, Dầu,  Taobao, đồng Hình nền Vector để tải xuống miễn phí"/>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025" y="0"/>
            <a:ext cx="12410781" cy="69512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0" b="99107" l="178" r="100000"/>
                    </a14:imgEffect>
                  </a14:imgLayer>
                </a14:imgProps>
              </a:ext>
              <a:ext uri="{28A0092B-C50C-407E-A947-70E740481C1C}">
                <a14:useLocalDpi xmlns:a14="http://schemas.microsoft.com/office/drawing/2010/main" val="0"/>
              </a:ext>
            </a:extLst>
          </a:blip>
          <a:stretch>
            <a:fillRect/>
          </a:stretch>
        </p:blipFill>
        <p:spPr>
          <a:xfrm>
            <a:off x="9778134" y="-1446113"/>
            <a:ext cx="4045788" cy="402423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7" y="-553596"/>
            <a:ext cx="7515464" cy="555585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2259" y="1242466"/>
            <a:ext cx="4352921" cy="3273836"/>
          </a:xfrm>
          <a:prstGeom prst="rect">
            <a:avLst/>
          </a:prstGeom>
          <a:effectLst>
            <a:reflection blurRad="6350" stA="50000" endA="300" endPos="55000" dir="5400000" sy="-100000" algn="bl" rotWithShape="0"/>
          </a:effectLst>
        </p:spPr>
      </p:pic>
      <p:sp>
        <p:nvSpPr>
          <p:cNvPr id="6" name="Rectangle 5"/>
          <p:cNvSpPr/>
          <p:nvPr/>
        </p:nvSpPr>
        <p:spPr>
          <a:xfrm>
            <a:off x="2937703" y="1941141"/>
            <a:ext cx="3403497"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KHởi</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449" y="3954533"/>
            <a:ext cx="4338384" cy="2903467"/>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999" y="1636893"/>
            <a:ext cx="4498955" cy="4184213"/>
          </a:xfrm>
          <a:prstGeom prst="rect">
            <a:avLst/>
          </a:prstGeom>
          <a:effectLst>
            <a:reflection blurRad="6350" stA="52000" endA="300" endPos="35000" dir="5400000" sy="-100000" algn="bl" rotWithShape="0"/>
          </a:effectLst>
        </p:spPr>
      </p:pic>
      <p:sp>
        <p:nvSpPr>
          <p:cNvPr id="9" name="Rectangle 8"/>
          <p:cNvSpPr/>
          <p:nvPr/>
        </p:nvSpPr>
        <p:spPr>
          <a:xfrm>
            <a:off x="6643042" y="2978541"/>
            <a:ext cx="4089581" cy="1323439"/>
          </a:xfrm>
          <a:prstGeom prst="rect">
            <a:avLst/>
          </a:prstGeom>
          <a:noFill/>
        </p:spPr>
        <p:txBody>
          <a:bodyPr wrap="none" lIns="91440" tIns="45720" rIns="91440" bIns="45720">
            <a:spAutoFit/>
          </a:bodyPr>
          <a:lstStyle/>
          <a:p>
            <a:pPr algn="ctr"/>
            <a:r>
              <a:rPr lang="en-US" sz="80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rPr>
              <a:t>Động</a:t>
            </a:r>
            <a:endParaRPr lang="en-US" sz="80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Cool Blue" panose="02040603050506020204" pitchFamily="18" charset="0"/>
            </a:endParaRPr>
          </a:p>
        </p:txBody>
      </p:sp>
    </p:spTree>
    <p:extLst>
      <p:ext uri="{BB962C8B-B14F-4D97-AF65-F5344CB8AC3E}">
        <p14:creationId xmlns:p14="http://schemas.microsoft.com/office/powerpoint/2010/main" val="23474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250" autoRev="1" fill="hold">
                                          <p:stCondLst>
                                            <p:cond delay="0"/>
                                          </p:stCondLst>
                                        </p:cTn>
                                        <p:tgtEl>
                                          <p:spTgt spid="6"/>
                                        </p:tgtEl>
                                        <p:attrNameLst>
                                          <p:attrName>ppt_w</p:attrName>
                                        </p:attrNameLst>
                                      </p:cBhvr>
                                    </p:anim>
                                    <p:anim by="(#ppt_w*0.50)" calcmode="lin" valueType="num">
                                      <p:cBhvr>
                                        <p:cTn id="14" dur="250" decel="50000" autoRev="1" fill="hold">
                                          <p:stCondLst>
                                            <p:cond delay="0"/>
                                          </p:stCondLst>
                                        </p:cTn>
                                        <p:tgtEl>
                                          <p:spTgt spid="6"/>
                                        </p:tgtEl>
                                        <p:attrNameLst>
                                          <p:attrName>ppt_x</p:attrName>
                                        </p:attrNameLst>
                                      </p:cBhvr>
                                    </p:anim>
                                    <p:anim from="(-#ppt_h/2)" to="(#ppt_y)" calcmode="lin" valueType="num">
                                      <p:cBhvr>
                                        <p:cTn id="15" dur="500" fill="hold">
                                          <p:stCondLst>
                                            <p:cond delay="0"/>
                                          </p:stCondLst>
                                        </p:cTn>
                                        <p:tgtEl>
                                          <p:spTgt spid="6"/>
                                        </p:tgtEl>
                                        <p:attrNameLst>
                                          <p:attrName>ppt_y</p:attrName>
                                        </p:attrNameLst>
                                      </p:cBhvr>
                                    </p:anim>
                                    <p:animRot by="21600000">
                                      <p:cBhvr>
                                        <p:cTn id="16" dur="500" fill="hold">
                                          <p:stCondLst>
                                            <p:cond delay="0"/>
                                          </p:stCondLst>
                                        </p:cTn>
                                        <p:tgtEl>
                                          <p:spTgt spid="6"/>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9"/>
                                        </p:tgtEl>
                                        <p:attrNameLst>
                                          <p:attrName>style.visibility</p:attrName>
                                        </p:attrNameLst>
                                      </p:cBhvr>
                                      <p:to>
                                        <p:strVal val="visible"/>
                                      </p:to>
                                    </p:set>
                                    <p:anim by="(-#ppt_w*2)" calcmode="lin" valueType="num">
                                      <p:cBhvr rctx="PPT">
                                        <p:cTn id="25" dur="250" autoRev="1" fill="hold">
                                          <p:stCondLst>
                                            <p:cond delay="0"/>
                                          </p:stCondLst>
                                        </p:cTn>
                                        <p:tgtEl>
                                          <p:spTgt spid="9"/>
                                        </p:tgtEl>
                                        <p:attrNameLst>
                                          <p:attrName>ppt_w</p:attrName>
                                        </p:attrNameLst>
                                      </p:cBhvr>
                                    </p:anim>
                                    <p:anim by="(#ppt_w*0.50)" calcmode="lin" valueType="num">
                                      <p:cBhvr>
                                        <p:cTn id="26" dur="250" decel="50000" autoRev="1" fill="hold">
                                          <p:stCondLst>
                                            <p:cond delay="0"/>
                                          </p:stCondLst>
                                        </p:cTn>
                                        <p:tgtEl>
                                          <p:spTgt spid="9"/>
                                        </p:tgtEl>
                                        <p:attrNameLst>
                                          <p:attrName>ppt_x</p:attrName>
                                        </p:attrNameLst>
                                      </p:cBhvr>
                                    </p:anim>
                                    <p:anim from="(-#ppt_h/2)" to="(#ppt_y)" calcmode="lin" valueType="num">
                                      <p:cBhvr>
                                        <p:cTn id="27" dur="500" fill="hold">
                                          <p:stCondLst>
                                            <p:cond delay="0"/>
                                          </p:stCondLst>
                                        </p:cTn>
                                        <p:tgtEl>
                                          <p:spTgt spid="9"/>
                                        </p:tgtEl>
                                        <p:attrNameLst>
                                          <p:attrName>ppt_y</p:attrName>
                                        </p:attrNameLst>
                                      </p:cBhvr>
                                    </p:anim>
                                    <p:animRot by="21600000">
                                      <p:cBhvr>
                                        <p:cTn id="28" dur="500" fill="hold">
                                          <p:stCondLst>
                                            <p:cond delay="0"/>
                                          </p:stCondLst>
                                        </p:cTn>
                                        <p:tgtEl>
                                          <p:spTgt spid="9"/>
                                        </p:tgtEl>
                                        <p:attrNameLst>
                                          <p:attrName>r</p:attrName>
                                        </p:attrNameLst>
                                      </p:cBhvr>
                                    </p:animRot>
                                  </p:childTnLst>
                                </p:cTn>
                              </p:par>
                            </p:childTnLst>
                          </p:cTn>
                        </p:par>
                        <p:par>
                          <p:cTn id="29" fill="hold">
                            <p:stCondLst>
                              <p:cond delay="2650"/>
                            </p:stCondLst>
                            <p:childTnLst>
                              <p:par>
                                <p:cTn id="30" presetID="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0-#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3150"/>
                            </p:stCondLst>
                            <p:childTnLst>
                              <p:par>
                                <p:cTn id="35" presetID="2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B72E994-C08C-41B4-BBDA-DC0DD03FC77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5" name="Group 4"/>
          <p:cNvGrpSpPr/>
          <p:nvPr/>
        </p:nvGrpSpPr>
        <p:grpSpPr>
          <a:xfrm>
            <a:off x="1280809" y="506172"/>
            <a:ext cx="5225499" cy="4216073"/>
            <a:chOff x="703958" y="407598"/>
            <a:chExt cx="10148204" cy="1607426"/>
          </a:xfrm>
        </p:grpSpPr>
        <p:sp>
          <p:nvSpPr>
            <p:cNvPr id="6" name="Rectangle: Rounded Corners 19"/>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742569" y="1065816"/>
            <a:ext cx="4220059" cy="1938992"/>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2. Bạn nhỏ nghĩ gì khi nhìn thấy quả chín?</a:t>
            </a:r>
            <a:endParaRPr lang="en-US" sz="4000" b="1" dirty="0">
              <a:latin typeface="Arial" panose="020B0604020202020204" pitchFamily="34" charset="0"/>
              <a:cs typeface="Arial" panose="020B0604020202020204" pitchFamily="34" charset="0"/>
            </a:endParaRPr>
          </a:p>
        </p:txBody>
      </p:sp>
      <p:sp>
        <p:nvSpPr>
          <p:cNvPr id="9" name="TextBox 8"/>
          <p:cNvSpPr txBox="1"/>
          <p:nvPr/>
        </p:nvSpPr>
        <p:spPr>
          <a:xfrm>
            <a:off x="1453536" y="927274"/>
            <a:ext cx="4849573" cy="3323987"/>
          </a:xfrm>
          <a:prstGeom prst="rect">
            <a:avLst/>
          </a:prstGeom>
          <a:noFill/>
        </p:spPr>
        <p:txBody>
          <a:bodyPr wrap="square" rtlCol="0">
            <a:spAutoFit/>
          </a:bodyPr>
          <a:lstStyle/>
          <a:p>
            <a:pPr algn="just"/>
            <a:r>
              <a:rPr lang="en-US" sz="3000">
                <a:solidFill>
                  <a:srgbClr val="C00000"/>
                </a:solidFill>
                <a:latin typeface="UTM Alexander" panose="02040603050506020204" pitchFamily="18" charset="0"/>
              </a:rPr>
              <a:t>Khi nhìn thấy quả chín, bạn nhỏ nghĩ các loại quả đang mong có người đến hái. Quả chín ngon, các bạn nông dân sẽ rất vui. Bạn nhỏ ước nếu mùa nào cũng được thu hoạch thì thích lắm. </a:t>
            </a:r>
            <a:endParaRPr lang="en-US" sz="3000" b="1" dirty="0">
              <a:solidFill>
                <a:srgbClr val="C00000"/>
              </a:solidFill>
              <a:latin typeface="UTM Alexander" panose="02040603050506020204" pitchFamily="18"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95955" y="751639"/>
            <a:ext cx="7067764" cy="615235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9294" y="3750526"/>
            <a:ext cx="2571791" cy="257179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7380" y="3898910"/>
            <a:ext cx="2571791" cy="2571791"/>
          </a:xfrm>
          <a:prstGeom prst="rect">
            <a:avLst/>
          </a:prstGeom>
        </p:spPr>
      </p:pic>
      <p:pic>
        <p:nvPicPr>
          <p:cNvPr id="13"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599656"/>
            <a:ext cx="12192000" cy="2188464"/>
          </a:xfrm>
          <a:prstGeom prst="rect">
            <a:avLst/>
          </a:prstGeom>
        </p:spPr>
      </p:pic>
      <p:pic>
        <p:nvPicPr>
          <p:cNvPr id="14" name="图片 12">
            <a:extLst>
              <a:ext uri="{FF2B5EF4-FFF2-40B4-BE49-F238E27FC236}">
                <a16:creationId xmlns:a16="http://schemas.microsoft.com/office/drawing/2014/main" id="{89FA7449-D589-457B-A58E-A12FCB2894A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5955" y="765339"/>
            <a:ext cx="7057320" cy="6138651"/>
          </a:xfrm>
          <a:prstGeom prst="rect">
            <a:avLst/>
          </a:prstGeom>
        </p:spPr>
      </p:pic>
    </p:spTree>
    <p:extLst>
      <p:ext uri="{BB962C8B-B14F-4D97-AF65-F5344CB8AC3E}">
        <p14:creationId xmlns:p14="http://schemas.microsoft.com/office/powerpoint/2010/main" val="148764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1+#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000"/>
                                        <p:tgtEl>
                                          <p:spTgt spid="11"/>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3"/>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3.75E-6 1.48148E-6 L 0.40429 -0.21921 " pathEditMode="relative" rAng="0" ptsTypes="AA">
                                      <p:cBhvr>
                                        <p:cTn id="38" dur="2000" fill="hold"/>
                                        <p:tgtEl>
                                          <p:spTgt spid="12"/>
                                        </p:tgtEl>
                                        <p:attrNameLst>
                                          <p:attrName>ppt_x</p:attrName>
                                          <p:attrName>ppt_y</p:attrName>
                                        </p:attrNameLst>
                                      </p:cBhvr>
                                      <p:rCtr x="20208" y="-1097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0.01354 -7.40741E-7 L 0.57278 -0.08657 " pathEditMode="relative" rAng="0" ptsTypes="AA">
                                      <p:cBhvr>
                                        <p:cTn id="41" dur="2000" fill="hold"/>
                                        <p:tgtEl>
                                          <p:spTgt spid="11"/>
                                        </p:tgtEl>
                                        <p:attrNameLst>
                                          <p:attrName>ppt_x</p:attrName>
                                          <p:attrName>ppt_y</p:attrName>
                                        </p:attrNameLst>
                                      </p:cBhvr>
                                      <p:rCtr x="27956" y="-4329"/>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15"/>
                                        </p:tgtEl>
                                        <p:attrNameLst>
                                          <p:attrName>ppt_x</p:attrName>
                                        </p:attrNameLst>
                                      </p:cBhvr>
                                      <p:tavLst>
                                        <p:tav tm="0">
                                          <p:val>
                                            <p:strVal val="ppt_x"/>
                                          </p:val>
                                        </p:tav>
                                        <p:tav tm="100000">
                                          <p:val>
                                            <p:strVal val="0-ppt_w/2"/>
                                          </p:val>
                                        </p:tav>
                                      </p:tavLst>
                                    </p:anim>
                                    <p:anim calcmode="lin" valueType="num">
                                      <p:cBhvr additive="base">
                                        <p:cTn id="54" dur="1000"/>
                                        <p:tgtEl>
                                          <p:spTgt spid="15"/>
                                        </p:tgtEl>
                                        <p:attrNameLst>
                                          <p:attrName>ppt_y</p:attrName>
                                        </p:attrNameLst>
                                      </p:cBhvr>
                                      <p:tavLst>
                                        <p:tav tm="0">
                                          <p:val>
                                            <p:strVal val="ppt_y"/>
                                          </p:val>
                                        </p:tav>
                                        <p:tav tm="100000">
                                          <p:val>
                                            <p:strVal val="ppt_y"/>
                                          </p:val>
                                        </p:tav>
                                      </p:tavLst>
                                    </p:anim>
                                    <p:set>
                                      <p:cBhvr>
                                        <p:cTn id="55"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94238" y="364022"/>
            <a:chExt cx="9871572" cy="1679262"/>
          </a:xfrm>
        </p:grpSpPr>
        <p:sp>
          <p:nvSpPr>
            <p:cNvPr id="3"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1047805" y="225200"/>
            <a:ext cx="9615308" cy="1231106"/>
          </a:xfrm>
          <a:prstGeom prst="rect">
            <a:avLst/>
          </a:prstGeom>
          <a:noFill/>
        </p:spPr>
        <p:txBody>
          <a:bodyPr wrap="square" rtlCol="0">
            <a:spAutoFit/>
          </a:bodyPr>
          <a:lstStyle/>
          <a:p>
            <a:pPr algn="ctr"/>
            <a:r>
              <a:rPr lang="en-US" sz="3700" b="1">
                <a:solidFill>
                  <a:srgbClr val="002060"/>
                </a:solidFill>
                <a:latin typeface="Arial" panose="020B0604020202020204" pitchFamily="34" charset="0"/>
                <a:cs typeface="Arial" panose="020B0604020202020204" pitchFamily="34" charset="0"/>
              </a:rPr>
              <a:t>3. Kể tên những công việc người nông dân phải làm để có sản phẩm thu hoạch.</a:t>
            </a:r>
            <a:endParaRPr lang="en-US" sz="3700" b="1" dirty="0">
              <a:solidFill>
                <a:srgbClr val="002060"/>
              </a:solidFill>
              <a:latin typeface="Arial" panose="020B0604020202020204" pitchFamily="34" charset="0"/>
              <a:cs typeface="Arial" panose="020B0604020202020204" pitchFamily="34" charset="0"/>
            </a:endParaRPr>
          </a:p>
        </p:txBody>
      </p:sp>
      <p:pic>
        <p:nvPicPr>
          <p:cNvPr id="35"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36"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7"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38"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39"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40" name="Group 39"/>
          <p:cNvGrpSpPr/>
          <p:nvPr/>
        </p:nvGrpSpPr>
        <p:grpSpPr>
          <a:xfrm>
            <a:off x="4826217" y="1741437"/>
            <a:ext cx="7029986" cy="5047275"/>
            <a:chOff x="994238" y="364022"/>
            <a:chExt cx="10044123" cy="1565794"/>
          </a:xfrm>
        </p:grpSpPr>
        <p:sp>
          <p:nvSpPr>
            <p:cNvPr id="41" name="Rectangle: Rounded Corners 19"/>
            <p:cNvSpPr/>
            <p:nvPr/>
          </p:nvSpPr>
          <p:spPr>
            <a:xfrm>
              <a:off x="1294921" y="415976"/>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4966161" y="2012250"/>
            <a:ext cx="6710807" cy="4524315"/>
          </a:xfrm>
          <a:prstGeom prst="rect">
            <a:avLst/>
          </a:prstGeom>
          <a:noFill/>
        </p:spPr>
        <p:txBody>
          <a:bodyPr wrap="square" rtlCol="0">
            <a:spAutoFit/>
          </a:bodyPr>
          <a:lstStyle/>
          <a:p>
            <a:pPr algn="ctr"/>
            <a:r>
              <a:rPr lang="en-US" sz="4800" b="1">
                <a:solidFill>
                  <a:srgbClr val="002060"/>
                </a:solidFill>
                <a:latin typeface="Arial" panose="020B0604020202020204" pitchFamily="34" charset="0"/>
                <a:cs typeface="Arial" panose="020B0604020202020204" pitchFamily="34" charset="0"/>
              </a:rPr>
              <a:t>Người nông dân phải làm rất nhiều việc:</a:t>
            </a:r>
          </a:p>
          <a:p>
            <a:pPr algn="ctr"/>
            <a:r>
              <a:rPr lang="en-US" sz="4800" b="1">
                <a:solidFill>
                  <a:srgbClr val="FF0000"/>
                </a:solidFill>
                <a:latin typeface="Arial" panose="020B0604020202020204" pitchFamily="34" charset="0"/>
                <a:cs typeface="Arial" panose="020B0604020202020204" pitchFamily="34" charset="0"/>
              </a:rPr>
              <a:t>Cày bừa, gieo hạt</a:t>
            </a:r>
            <a:r>
              <a:rPr lang="en-US" sz="4800" b="1">
                <a:solidFill>
                  <a:srgbClr val="002060"/>
                </a:solidFill>
                <a:latin typeface="Arial" panose="020B0604020202020204" pitchFamily="34" charset="0"/>
                <a:cs typeface="Arial" panose="020B0604020202020204" pitchFamily="34" charset="0"/>
              </a:rPr>
              <a:t>, </a:t>
            </a:r>
            <a:r>
              <a:rPr lang="en-US" sz="4800" b="1">
                <a:solidFill>
                  <a:srgbClr val="FF0000"/>
                </a:solidFill>
                <a:latin typeface="Arial" panose="020B0604020202020204" pitchFamily="34" charset="0"/>
                <a:cs typeface="Arial" panose="020B0604020202020204" pitchFamily="34" charset="0"/>
              </a:rPr>
              <a:t>ươm mầm, chăm sóc </a:t>
            </a:r>
            <a:r>
              <a:rPr lang="en-US" sz="4800" b="1">
                <a:solidFill>
                  <a:srgbClr val="002060"/>
                </a:solidFill>
                <a:latin typeface="Arial" panose="020B0604020202020204" pitchFamily="34" charset="0"/>
                <a:cs typeface="Arial" panose="020B0604020202020204" pitchFamily="34" charset="0"/>
              </a:rPr>
              <a:t>vườn cây, ruộng vườn</a:t>
            </a:r>
            <a:endParaRPr lang="en-US" sz="4800" b="1" dirty="0">
              <a:solidFill>
                <a:srgbClr val="002060"/>
              </a:solidFill>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108549" y="1105162"/>
            <a:ext cx="4515607" cy="615235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2420">
            <a:off x="5113410" y="5401952"/>
            <a:ext cx="1923721" cy="192372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116682" y="5232437"/>
            <a:ext cx="1923721" cy="1923721"/>
          </a:xfrm>
          <a:prstGeom prst="rect">
            <a:avLst/>
          </a:prstGeom>
        </p:spPr>
      </p:pic>
      <p:sp>
        <p:nvSpPr>
          <p:cNvPr id="47" name="Rectangle 46"/>
          <p:cNvSpPr/>
          <p:nvPr/>
        </p:nvSpPr>
        <p:spPr>
          <a:xfrm>
            <a:off x="5602962" y="3640395"/>
            <a:ext cx="5493824" cy="700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a:t>
            </a:r>
          </a:p>
        </p:txBody>
      </p:sp>
      <p:sp>
        <p:nvSpPr>
          <p:cNvPr id="48" name="Rectangle 47"/>
          <p:cNvSpPr/>
          <p:nvPr/>
        </p:nvSpPr>
        <p:spPr>
          <a:xfrm>
            <a:off x="5215792" y="4293294"/>
            <a:ext cx="6225499" cy="700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Arial" panose="020B0604020202020204" pitchFamily="34" charset="0"/>
                <a:cs typeface="Arial" panose="020B0604020202020204" pitchFamily="34" charset="0"/>
              </a:rPr>
              <a:t>…</a:t>
            </a:r>
          </a:p>
        </p:txBody>
      </p:sp>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163" y="1094210"/>
            <a:ext cx="5865769" cy="6152351"/>
          </a:xfrm>
          <a:prstGeom prst="rect">
            <a:avLst/>
          </a:prstGeom>
        </p:spPr>
      </p:pic>
    </p:spTree>
    <p:extLst>
      <p:ext uri="{BB962C8B-B14F-4D97-AF65-F5344CB8AC3E}">
        <p14:creationId xmlns:p14="http://schemas.microsoft.com/office/powerpoint/2010/main" val="41102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2" presetClass="entr" presetSubtype="8"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0-#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fltVal val="0"/>
                                          </p:val>
                                        </p:tav>
                                        <p:tav tm="100000">
                                          <p:val>
                                            <p:strVal val="#ppt_w"/>
                                          </p:val>
                                        </p:tav>
                                      </p:tavLst>
                                    </p:anim>
                                    <p:anim calcmode="lin" valueType="num">
                                      <p:cBhvr>
                                        <p:cTn id="23" dur="1000" fill="hold"/>
                                        <p:tgtEl>
                                          <p:spTgt spid="46"/>
                                        </p:tgtEl>
                                        <p:attrNameLst>
                                          <p:attrName>ppt_h</p:attrName>
                                        </p:attrNameLst>
                                      </p:cBhvr>
                                      <p:tavLst>
                                        <p:tav tm="0">
                                          <p:val>
                                            <p:fltVal val="0"/>
                                          </p:val>
                                        </p:tav>
                                        <p:tav tm="100000">
                                          <p:val>
                                            <p:strVal val="#ppt_h"/>
                                          </p:val>
                                        </p:tav>
                                      </p:tavLst>
                                    </p:anim>
                                    <p:animEffect transition="in" filter="fade">
                                      <p:cBhvr>
                                        <p:cTn id="24" dur="1000"/>
                                        <p:tgtEl>
                                          <p:spTgt spid="46"/>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fltVal val="0"/>
                                          </p:val>
                                        </p:tav>
                                        <p:tav tm="100000">
                                          <p:val>
                                            <p:strVal val="#ppt_w"/>
                                          </p:val>
                                        </p:tav>
                                      </p:tavLst>
                                    </p:anim>
                                    <p:anim calcmode="lin" valueType="num">
                                      <p:cBhvr>
                                        <p:cTn id="29" dur="1000" fill="hold"/>
                                        <p:tgtEl>
                                          <p:spTgt spid="45"/>
                                        </p:tgtEl>
                                        <p:attrNameLst>
                                          <p:attrName>ppt_h</p:attrName>
                                        </p:attrNameLst>
                                      </p:cBhvr>
                                      <p:tavLst>
                                        <p:tav tm="0">
                                          <p:val>
                                            <p:fltVal val="0"/>
                                          </p:val>
                                        </p:tav>
                                        <p:tav tm="100000">
                                          <p:val>
                                            <p:strVal val="#ppt_h"/>
                                          </p:val>
                                        </p:tav>
                                      </p:tavLst>
                                    </p:anim>
                                    <p:animEffect transition="in" filter="fade">
                                      <p:cBhvr>
                                        <p:cTn id="30" dur="10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0" nodeType="clickEffect">
                                  <p:stCondLst>
                                    <p:cond delay="0"/>
                                  </p:stCondLst>
                                  <p:childTnLst>
                                    <p:animEffect transition="out" filter="randombar(horizontal)">
                                      <p:cBhvr>
                                        <p:cTn id="34" dur="1000"/>
                                        <p:tgtEl>
                                          <p:spTgt spid="47"/>
                                        </p:tgtEl>
                                      </p:cBhvr>
                                    </p:animEffect>
                                    <p:set>
                                      <p:cBhvr>
                                        <p:cTn id="35" dur="1" fill="hold">
                                          <p:stCondLst>
                                            <p:cond delay="999"/>
                                          </p:stCondLst>
                                        </p:cTn>
                                        <p:tgtEl>
                                          <p:spTgt spid="4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par>
                    <p:cTn id="36" fill="hold">
                      <p:stCondLst>
                        <p:cond delay="indefinite"/>
                      </p:stCondLst>
                      <p:childTnLst>
                        <p:par>
                          <p:cTn id="37" fill="hold">
                            <p:stCondLst>
                              <p:cond delay="0"/>
                            </p:stCondLst>
                            <p:childTnLst>
                              <p:par>
                                <p:cTn id="38" presetID="14" presetClass="exit" presetSubtype="10" fill="hold" grpId="0" nodeType="clickEffect">
                                  <p:stCondLst>
                                    <p:cond delay="0"/>
                                  </p:stCondLst>
                                  <p:childTnLst>
                                    <p:animEffect transition="out" filter="randombar(horizontal)">
                                      <p:cBhvr>
                                        <p:cTn id="39" dur="1000"/>
                                        <p:tgtEl>
                                          <p:spTgt spid="48"/>
                                        </p:tgtEl>
                                      </p:cBhvr>
                                    </p:animEffect>
                                    <p:set>
                                      <p:cBhvr>
                                        <p:cTn id="40"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1000"/>
                            </p:stCondLst>
                            <p:childTnLst>
                              <p:par>
                                <p:cTn id="42" presetID="56" presetClass="path" presetSubtype="0" accel="50000" decel="50000" fill="hold" nodeType="afterEffect">
                                  <p:stCondLst>
                                    <p:cond delay="0"/>
                                  </p:stCondLst>
                                  <p:childTnLst>
                                    <p:animMotion origin="layout" path="M 3.54167E-6 -7.40741E-7 L -0.34115 -0.16944 " pathEditMode="relative" rAng="0" ptsTypes="AA">
                                      <p:cBhvr>
                                        <p:cTn id="43" dur="2000" fill="hold"/>
                                        <p:tgtEl>
                                          <p:spTgt spid="46"/>
                                        </p:tgtEl>
                                        <p:attrNameLst>
                                          <p:attrName>ppt_x</p:attrName>
                                          <p:attrName>ppt_y</p:attrName>
                                        </p:attrNameLst>
                                      </p:cBhvr>
                                      <p:rCtr x="-17057" y="-8472"/>
                                    </p:animMotion>
                                  </p:childTnLst>
                                </p:cTn>
                              </p:par>
                              <p:par>
                                <p:cTn id="44" presetID="35" presetClass="path" presetSubtype="0" accel="50000" decel="50000" fill="hold" nodeType="withEffect">
                                  <p:stCondLst>
                                    <p:cond delay="0"/>
                                  </p:stCondLst>
                                  <p:childTnLst>
                                    <p:animMotion origin="layout" path="M -0.00651 0.09259 L -0.15768 -0.32454 " pathEditMode="relative" rAng="0" ptsTypes="AA">
                                      <p:cBhvr>
                                        <p:cTn id="45" dur="2000" fill="hold"/>
                                        <p:tgtEl>
                                          <p:spTgt spid="45"/>
                                        </p:tgtEl>
                                        <p:attrNameLst>
                                          <p:attrName>ppt_x</p:attrName>
                                          <p:attrName>ppt_y</p:attrName>
                                        </p:attrNameLst>
                                      </p:cBhvr>
                                      <p:rCtr x="-7565" y="-20856"/>
                                    </p:animMotion>
                                  </p:childTnLst>
                                </p:cTn>
                              </p:par>
                            </p:childTnLst>
                          </p:cTn>
                        </p:par>
                        <p:par>
                          <p:cTn id="46" fill="hold">
                            <p:stCondLst>
                              <p:cond delay="3000"/>
                            </p:stCondLst>
                            <p:childTnLst>
                              <p:par>
                                <p:cTn id="47" presetID="1"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4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5"/>
                                        </p:tgtEl>
                                        <p:attrNameLst>
                                          <p:attrName>style.visibility</p:attrName>
                                        </p:attrNameLst>
                                      </p:cBhvr>
                                      <p:to>
                                        <p:strVal val="hidden"/>
                                      </p:to>
                                    </p:set>
                                  </p:childTnLst>
                                </p:cTn>
                              </p:par>
                            </p:childTnLst>
                          </p:cTn>
                        </p:par>
                        <p:par>
                          <p:cTn id="55" fill="hold">
                            <p:stCondLst>
                              <p:cond delay="3000"/>
                            </p:stCondLst>
                            <p:childTnLst>
                              <p:par>
                                <p:cTn id="56" presetID="2" presetClass="exit" presetSubtype="2" fill="hold" nodeType="afterEffect">
                                  <p:stCondLst>
                                    <p:cond delay="0"/>
                                  </p:stCondLst>
                                  <p:childTnLst>
                                    <p:anim calcmode="lin" valueType="num">
                                      <p:cBhvr additive="base">
                                        <p:cTn id="57" dur="1000"/>
                                        <p:tgtEl>
                                          <p:spTgt spid="49"/>
                                        </p:tgtEl>
                                        <p:attrNameLst>
                                          <p:attrName>ppt_x</p:attrName>
                                        </p:attrNameLst>
                                      </p:cBhvr>
                                      <p:tavLst>
                                        <p:tav tm="0">
                                          <p:val>
                                            <p:strVal val="ppt_x"/>
                                          </p:val>
                                        </p:tav>
                                        <p:tav tm="100000">
                                          <p:val>
                                            <p:strVal val="1+ppt_w/2"/>
                                          </p:val>
                                        </p:tav>
                                      </p:tavLst>
                                    </p:anim>
                                    <p:anim calcmode="lin" valueType="num">
                                      <p:cBhvr additive="base">
                                        <p:cTn id="58" dur="1000"/>
                                        <p:tgtEl>
                                          <p:spTgt spid="49"/>
                                        </p:tgtEl>
                                        <p:attrNameLst>
                                          <p:attrName>ppt_y</p:attrName>
                                        </p:attrNameLst>
                                      </p:cBhvr>
                                      <p:tavLst>
                                        <p:tav tm="0">
                                          <p:val>
                                            <p:strVal val="ppt_y"/>
                                          </p:val>
                                        </p:tav>
                                        <p:tav tm="100000">
                                          <p:val>
                                            <p:strVal val="ppt_y"/>
                                          </p:val>
                                        </p:tav>
                                      </p:tavLst>
                                    </p:anim>
                                    <p:set>
                                      <p:cBhvr>
                                        <p:cTn id="59"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7" grpId="0" animBg="1"/>
      <p:bldP spid="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9656"/>
            <a:ext cx="12192000" cy="2188464"/>
          </a:xfrm>
          <a:prstGeom prst="rect">
            <a:avLst/>
          </a:prstGeom>
        </p:spPr>
      </p:pic>
      <p:pic>
        <p:nvPicPr>
          <p:cNvPr id="2" name="图片 11">
            <a:extLst>
              <a:ext uri="{FF2B5EF4-FFF2-40B4-BE49-F238E27FC236}">
                <a16:creationId xmlns:a16="http://schemas.microsoft.com/office/drawing/2014/main" id="{3B72E994-C08C-41B4-BBDA-DC0DD03FC77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16">
            <a:extLst>
              <a:ext uri="{FF2B5EF4-FFF2-40B4-BE49-F238E27FC236}">
                <a16:creationId xmlns:a16="http://schemas.microsoft.com/office/drawing/2014/main" id="{E6B46CC9-9964-40E5-B682-2F8E40FCD6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4" name="图片 15">
            <a:extLst>
              <a:ext uri="{FF2B5EF4-FFF2-40B4-BE49-F238E27FC236}">
                <a16:creationId xmlns:a16="http://schemas.microsoft.com/office/drawing/2014/main" id="{A0EB6A0E-D545-4658-A1EA-F9C67BFF23F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5" name="Group 4"/>
          <p:cNvGrpSpPr/>
          <p:nvPr/>
        </p:nvGrpSpPr>
        <p:grpSpPr>
          <a:xfrm>
            <a:off x="1280809" y="506172"/>
            <a:ext cx="5225499" cy="4216073"/>
            <a:chOff x="703958" y="407598"/>
            <a:chExt cx="10148204" cy="1607426"/>
          </a:xfrm>
        </p:grpSpPr>
        <p:sp>
          <p:nvSpPr>
            <p:cNvPr id="6" name="Rectangle: Rounded Corners 19"/>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1"/>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482630" y="1065816"/>
            <a:ext cx="4729779" cy="1446550"/>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4. Bài đọc giúp em hiểu điều gì?</a:t>
            </a:r>
            <a:endParaRPr lang="en-US" sz="4400" b="1" dirty="0">
              <a:latin typeface="Arial" panose="020B0604020202020204" pitchFamily="34" charset="0"/>
              <a:cs typeface="Arial" panose="020B0604020202020204" pitchFamily="34" charset="0"/>
            </a:endParaRPr>
          </a:p>
        </p:txBody>
      </p:sp>
      <p:sp>
        <p:nvSpPr>
          <p:cNvPr id="9" name="TextBox 8"/>
          <p:cNvSpPr txBox="1"/>
          <p:nvPr/>
        </p:nvSpPr>
        <p:spPr>
          <a:xfrm>
            <a:off x="1448314" y="593721"/>
            <a:ext cx="4849573" cy="3970318"/>
          </a:xfrm>
          <a:prstGeom prst="rect">
            <a:avLst/>
          </a:prstGeom>
          <a:noFill/>
        </p:spPr>
        <p:txBody>
          <a:bodyPr wrap="square" rtlCol="0">
            <a:spAutoFit/>
          </a:bodyPr>
          <a:lstStyle/>
          <a:p>
            <a:pPr algn="just"/>
            <a:r>
              <a:rPr lang="en-US" sz="3600">
                <a:solidFill>
                  <a:srgbClr val="C00000"/>
                </a:solidFill>
                <a:latin typeface="UTM Alexander" panose="02040603050506020204" pitchFamily="18" charset="0"/>
              </a:rPr>
              <a:t>Để có cái thu hoạch, người nông dân đã rất vất vả. Vì vậy chúng ta cần có thái độ biết ơn những người nông dân và trân trọng những gì họ đã làm ra.</a:t>
            </a:r>
            <a:endParaRPr lang="en-US" sz="3600" b="1" dirty="0">
              <a:solidFill>
                <a:srgbClr val="C00000"/>
              </a:solidFill>
              <a:latin typeface="UTM Alexander" panose="02040603050506020204" pitchFamily="18" charset="0"/>
              <a:cs typeface="Arial" panose="020B0604020202020204"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95955" y="751639"/>
            <a:ext cx="7067764" cy="615235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9294" y="3750526"/>
            <a:ext cx="2571791" cy="257179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7380" y="3898910"/>
            <a:ext cx="2571791" cy="2571791"/>
          </a:xfrm>
          <a:prstGeom prst="rect">
            <a:avLst/>
          </a:prstGeom>
        </p:spPr>
      </p:pic>
      <p:pic>
        <p:nvPicPr>
          <p:cNvPr id="14" name="图片 12">
            <a:extLst>
              <a:ext uri="{FF2B5EF4-FFF2-40B4-BE49-F238E27FC236}">
                <a16:creationId xmlns:a16="http://schemas.microsoft.com/office/drawing/2014/main" id="{89FA7449-D589-457B-A58E-A12FCB2894A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97099" y="751639"/>
            <a:ext cx="7057320" cy="6138651"/>
          </a:xfrm>
          <a:prstGeom prst="rect">
            <a:avLst/>
          </a:prstGeom>
        </p:spPr>
      </p:pic>
    </p:spTree>
    <p:extLst>
      <p:ext uri="{BB962C8B-B14F-4D97-AF65-F5344CB8AC3E}">
        <p14:creationId xmlns:p14="http://schemas.microsoft.com/office/powerpoint/2010/main" val="396619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1+#ppt_w/2"/>
                                          </p:val>
                                        </p:tav>
                                        <p:tav tm="100000">
                                          <p:val>
                                            <p:strVal val="#ppt_x"/>
                                          </p:val>
                                        </p:tav>
                                      </p:tavLst>
                                    </p:anim>
                                    <p:anim calcmode="lin" valueType="num">
                                      <p:cBhvr additive="base">
                                        <p:cTn id="18" dur="1000" fill="hold"/>
                                        <p:tgtEl>
                                          <p:spTgt spid="10"/>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1000"/>
                                        <p:tgtEl>
                                          <p:spTgt spid="11"/>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3"/>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3.75E-6 1.48148E-6 L 0.40429 -0.21921 " pathEditMode="relative" rAng="0" ptsTypes="AA">
                                      <p:cBhvr>
                                        <p:cTn id="38" dur="2000" fill="hold"/>
                                        <p:tgtEl>
                                          <p:spTgt spid="12"/>
                                        </p:tgtEl>
                                        <p:attrNameLst>
                                          <p:attrName>ppt_x</p:attrName>
                                          <p:attrName>ppt_y</p:attrName>
                                        </p:attrNameLst>
                                      </p:cBhvr>
                                      <p:rCtr x="20208" y="-1097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0.01354 -7.40741E-7 L 0.57278 -0.08657 " pathEditMode="relative" rAng="0" ptsTypes="AA">
                                      <p:cBhvr>
                                        <p:cTn id="41" dur="2000" fill="hold"/>
                                        <p:tgtEl>
                                          <p:spTgt spid="11"/>
                                        </p:tgtEl>
                                        <p:attrNameLst>
                                          <p:attrName>ppt_x</p:attrName>
                                          <p:attrName>ppt_y</p:attrName>
                                        </p:attrNameLst>
                                      </p:cBhvr>
                                      <p:rCtr x="27956" y="-4329"/>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15"/>
                                        </p:tgtEl>
                                        <p:attrNameLst>
                                          <p:attrName>ppt_x</p:attrName>
                                        </p:attrNameLst>
                                      </p:cBhvr>
                                      <p:tavLst>
                                        <p:tav tm="0">
                                          <p:val>
                                            <p:strVal val="ppt_x"/>
                                          </p:val>
                                        </p:tav>
                                        <p:tav tm="100000">
                                          <p:val>
                                            <p:strVal val="0-ppt_w/2"/>
                                          </p:val>
                                        </p:tav>
                                      </p:tavLst>
                                    </p:anim>
                                    <p:anim calcmode="lin" valueType="num">
                                      <p:cBhvr additive="base">
                                        <p:cTn id="54" dur="1000"/>
                                        <p:tgtEl>
                                          <p:spTgt spid="15"/>
                                        </p:tgtEl>
                                        <p:attrNameLst>
                                          <p:attrName>ppt_y</p:attrName>
                                        </p:attrNameLst>
                                      </p:cBhvr>
                                      <p:tavLst>
                                        <p:tav tm="0">
                                          <p:val>
                                            <p:strVal val="ppt_y"/>
                                          </p:val>
                                        </p:tav>
                                        <p:tav tm="100000">
                                          <p:val>
                                            <p:strVal val="ppt_y"/>
                                          </p:val>
                                        </p:tav>
                                      </p:tavLst>
                                    </p:anim>
                                    <p:set>
                                      <p:cBhvr>
                                        <p:cTn id="55"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4"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5" name="文本框 36"/>
          <p:cNvSpPr txBox="1"/>
          <p:nvPr/>
        </p:nvSpPr>
        <p:spPr>
          <a:xfrm>
            <a:off x="923431" y="1166588"/>
            <a:ext cx="6021254" cy="3046988"/>
          </a:xfrm>
          <a:prstGeom prst="rect">
            <a:avLst/>
          </a:prstGeom>
          <a:noFill/>
        </p:spPr>
        <p:txBody>
          <a:bodyPr wrap="square" rtlCol="0">
            <a:spAutoFit/>
          </a:bodyPr>
          <a:lstStyle/>
          <a:p>
            <a:pPr algn="ctr"/>
            <a:r>
              <a:rPr lang="en-US" altLang="zh-CN" sz="960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THÓC</a:t>
            </a:r>
            <a:r>
              <a:rPr lang="en-US" altLang="zh-CN" sz="9600" i="0" dirty="0">
                <a:solidFill>
                  <a:srgbClr val="FDAB18"/>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 ĐÃ ĐẦY THÔN</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7"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Tree>
    <p:extLst>
      <p:ext uri="{BB962C8B-B14F-4D97-AF65-F5344CB8AC3E}">
        <p14:creationId xmlns:p14="http://schemas.microsoft.com/office/powerpoint/2010/main" val="36670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7"/>
                                        </p:tgtEl>
                                      </p:cBhvr>
                                    </p:cmd>
                                  </p:childTnLst>
                                </p:cTn>
                              </p:par>
                              <p:par>
                                <p:cTn id="7" presetID="53" presetClass="entr" presetSubtype="16"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fltVal val="0"/>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animEffect transition="in" filter="fade">
                                      <p:cBhvr>
                                        <p:cTn id="11" dur="1000"/>
                                        <p:tgtEl>
                                          <p:spTgt spid="5"/>
                                        </p:tgtEl>
                                      </p:cBhvr>
                                    </p:animEffect>
                                  </p:childTnLst>
                                </p:cTn>
                              </p:par>
                              <p:par>
                                <p:cTn id="12" presetID="2" presetClass="entr" presetSubtype="2" fill="hold" nodeType="withEffect">
                                  <p:stCondLst>
                                    <p:cond delay="50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1+#ppt_w/2"/>
                                          </p:val>
                                        </p:tav>
                                        <p:tav tm="100000">
                                          <p:val>
                                            <p:strVal val="#ppt_x"/>
                                          </p:val>
                                        </p:tav>
                                      </p:tavLst>
                                    </p:anim>
                                    <p:anim calcmode="lin" valueType="num">
                                      <p:cBhvr additive="base">
                                        <p:cTn id="15" dur="1000" fill="hold"/>
                                        <p:tgtEl>
                                          <p:spTgt spid="8"/>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8"/>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8"/>
                                        </p:tgtEl>
                                        <p:attrNameLst>
                                          <p:attrName>ppt_w</p:attrName>
                                        </p:attrNameLst>
                                      </p:cBhvr>
                                      <p:tavLst>
                                        <p:tav tm="0">
                                          <p:val>
                                            <p:strVal val="ppt_w"/>
                                          </p:val>
                                        </p:tav>
                                        <p:tav tm="100000">
                                          <p:val>
                                            <p:fltVal val="0"/>
                                          </p:val>
                                        </p:tav>
                                      </p:tavLst>
                                    </p:anim>
                                    <p:anim calcmode="lin" valueType="num">
                                      <p:cBhvr>
                                        <p:cTn id="20" dur="2000"/>
                                        <p:tgtEl>
                                          <p:spTgt spid="8"/>
                                        </p:tgtEl>
                                        <p:attrNameLst>
                                          <p:attrName>ppt_h</p:attrName>
                                        </p:attrNameLst>
                                      </p:cBhvr>
                                      <p:tavLst>
                                        <p:tav tm="0">
                                          <p:val>
                                            <p:strVal val="ppt_h"/>
                                          </p:val>
                                        </p:tav>
                                        <p:tav tm="100000">
                                          <p:val>
                                            <p:fltVal val="0"/>
                                          </p:val>
                                        </p:tav>
                                      </p:tavLst>
                                    </p:anim>
                                    <p:set>
                                      <p:cBhvr>
                                        <p:cTn id="2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9" name="文本框 38"/>
          <p:cNvSpPr txBox="1"/>
          <p:nvPr/>
        </p:nvSpPr>
        <p:spPr>
          <a:xfrm>
            <a:off x="1429791" y="1289877"/>
            <a:ext cx="6096000" cy="769441"/>
          </a:xfrm>
          <a:prstGeom prst="rect">
            <a:avLst/>
          </a:prstGeom>
          <a:noFill/>
        </p:spPr>
        <p:txBody>
          <a:bodyPr wrap="square">
            <a:spAutoFit/>
          </a:bodyPr>
          <a:lstStyle/>
          <a:p>
            <a:pPr algn="ctr"/>
            <a:r>
              <a:rPr lang="en-US" altLang="zh-CN" sz="4400" dirty="0">
                <a:solidFill>
                  <a:srgbClr val="5BA775"/>
                </a:solidFill>
                <a:latin typeface="UTM Cool Blue" panose="02040603050506020204" pitchFamily="18" charset="0"/>
                <a:ea typeface="思源黑体 CN Medium" panose="020B0600000000000000" pitchFamily="34" charset="-122"/>
              </a:rPr>
              <a:t>HOẠT </a:t>
            </a:r>
            <a:r>
              <a:rPr lang="en-US" altLang="zh-CN" sz="4400">
                <a:solidFill>
                  <a:srgbClr val="5BA775"/>
                </a:solidFill>
                <a:latin typeface="UTM Cool Blue" panose="02040603050506020204" pitchFamily="18" charset="0"/>
                <a:ea typeface="思源黑体 CN Medium" panose="020B0600000000000000" pitchFamily="34" charset="-122"/>
              </a:rPr>
              <a:t>ĐỘNG 3</a:t>
            </a:r>
            <a:endParaRPr lang="zh-CN" altLang="en-US" sz="4400" dirty="0">
              <a:solidFill>
                <a:srgbClr val="5BA775"/>
              </a:solidFill>
              <a:latin typeface="UTM Cool Blue" panose="02040603050506020204" pitchFamily="18" charset="0"/>
              <a:ea typeface="思源黑体 CN Medium" panose="020B0600000000000000" pitchFamily="34" charset="-122"/>
            </a:endParaRPr>
          </a:p>
        </p:txBody>
      </p:sp>
      <p:sp>
        <p:nvSpPr>
          <p:cNvPr id="10" name="文本框 38"/>
          <p:cNvSpPr txBox="1"/>
          <p:nvPr/>
        </p:nvSpPr>
        <p:spPr>
          <a:xfrm>
            <a:off x="511297" y="1934905"/>
            <a:ext cx="7751198" cy="2800767"/>
          </a:xfrm>
          <a:prstGeom prst="rect">
            <a:avLst/>
          </a:prstGeom>
          <a:noFill/>
        </p:spPr>
        <p:txBody>
          <a:bodyPr wrap="square">
            <a:spAutoFit/>
          </a:bodyPr>
          <a:lstStyle/>
          <a:p>
            <a:pPr algn="ctr"/>
            <a:r>
              <a:rPr lang="en-US" altLang="zh-CN" sz="850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Luyện tập theo văn bản đọc</a:t>
            </a:r>
            <a:endParaRPr lang="zh-CN" altLang="en-US" sz="85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endParaRPr>
          </a:p>
        </p:txBody>
      </p:sp>
      <p:grpSp>
        <p:nvGrpSpPr>
          <p:cNvPr id="11" name="Group 10"/>
          <p:cNvGrpSpPr/>
          <p:nvPr/>
        </p:nvGrpSpPr>
        <p:grpSpPr>
          <a:xfrm>
            <a:off x="6015765" y="707972"/>
            <a:ext cx="7090635" cy="6286070"/>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09596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12" name="Group 11"/>
          <p:cNvGrpSpPr/>
          <p:nvPr/>
        </p:nvGrpSpPr>
        <p:grpSpPr>
          <a:xfrm>
            <a:off x="919673" y="197904"/>
            <a:ext cx="9871572" cy="1453474"/>
            <a:chOff x="919673" y="197904"/>
            <a:chExt cx="9871572" cy="1453474"/>
          </a:xfrm>
        </p:grpSpPr>
        <p:grpSp>
          <p:nvGrpSpPr>
            <p:cNvPr id="4" name="Group 3"/>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Kết hợp từ ngữ ở cột A với từ ngữ ở cột B để tạo câu nêu đặc điểm.</a:t>
              </a:r>
              <a:endParaRPr lang="en-US" sz="3700" b="1" dirty="0">
                <a:solidFill>
                  <a:srgbClr val="002060"/>
                </a:solidFill>
                <a:latin typeface="Arial" panose="020B0604020202020204" pitchFamily="34" charset="0"/>
                <a:cs typeface="Arial" panose="020B0604020202020204" pitchFamily="34" charset="0"/>
              </a:endParaRPr>
            </a:p>
          </p:txBody>
        </p:sp>
      </p:grpSp>
      <p:sp>
        <p:nvSpPr>
          <p:cNvPr id="8" name="Pentagon 7"/>
          <p:cNvSpPr/>
          <p:nvPr/>
        </p:nvSpPr>
        <p:spPr>
          <a:xfrm>
            <a:off x="749194" y="2371427"/>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accent2">
                    <a:lumMod val="75000"/>
                  </a:schemeClr>
                </a:solidFill>
                <a:latin typeface="UTM Alexander" panose="02040603050506020204" pitchFamily="18" charset="0"/>
              </a:rPr>
              <a:t>Quả hồng</a:t>
            </a:r>
          </a:p>
        </p:txBody>
      </p:sp>
      <p:sp>
        <p:nvSpPr>
          <p:cNvPr id="9" name="Chevron 8"/>
          <p:cNvSpPr/>
          <p:nvPr/>
        </p:nvSpPr>
        <p:spPr>
          <a:xfrm>
            <a:off x="7356161" y="2395341"/>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vàng ươm. </a:t>
            </a:r>
          </a:p>
        </p:txBody>
      </p:sp>
      <p:sp>
        <p:nvSpPr>
          <p:cNvPr id="10" name="TextBox 9"/>
          <p:cNvSpPr txBox="1"/>
          <p:nvPr/>
        </p:nvSpPr>
        <p:spPr>
          <a:xfrm>
            <a:off x="2178503" y="1651378"/>
            <a:ext cx="805912" cy="707886"/>
          </a:xfrm>
          <a:prstGeom prst="rect">
            <a:avLst/>
          </a:prstGeom>
          <a:noFill/>
        </p:spPr>
        <p:txBody>
          <a:bodyPr wrap="square" rtlCol="0">
            <a:spAutoFit/>
          </a:bodyPr>
          <a:lstStyle/>
          <a:p>
            <a:r>
              <a:rPr lang="en-US" sz="4000">
                <a:latin typeface="UTM Alexander" panose="02040603050506020204" pitchFamily="18" charset="0"/>
              </a:rPr>
              <a:t>A</a:t>
            </a:r>
          </a:p>
        </p:txBody>
      </p:sp>
      <p:sp>
        <p:nvSpPr>
          <p:cNvPr id="11" name="TextBox 10"/>
          <p:cNvSpPr txBox="1"/>
          <p:nvPr/>
        </p:nvSpPr>
        <p:spPr>
          <a:xfrm>
            <a:off x="8401674" y="1651378"/>
            <a:ext cx="805912" cy="707886"/>
          </a:xfrm>
          <a:prstGeom prst="rect">
            <a:avLst/>
          </a:prstGeom>
          <a:noFill/>
        </p:spPr>
        <p:txBody>
          <a:bodyPr wrap="square" rtlCol="0">
            <a:spAutoFit/>
          </a:bodyPr>
          <a:lstStyle/>
          <a:p>
            <a:r>
              <a:rPr lang="en-US" sz="4000">
                <a:latin typeface="UTM Alexander" panose="02040603050506020204" pitchFamily="18" charset="0"/>
              </a:rPr>
              <a:t>B</a:t>
            </a:r>
          </a:p>
        </p:txBody>
      </p:sp>
      <p:sp>
        <p:nvSpPr>
          <p:cNvPr id="13" name="Pentagon 12"/>
          <p:cNvSpPr/>
          <p:nvPr/>
        </p:nvSpPr>
        <p:spPr>
          <a:xfrm>
            <a:off x="772959" y="3409956"/>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2">
                    <a:lumMod val="75000"/>
                  </a:schemeClr>
                </a:solidFill>
                <a:latin typeface="UTM Alexander" panose="02040603050506020204" pitchFamily="18" charset="0"/>
              </a:rPr>
              <a:t>  Hạt dẻ</a:t>
            </a:r>
          </a:p>
        </p:txBody>
      </p:sp>
      <p:sp>
        <p:nvSpPr>
          <p:cNvPr id="14" name="Pentagon 13"/>
          <p:cNvSpPr/>
          <p:nvPr/>
        </p:nvSpPr>
        <p:spPr>
          <a:xfrm>
            <a:off x="749194" y="4463983"/>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accent2">
                    <a:lumMod val="75000"/>
                  </a:schemeClr>
                </a:solidFill>
                <a:latin typeface="UTM Alexander" panose="02040603050506020204" pitchFamily="18" charset="0"/>
              </a:rPr>
              <a:t>  Quả na</a:t>
            </a:r>
          </a:p>
        </p:txBody>
      </p:sp>
      <p:sp>
        <p:nvSpPr>
          <p:cNvPr id="15" name="Pentagon 14"/>
          <p:cNvSpPr/>
          <p:nvPr/>
        </p:nvSpPr>
        <p:spPr>
          <a:xfrm>
            <a:off x="749194" y="5518010"/>
            <a:ext cx="3032395" cy="867905"/>
          </a:xfrm>
          <a:prstGeom prst="homePlat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accent2">
                    <a:lumMod val="75000"/>
                  </a:schemeClr>
                </a:solidFill>
                <a:latin typeface="UTM Alexander" panose="02040603050506020204" pitchFamily="18" charset="0"/>
              </a:rPr>
              <a:t>Biển lúa</a:t>
            </a:r>
          </a:p>
        </p:txBody>
      </p:sp>
      <p:sp>
        <p:nvSpPr>
          <p:cNvPr id="16" name="Chevron 15"/>
          <p:cNvSpPr/>
          <p:nvPr/>
        </p:nvSpPr>
        <p:spPr>
          <a:xfrm>
            <a:off x="7356160" y="3409955"/>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thơm dìu dịu.</a:t>
            </a:r>
          </a:p>
        </p:txBody>
      </p:sp>
      <p:sp>
        <p:nvSpPr>
          <p:cNvPr id="17" name="Chevron 16"/>
          <p:cNvSpPr/>
          <p:nvPr/>
        </p:nvSpPr>
        <p:spPr>
          <a:xfrm>
            <a:off x="7445942" y="4433215"/>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đỏ mọng.</a:t>
            </a:r>
          </a:p>
        </p:txBody>
      </p:sp>
      <p:sp>
        <p:nvSpPr>
          <p:cNvPr id="18" name="Chevron 17"/>
          <p:cNvSpPr/>
          <p:nvPr/>
        </p:nvSpPr>
        <p:spPr>
          <a:xfrm>
            <a:off x="7445942" y="5456475"/>
            <a:ext cx="4415769" cy="867905"/>
          </a:xfrm>
          <a:prstGeom prst="chevron">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2060"/>
                </a:solidFill>
                <a:latin typeface="UTM Alexander" panose="02040603050506020204" pitchFamily="18" charset="0"/>
              </a:rPr>
              <a:t> nâu bóng.</a:t>
            </a:r>
          </a:p>
        </p:txBody>
      </p:sp>
    </p:spTree>
    <p:extLst>
      <p:ext uri="{BB962C8B-B14F-4D97-AF65-F5344CB8AC3E}">
        <p14:creationId xmlns:p14="http://schemas.microsoft.com/office/powerpoint/2010/main" val="43180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00694 L -0.33802 -0.30532 " pathEditMode="relative" rAng="0" ptsTypes="AA">
                                      <p:cBhvr>
                                        <p:cTn id="6" dur="2000" fill="hold"/>
                                        <p:tgtEl>
                                          <p:spTgt spid="17"/>
                                        </p:tgtEl>
                                        <p:attrNameLst>
                                          <p:attrName>ppt_x</p:attrName>
                                          <p:attrName>ppt_y</p:attrName>
                                        </p:attrNameLst>
                                      </p:cBhvr>
                                      <p:rCtr x="-16901" y="-1493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13 0.00231 L -0.33789 -0.30047 " pathEditMode="relative" rAng="0" ptsTypes="AA">
                                      <p:cBhvr>
                                        <p:cTn id="10" dur="2000" fill="hold"/>
                                        <p:tgtEl>
                                          <p:spTgt spid="18"/>
                                        </p:tgtEl>
                                        <p:attrNameLst>
                                          <p:attrName>ppt_x</p:attrName>
                                          <p:attrName>ppt_y</p:attrName>
                                        </p:attrNameLst>
                                      </p:cBhvr>
                                      <p:rCtr x="-16966" y="-1513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3.33333E-6 L -0.328 0.1537 " pathEditMode="relative" rAng="0" ptsTypes="AA">
                                      <p:cBhvr>
                                        <p:cTn id="14" dur="2000" fill="hold"/>
                                        <p:tgtEl>
                                          <p:spTgt spid="16"/>
                                        </p:tgtEl>
                                        <p:attrNameLst>
                                          <p:attrName>ppt_x</p:attrName>
                                          <p:attrName>ppt_y</p:attrName>
                                        </p:attrNameLst>
                                      </p:cBhvr>
                                      <p:rCtr x="-16406" y="768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0 L -0.3306 0.45301 " pathEditMode="relative" rAng="0" ptsTypes="AA">
                                      <p:cBhvr>
                                        <p:cTn id="18" dur="2000" fill="hold"/>
                                        <p:tgtEl>
                                          <p:spTgt spid="9"/>
                                        </p:tgtEl>
                                        <p:attrNameLst>
                                          <p:attrName>ppt_x</p:attrName>
                                          <p:attrName>ppt_y</p:attrName>
                                        </p:attrNameLst>
                                      </p:cBhvr>
                                      <p:rCtr x="-16536" y="2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0">
            <a:extLst>
              <a:ext uri="{FF2B5EF4-FFF2-40B4-BE49-F238E27FC236}">
                <a16:creationId xmlns:a16="http://schemas.microsoft.com/office/drawing/2014/main" id="{C71641AD-E4BC-4B7B-9FE5-62CF532DB97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2" name="Group 1"/>
          <p:cNvGrpSpPr/>
          <p:nvPr/>
        </p:nvGrpSpPr>
        <p:grpSpPr>
          <a:xfrm>
            <a:off x="904174" y="197904"/>
            <a:ext cx="9871572" cy="1453474"/>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2</a:t>
              </a:r>
              <a:r>
                <a:rPr lang="en-US" sz="3700" b="1">
                  <a:solidFill>
                    <a:srgbClr val="002060"/>
                  </a:solidFill>
                  <a:latin typeface="Arial" panose="020B0604020202020204" pitchFamily="34" charset="0"/>
                  <a:cs typeface="Arial" panose="020B0604020202020204" pitchFamily="34" charset="0"/>
                </a:rPr>
                <a:t>. Đặt một câu nêu đặc điểm của loài cây hoặc loại quả mà em thích.</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图片 19">
            <a:extLst>
              <a:ext uri="{FF2B5EF4-FFF2-40B4-BE49-F238E27FC236}">
                <a16:creationId xmlns:a16="http://schemas.microsoft.com/office/drawing/2014/main" id="{8D6942F6-F7D2-4A3E-904F-56C124C896F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9" name="图片 9">
            <a:extLst>
              <a:ext uri="{FF2B5EF4-FFF2-40B4-BE49-F238E27FC236}">
                <a16:creationId xmlns:a16="http://schemas.microsoft.com/office/drawing/2014/main" id="{53FFC0A3-5744-4F22-AE80-C1E5551EF6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93302"/>
            <a:ext cx="3533614" cy="3080898"/>
          </a:xfrm>
          <a:prstGeom prst="rect">
            <a:avLst/>
          </a:prstGeom>
        </p:spPr>
      </p:pic>
      <p:sp>
        <p:nvSpPr>
          <p:cNvPr id="10" name="TextBox 9"/>
          <p:cNvSpPr txBox="1"/>
          <p:nvPr/>
        </p:nvSpPr>
        <p:spPr>
          <a:xfrm>
            <a:off x="1057716" y="1912550"/>
            <a:ext cx="1658319" cy="707886"/>
          </a:xfrm>
          <a:prstGeom prst="rect">
            <a:avLst/>
          </a:prstGeom>
          <a:noFill/>
        </p:spPr>
        <p:txBody>
          <a:bodyPr wrap="square" rtlCol="0">
            <a:spAutoFit/>
          </a:bodyPr>
          <a:lstStyle/>
          <a:p>
            <a:r>
              <a:rPr lang="en-US" sz="4000" u="sng">
                <a:solidFill>
                  <a:srgbClr val="C00000"/>
                </a:solidFill>
                <a:latin typeface="UTM Alexander" panose="02040603050506020204" pitchFamily="18" charset="0"/>
              </a:rPr>
              <a:t>Ví dụ:</a:t>
            </a:r>
          </a:p>
        </p:txBody>
      </p:sp>
      <p:sp>
        <p:nvSpPr>
          <p:cNvPr id="11" name="TextBox 10"/>
          <p:cNvSpPr txBox="1"/>
          <p:nvPr/>
        </p:nvSpPr>
        <p:spPr>
          <a:xfrm>
            <a:off x="2624336" y="1973178"/>
            <a:ext cx="8596438" cy="3170099"/>
          </a:xfrm>
          <a:prstGeom prst="rect">
            <a:avLst/>
          </a:prstGeom>
          <a:noFill/>
        </p:spPr>
        <p:txBody>
          <a:bodyPr wrap="square" rtlCol="0">
            <a:spAutoFit/>
          </a:bodyPr>
          <a:lstStyle/>
          <a:p>
            <a:pPr marL="571500" indent="-571500">
              <a:buFontTx/>
              <a:buChar char="-"/>
            </a:pPr>
            <a:r>
              <a:rPr lang="en-US" sz="4000">
                <a:solidFill>
                  <a:srgbClr val="002060"/>
                </a:solidFill>
                <a:latin typeface="UTM Alexander" panose="02040603050506020204" pitchFamily="18" charset="0"/>
              </a:rPr>
              <a:t>Quả cam có vị ngọt thanh, hơi chua một chút.</a:t>
            </a:r>
          </a:p>
          <a:p>
            <a:pPr marL="571500" indent="-571500">
              <a:buFontTx/>
              <a:buChar char="-"/>
            </a:pPr>
            <a:r>
              <a:rPr lang="en-US" sz="4000">
                <a:solidFill>
                  <a:srgbClr val="002060"/>
                </a:solidFill>
                <a:latin typeface="UTM Alexander" panose="02040603050506020204" pitchFamily="18" charset="0"/>
              </a:rPr>
              <a:t>Quả na có nhiều hạt màu đen nhánh.</a:t>
            </a:r>
          </a:p>
          <a:p>
            <a:pPr marL="571500" indent="-571500">
              <a:buFontTx/>
              <a:buChar char="-"/>
            </a:pPr>
            <a:r>
              <a:rPr lang="en-US" sz="4000">
                <a:solidFill>
                  <a:srgbClr val="002060"/>
                </a:solidFill>
                <a:latin typeface="UTM Alexander" panose="02040603050506020204" pitchFamily="18" charset="0"/>
              </a:rPr>
              <a:t>Múi mít màu vàng ươm, thơm ngát.</a:t>
            </a:r>
          </a:p>
        </p:txBody>
      </p:sp>
    </p:spTree>
    <p:extLst>
      <p:ext uri="{BB962C8B-B14F-4D97-AF65-F5344CB8AC3E}">
        <p14:creationId xmlns:p14="http://schemas.microsoft.com/office/powerpoint/2010/main" val="7507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1"/>
            <a:ext cx="3813047"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 name="图片 11">
            <a:extLst>
              <a:ext uri="{FF2B5EF4-FFF2-40B4-BE49-F238E27FC236}">
                <a16:creationId xmlns:a16="http://schemas.microsoft.com/office/drawing/2014/main" id="{C36B3F1F-D417-4FF9-8060-71BAB174A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208151" y="0"/>
            <a:ext cx="11572498" cy="7720160"/>
          </a:xfrm>
          <a:prstGeom prst="rect">
            <a:avLst/>
          </a:prstGeom>
        </p:spPr>
      </p:pic>
      <p:pic>
        <p:nvPicPr>
          <p:cNvPr id="4" name="图片 2">
            <a:extLst>
              <a:ext uri="{FF2B5EF4-FFF2-40B4-BE49-F238E27FC236}">
                <a16:creationId xmlns:a16="http://schemas.microsoft.com/office/drawing/2014/main" id="{0A446C36-C893-4EA9-9A05-9E36C6276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sp>
        <p:nvSpPr>
          <p:cNvPr id="5" name="文本框 38"/>
          <p:cNvSpPr txBox="1"/>
          <p:nvPr/>
        </p:nvSpPr>
        <p:spPr>
          <a:xfrm>
            <a:off x="4610037" y="2428952"/>
            <a:ext cx="6096000" cy="1323439"/>
          </a:xfrm>
          <a:prstGeom prst="rect">
            <a:avLst/>
          </a:prstGeom>
          <a:noFill/>
        </p:spPr>
        <p:txBody>
          <a:bodyPr wrap="square">
            <a:spAutoFit/>
          </a:bodyPr>
          <a:lstStyle/>
          <a:p>
            <a:pPr algn="ctr"/>
            <a:r>
              <a:rPr lang="en-US" altLang="zh-CN" sz="8000" dirty="0">
                <a:solidFill>
                  <a:srgbClr val="FFC000"/>
                </a:solidFill>
                <a:latin typeface="UTM Cool Blue" panose="02040603050506020204" pitchFamily="18" charset="0"/>
                <a:ea typeface="思源黑体 CN Medium" panose="020B0600000000000000" pitchFamily="34" charset="-122"/>
              </a:rPr>
              <a:t>DẶN DÒ</a:t>
            </a:r>
            <a:endParaRPr lang="zh-CN" altLang="en-US" sz="8000" dirty="0">
              <a:solidFill>
                <a:srgbClr val="FFC000"/>
              </a:solidFill>
              <a:latin typeface="UTM Cool Blue" panose="02040603050506020204" pitchFamily="18" charset="0"/>
              <a:ea typeface="思源黑体 CN Medium" panose="020B0600000000000000" pitchFamily="34" charset="-122"/>
            </a:endParaRPr>
          </a:p>
        </p:txBody>
      </p:sp>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pic>
        <p:nvPicPr>
          <p:cNvPr id="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351776" y="2637891"/>
            <a:ext cx="4840224" cy="4220109"/>
          </a:xfrm>
          <a:prstGeom prst="rect">
            <a:avLst/>
          </a:prstGeom>
        </p:spPr>
      </p:pic>
    </p:spTree>
    <p:extLst>
      <p:ext uri="{BB962C8B-B14F-4D97-AF65-F5344CB8AC3E}">
        <p14:creationId xmlns:p14="http://schemas.microsoft.com/office/powerpoint/2010/main" val="259859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000"/>
                                        <p:tgtEl>
                                          <p:spTgt spid="5"/>
                                        </p:tgtEl>
                                      </p:cBhvr>
                                    </p:animEffect>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 name="图片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4" name="图片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6" name="文本框 36"/>
          <p:cNvSpPr txBox="1"/>
          <p:nvPr/>
        </p:nvSpPr>
        <p:spPr>
          <a:xfrm>
            <a:off x="730250" y="758915"/>
            <a:ext cx="10731500" cy="4339650"/>
          </a:xfrm>
          <a:prstGeom prst="rect">
            <a:avLst/>
          </a:prstGeom>
          <a:noFill/>
        </p:spPr>
        <p:txBody>
          <a:bodyPr wrap="square" rtlCol="0">
            <a:spAutoFit/>
          </a:bodyPr>
          <a:lstStyle/>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CHÀO </a:t>
            </a:r>
          </a:p>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TẠM BIỆT</a:t>
            </a:r>
          </a:p>
        </p:txBody>
      </p:sp>
    </p:spTree>
    <p:extLst>
      <p:ext uri="{BB962C8B-B14F-4D97-AF65-F5344CB8AC3E}">
        <p14:creationId xmlns:p14="http://schemas.microsoft.com/office/powerpoint/2010/main" val="15709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61750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405" y="274321"/>
            <a:ext cx="11253475" cy="6035040"/>
          </a:xfrm>
          <a:prstGeom prst="rect">
            <a:avLst/>
          </a:prstGeom>
          <a:solidFill>
            <a:schemeClr val="bg1"/>
          </a:solidFill>
          <a:ln>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423040" y="0"/>
            <a:ext cx="1798017" cy="212331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7522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9" name="Group 8"/>
          <p:cNvGrpSpPr/>
          <p:nvPr/>
        </p:nvGrpSpPr>
        <p:grpSpPr>
          <a:xfrm>
            <a:off x="-357000" y="46817"/>
            <a:ext cx="5590641" cy="3422469"/>
            <a:chOff x="2017663" y="-624111"/>
            <a:chExt cx="5590641" cy="342246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663" y="-624111"/>
              <a:ext cx="5590641" cy="3422469"/>
            </a:xfrm>
            <a:prstGeom prst="rect">
              <a:avLst/>
            </a:prstGeom>
          </p:spPr>
        </p:pic>
        <p:sp>
          <p:nvSpPr>
            <p:cNvPr id="8" name="TextBox 7"/>
            <p:cNvSpPr txBox="1"/>
            <p:nvPr/>
          </p:nvSpPr>
          <p:spPr>
            <a:xfrm rot="21308857">
              <a:off x="2144851" y="917314"/>
              <a:ext cx="5438051" cy="830997"/>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Giải câu đố</a:t>
              </a:r>
            </a:p>
          </p:txBody>
        </p:sp>
      </p:grpSp>
      <p:pic>
        <p:nvPicPr>
          <p:cNvPr id="1026" name="Picture 2" descr="1kg chôm chôm bao nhiêu calo"/>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50" b="94125" l="0" r="100000"/>
                    </a14:imgEffect>
                  </a14:imgLayer>
                </a14:imgProps>
              </a:ext>
              <a:ext uri="{28A0092B-C50C-407E-A947-70E740481C1C}">
                <a14:useLocalDpi xmlns:a14="http://schemas.microsoft.com/office/drawing/2010/main" val="0"/>
              </a:ext>
            </a:extLst>
          </a:blip>
          <a:srcRect/>
          <a:stretch>
            <a:fillRect/>
          </a:stretch>
        </p:blipFill>
        <p:spPr bwMode="auto">
          <a:xfrm>
            <a:off x="8965665" y="4392417"/>
            <a:ext cx="2428710" cy="194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7607058" y="232703"/>
            <a:ext cx="2946975" cy="2328797"/>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1001" b="100000" l="0" r="99875"/>
                    </a14:imgEffect>
                  </a14:imgLayer>
                </a14:imgProps>
              </a:ext>
              <a:ext uri="{28A0092B-C50C-407E-A947-70E740481C1C}">
                <a14:useLocalDpi xmlns:a14="http://schemas.microsoft.com/office/drawing/2010/main" val="0"/>
              </a:ext>
            </a:extLst>
          </a:blip>
          <a:stretch>
            <a:fillRect/>
          </a:stretch>
        </p:blipFill>
        <p:spPr>
          <a:xfrm>
            <a:off x="9247443" y="1841511"/>
            <a:ext cx="2480068" cy="247696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1611" b="97511" l="2344" r="98633"/>
                    </a14:imgEffect>
                  </a14:imgLayer>
                </a14:imgProps>
              </a:ext>
              <a:ext uri="{28A0092B-C50C-407E-A947-70E740481C1C}">
                <a14:useLocalDpi xmlns:a14="http://schemas.microsoft.com/office/drawing/2010/main" val="0"/>
              </a:ext>
            </a:extLst>
          </a:blip>
          <a:stretch>
            <a:fillRect/>
          </a:stretch>
        </p:blipFill>
        <p:spPr>
          <a:xfrm>
            <a:off x="6953207" y="2484424"/>
            <a:ext cx="2638885" cy="1760116"/>
          </a:xfrm>
          <a:prstGeom prst="rect">
            <a:avLst/>
          </a:prstGeom>
        </p:spPr>
      </p:pic>
      <p:sp>
        <p:nvSpPr>
          <p:cNvPr id="17" name="TextBox 16"/>
          <p:cNvSpPr txBox="1"/>
          <p:nvPr/>
        </p:nvSpPr>
        <p:spPr>
          <a:xfrm>
            <a:off x="91732" y="3874317"/>
            <a:ext cx="8439306" cy="1692771"/>
          </a:xfrm>
          <a:prstGeom prst="rect">
            <a:avLst/>
          </a:prstGeom>
          <a:noFill/>
        </p:spPr>
        <p:txBody>
          <a:bodyPr wrap="square" rtlCol="0">
            <a:spAutoFit/>
          </a:bodyPr>
          <a:lstStyle/>
          <a:p>
            <a:pPr marL="342900" indent="-342900" algn="ctr">
              <a:buAutoNum type="alphaLcPeriod"/>
            </a:pPr>
            <a:r>
              <a:rPr lang="en-US" sz="3600" b="1">
                <a:latin typeface="UTM Aptima" panose="02040603050506020204" pitchFamily="18" charset="0"/>
              </a:rPr>
              <a:t>Tròn như quả bóng màu xanh</a:t>
            </a:r>
          </a:p>
          <a:p>
            <a:pPr algn="ctr"/>
            <a:r>
              <a:rPr lang="en-US" sz="3600" b="1">
                <a:latin typeface="UTM Aptima" panose="02040603050506020204" pitchFamily="18" charset="0"/>
              </a:rPr>
              <a:t>Đung đưa trên cành chờ tết Trung thu.</a:t>
            </a:r>
          </a:p>
          <a:p>
            <a:pPr algn="r"/>
            <a:r>
              <a:rPr lang="en-US" sz="3200" b="1">
                <a:latin typeface="UTM Aptima" panose="02040603050506020204" pitchFamily="18" charset="0"/>
              </a:rPr>
              <a:t> </a:t>
            </a:r>
            <a:r>
              <a:rPr lang="en-US" sz="3200" i="1">
                <a:latin typeface="UTM Aptima" panose="02040603050506020204" pitchFamily="18" charset="0"/>
              </a:rPr>
              <a:t>(Là quả gì?)</a:t>
            </a:r>
          </a:p>
        </p:txBody>
      </p:sp>
      <p:grpSp>
        <p:nvGrpSpPr>
          <p:cNvPr id="19" name="Group 18"/>
          <p:cNvGrpSpPr/>
          <p:nvPr/>
        </p:nvGrpSpPr>
        <p:grpSpPr>
          <a:xfrm>
            <a:off x="7974602" y="5343988"/>
            <a:ext cx="3695593" cy="1124029"/>
            <a:chOff x="627017" y="2942870"/>
            <a:chExt cx="4000248" cy="1449548"/>
          </a:xfrm>
        </p:grpSpPr>
        <p:sp>
          <p:nvSpPr>
            <p:cNvPr id="20" name="矩形: 圆角 11">
              <a:extLst>
                <a:ext uri="{FF2B5EF4-FFF2-40B4-BE49-F238E27FC236}">
                  <a16:creationId xmlns:a16="http://schemas.microsoft.com/office/drawing/2014/main" id="{3ACF7974-899B-4EB0-B7ED-143926AC71B9}"/>
                </a:ext>
              </a:extLst>
            </p:cNvPr>
            <p:cNvSpPr/>
            <p:nvPr/>
          </p:nvSpPr>
          <p:spPr>
            <a:xfrm>
              <a:off x="627017" y="2942870"/>
              <a:ext cx="3944983" cy="14495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21" name="TextBox 20"/>
            <p:cNvSpPr txBox="1"/>
            <p:nvPr/>
          </p:nvSpPr>
          <p:spPr>
            <a:xfrm>
              <a:off x="1103507" y="3207091"/>
              <a:ext cx="3523758" cy="992271"/>
            </a:xfrm>
            <a:prstGeom prst="rect">
              <a:avLst/>
            </a:prstGeom>
            <a:noFill/>
          </p:spPr>
          <p:txBody>
            <a:bodyPr wrap="square" rtlCol="0">
              <a:spAutoFit/>
            </a:bodyPr>
            <a:lstStyle/>
            <a:p>
              <a:pPr algn="just"/>
              <a:r>
                <a:rPr lang="en-US" sz="4400" b="1">
                  <a:solidFill>
                    <a:srgbClr val="FF0000"/>
                  </a:solidFill>
                  <a:latin typeface="UTM Avo" panose="02040603050506020204" pitchFamily="18" charset="0"/>
                </a:rPr>
                <a:t>Quả bưởi</a:t>
              </a:r>
              <a:endParaRPr lang="en-US" sz="4400">
                <a:solidFill>
                  <a:srgbClr val="FF0000"/>
                </a:solidFill>
                <a:latin typeface="UTM Avo" panose="02040603050506020204" pitchFamily="18" charset="0"/>
              </a:endParaRPr>
            </a:p>
          </p:txBody>
        </p:sp>
      </p:grpSp>
    </p:spTree>
    <p:extLst>
      <p:ext uri="{BB962C8B-B14F-4D97-AF65-F5344CB8AC3E}">
        <p14:creationId xmlns:p14="http://schemas.microsoft.com/office/powerpoint/2010/main" val="2159698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14"/>
                                        </p:tgtEl>
                                      </p:cBhvr>
                                      <p:by x="150000" y="150000"/>
                                    </p:animScale>
                                  </p:childTnLst>
                                </p:cTn>
                              </p:par>
                              <p:par>
                                <p:cTn id="41" presetID="10" presetClass="exit" presetSubtype="0" fill="hold"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26"/>
                                        </p:tgtEl>
                                      </p:cBhvr>
                                    </p:animEffect>
                                    <p:set>
                                      <p:cBhvr>
                                        <p:cTn id="49" dur="1" fill="hold">
                                          <p:stCondLst>
                                            <p:cond delay="499"/>
                                          </p:stCondLst>
                                        </p:cTn>
                                        <p:tgtEl>
                                          <p:spTgt spid="102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9405" y="274321"/>
            <a:ext cx="11253475" cy="6035040"/>
          </a:xfrm>
          <a:prstGeom prst="rect">
            <a:avLst/>
          </a:prstGeom>
          <a:solidFill>
            <a:schemeClr val="bg1"/>
          </a:solidFill>
          <a:ln>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4805" y="-1"/>
            <a:ext cx="1887195" cy="2228625"/>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0"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9" name="Group 8"/>
          <p:cNvGrpSpPr/>
          <p:nvPr/>
        </p:nvGrpSpPr>
        <p:grpSpPr>
          <a:xfrm>
            <a:off x="-687570" y="-214083"/>
            <a:ext cx="5590641" cy="3422469"/>
            <a:chOff x="2017663" y="-624111"/>
            <a:chExt cx="5590641" cy="3422469"/>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663" y="-624111"/>
              <a:ext cx="5590641" cy="3422469"/>
            </a:xfrm>
            <a:prstGeom prst="rect">
              <a:avLst/>
            </a:prstGeom>
          </p:spPr>
        </p:pic>
        <p:sp>
          <p:nvSpPr>
            <p:cNvPr id="8" name="TextBox 7"/>
            <p:cNvSpPr txBox="1"/>
            <p:nvPr/>
          </p:nvSpPr>
          <p:spPr>
            <a:xfrm rot="21308857">
              <a:off x="2144851" y="917314"/>
              <a:ext cx="5438051" cy="830997"/>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Giải câu đố</a:t>
              </a:r>
            </a:p>
          </p:txBody>
        </p:sp>
      </p:grpSp>
      <p:pic>
        <p:nvPicPr>
          <p:cNvPr id="1026" name="Picture 2" descr="1kg chôm chôm bao nhiêu calo"/>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50" b="94125" l="0" r="100000"/>
                    </a14:imgEffect>
                  </a14:imgLayer>
                </a14:imgProps>
              </a:ext>
              <a:ext uri="{28A0092B-C50C-407E-A947-70E740481C1C}">
                <a14:useLocalDpi xmlns:a14="http://schemas.microsoft.com/office/drawing/2010/main" val="0"/>
              </a:ext>
            </a:extLst>
          </a:blip>
          <a:srcRect/>
          <a:stretch>
            <a:fillRect/>
          </a:stretch>
        </p:blipFill>
        <p:spPr bwMode="auto">
          <a:xfrm>
            <a:off x="9090450" y="3814900"/>
            <a:ext cx="2428710" cy="1942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7394101" y="107411"/>
            <a:ext cx="2946975" cy="2328797"/>
          </a:xfrm>
          <a:prstGeom prst="rect">
            <a:avLst/>
          </a:prstGeom>
        </p:spPr>
      </p:pic>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1001" b="100000" l="0" r="99875"/>
                    </a14:imgEffect>
                  </a14:imgLayer>
                </a14:imgProps>
              </a:ext>
              <a:ext uri="{28A0092B-C50C-407E-A947-70E740481C1C}">
                <a14:useLocalDpi xmlns:a14="http://schemas.microsoft.com/office/drawing/2010/main" val="0"/>
              </a:ext>
            </a:extLst>
          </a:blip>
          <a:stretch>
            <a:fillRect/>
          </a:stretch>
        </p:blipFill>
        <p:spPr>
          <a:xfrm>
            <a:off x="9400485" y="1364634"/>
            <a:ext cx="2480068" cy="247696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1611" b="97511" l="2344" r="98633"/>
                    </a14:imgEffect>
                  </a14:imgLayer>
                </a14:imgProps>
              </a:ext>
              <a:ext uri="{28A0092B-C50C-407E-A947-70E740481C1C}">
                <a14:useLocalDpi xmlns:a14="http://schemas.microsoft.com/office/drawing/2010/main" val="0"/>
              </a:ext>
            </a:extLst>
          </a:blip>
          <a:stretch>
            <a:fillRect/>
          </a:stretch>
        </p:blipFill>
        <p:spPr>
          <a:xfrm>
            <a:off x="6909455" y="2024429"/>
            <a:ext cx="2900344" cy="1934507"/>
          </a:xfrm>
          <a:prstGeom prst="rect">
            <a:avLst/>
          </a:prstGeom>
        </p:spPr>
      </p:pic>
      <p:sp>
        <p:nvSpPr>
          <p:cNvPr id="16" name="TextBox 15"/>
          <p:cNvSpPr txBox="1"/>
          <p:nvPr/>
        </p:nvSpPr>
        <p:spPr>
          <a:xfrm>
            <a:off x="91732" y="3874317"/>
            <a:ext cx="8439306" cy="1692771"/>
          </a:xfrm>
          <a:prstGeom prst="rect">
            <a:avLst/>
          </a:prstGeom>
          <a:noFill/>
        </p:spPr>
        <p:txBody>
          <a:bodyPr wrap="square" rtlCol="0">
            <a:spAutoFit/>
          </a:bodyPr>
          <a:lstStyle/>
          <a:p>
            <a:pPr algn="ctr"/>
            <a:r>
              <a:rPr lang="en-US" sz="3600" b="1">
                <a:latin typeface="UTM Aptima" panose="02040603050506020204" pitchFamily="18" charset="0"/>
              </a:rPr>
              <a:t>b. Quả gì vỏ có gai mềm</a:t>
            </a:r>
          </a:p>
          <a:p>
            <a:pPr algn="ctr"/>
            <a:r>
              <a:rPr lang="en-US" sz="3600" b="1">
                <a:latin typeface="UTM Aptima" panose="02040603050506020204" pitchFamily="18" charset="0"/>
              </a:rPr>
              <a:t>Đến khi chín đỏ thoạt nhìn tưởng hoa?</a:t>
            </a:r>
          </a:p>
          <a:p>
            <a:pPr algn="r"/>
            <a:r>
              <a:rPr lang="en-US" sz="3200" b="1">
                <a:latin typeface="UTM Aptima" panose="02040603050506020204" pitchFamily="18" charset="0"/>
              </a:rPr>
              <a:t> </a:t>
            </a:r>
            <a:r>
              <a:rPr lang="en-US" sz="3200" i="1">
                <a:latin typeface="UTM Aptima" panose="02040603050506020204" pitchFamily="18" charset="0"/>
              </a:rPr>
              <a:t>(Là quả gì?)</a:t>
            </a:r>
          </a:p>
        </p:txBody>
      </p:sp>
      <p:grpSp>
        <p:nvGrpSpPr>
          <p:cNvPr id="17" name="Group 16"/>
          <p:cNvGrpSpPr/>
          <p:nvPr/>
        </p:nvGrpSpPr>
        <p:grpSpPr>
          <a:xfrm>
            <a:off x="7102298" y="1518767"/>
            <a:ext cx="3973479" cy="1446550"/>
            <a:chOff x="525270" y="2994381"/>
            <a:chExt cx="3034717" cy="1123057"/>
          </a:xfrm>
        </p:grpSpPr>
        <p:sp>
          <p:nvSpPr>
            <p:cNvPr id="18" name="矩形: 圆角 11">
              <a:extLst>
                <a:ext uri="{FF2B5EF4-FFF2-40B4-BE49-F238E27FC236}">
                  <a16:creationId xmlns:a16="http://schemas.microsoft.com/office/drawing/2014/main" id="{3ACF7974-899B-4EB0-B7ED-143926AC71B9}"/>
                </a:ext>
              </a:extLst>
            </p:cNvPr>
            <p:cNvSpPr/>
            <p:nvPr/>
          </p:nvSpPr>
          <p:spPr>
            <a:xfrm>
              <a:off x="627018" y="2994381"/>
              <a:ext cx="2932969" cy="1123057"/>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19" name="TextBox 18"/>
            <p:cNvSpPr txBox="1"/>
            <p:nvPr/>
          </p:nvSpPr>
          <p:spPr>
            <a:xfrm>
              <a:off x="525270" y="3015764"/>
              <a:ext cx="2992306" cy="1027477"/>
            </a:xfrm>
            <a:prstGeom prst="rect">
              <a:avLst/>
            </a:prstGeom>
            <a:noFill/>
          </p:spPr>
          <p:txBody>
            <a:bodyPr wrap="square" rtlCol="0">
              <a:spAutoFit/>
            </a:bodyPr>
            <a:lstStyle/>
            <a:p>
              <a:pPr algn="ctr"/>
              <a:r>
                <a:rPr lang="en-US" sz="4000" b="1">
                  <a:solidFill>
                    <a:srgbClr val="FF0000"/>
                  </a:solidFill>
                  <a:latin typeface="UTM Avo" panose="02040603050506020204" pitchFamily="18" charset="0"/>
                </a:rPr>
                <a:t>Quả </a:t>
              </a:r>
            </a:p>
            <a:p>
              <a:pPr algn="ctr"/>
              <a:r>
                <a:rPr lang="en-US" sz="4000" b="1">
                  <a:solidFill>
                    <a:srgbClr val="FF0000"/>
                  </a:solidFill>
                  <a:latin typeface="UTM Avo" panose="02040603050506020204" pitchFamily="18" charset="0"/>
                </a:rPr>
                <a:t>chôm chôm</a:t>
              </a:r>
              <a:endParaRPr lang="en-US" sz="4000">
                <a:solidFill>
                  <a:srgbClr val="FF0000"/>
                </a:solidFill>
                <a:latin typeface="UTM Avo" panose="02040603050506020204" pitchFamily="18" charset="0"/>
              </a:endParaRPr>
            </a:p>
          </p:txBody>
        </p:sp>
      </p:grpSp>
    </p:spTree>
    <p:extLst>
      <p:ext uri="{BB962C8B-B14F-4D97-AF65-F5344CB8AC3E}">
        <p14:creationId xmlns:p14="http://schemas.microsoft.com/office/powerpoint/2010/main" val="440418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2000" fill="hold"/>
                                        <p:tgtEl>
                                          <p:spTgt spid="1026"/>
                                        </p:tgtEl>
                                      </p:cBhvr>
                                      <p:by x="150000" y="150000"/>
                                    </p:animScale>
                                  </p:childTnLst>
                                </p:cTn>
                              </p:par>
                              <p:par>
                                <p:cTn id="41" presetID="2" presetClass="exit" presetSubtype="4" fill="hold" nodeType="with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15"/>
                                        </p:tgtEl>
                                        <p:attrNameLst>
                                          <p:attrName>ppt_x</p:attrName>
                                        </p:attrNameLst>
                                      </p:cBhvr>
                                      <p:tavLst>
                                        <p:tav tm="0">
                                          <p:val>
                                            <p:strVal val="ppt_x"/>
                                          </p:val>
                                        </p:tav>
                                        <p:tav tm="100000">
                                          <p:val>
                                            <p:strVal val="ppt_x"/>
                                          </p:val>
                                        </p:tav>
                                      </p:tavLst>
                                    </p:anim>
                                    <p:anim calcmode="lin" valueType="num">
                                      <p:cBhvr additive="base">
                                        <p:cTn id="47" dur="500"/>
                                        <p:tgtEl>
                                          <p:spTgt spid="15"/>
                                        </p:tgtEl>
                                        <p:attrNameLst>
                                          <p:attrName>ppt_y</p:attrName>
                                        </p:attrNameLst>
                                      </p:cBhvr>
                                      <p:tavLst>
                                        <p:tav tm="0">
                                          <p:val>
                                            <p:strVal val="ppt_y"/>
                                          </p:val>
                                        </p:tav>
                                        <p:tav tm="100000">
                                          <p:val>
                                            <p:strVal val="1+ppt_h/2"/>
                                          </p:val>
                                        </p:tav>
                                      </p:tavLst>
                                    </p:anim>
                                    <p:set>
                                      <p:cBhvr>
                                        <p:cTn id="48" dur="1" fill="hold">
                                          <p:stCondLst>
                                            <p:cond delay="499"/>
                                          </p:stCondLst>
                                        </p:cTn>
                                        <p:tgtEl>
                                          <p:spTgt spid="15"/>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27469" y="1094192"/>
            <a:ext cx="5260564" cy="928274"/>
            <a:chOff x="840832" y="5111716"/>
            <a:chExt cx="5260564" cy="928274"/>
          </a:xfrm>
        </p:grpSpPr>
        <p:sp>
          <p:nvSpPr>
            <p:cNvPr id="3" name="Rectangle 2"/>
            <p:cNvSpPr/>
            <p:nvPr/>
          </p:nvSpPr>
          <p:spPr>
            <a:xfrm>
              <a:off x="840832" y="5111716"/>
              <a:ext cx="5258332" cy="923330"/>
            </a:xfrm>
            <a:prstGeom prst="rect">
              <a:avLst/>
            </a:prstGeom>
            <a:ln>
              <a:noFill/>
            </a:ln>
          </p:spPr>
          <p:txBody>
            <a:bodyPr wrap="square">
              <a:spAutoFit/>
            </a:bodyPr>
            <a:lstStyle/>
            <a:p>
              <a:r>
                <a:rPr lang="en-US" sz="5400" b="1" kern="0">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sp>
          <p:nvSpPr>
            <p:cNvPr id="4" name="Rectangle 3"/>
            <p:cNvSpPr/>
            <p:nvPr/>
          </p:nvSpPr>
          <p:spPr>
            <a:xfrm>
              <a:off x="843064" y="5116660"/>
              <a:ext cx="5258332" cy="923330"/>
            </a:xfrm>
            <a:prstGeom prst="rect">
              <a:avLst/>
            </a:prstGeom>
            <a:ln>
              <a:noFill/>
            </a:ln>
          </p:spPr>
          <p:txBody>
            <a:bodyPr wrap="square">
              <a:spAutoFit/>
            </a:bodyPr>
            <a:lstStyle/>
            <a:p>
              <a:r>
                <a:rPr lang="en-US" sz="5400" b="1" kern="0">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grpSp>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216031" y="-172081"/>
            <a:ext cx="1523956" cy="1508868"/>
          </a:xfrm>
          <a:prstGeom prst="rect">
            <a:avLst/>
          </a:prstGeom>
        </p:spPr>
      </p:pic>
      <p:grpSp>
        <p:nvGrpSpPr>
          <p:cNvPr id="6" name="Group 5"/>
          <p:cNvGrpSpPr/>
          <p:nvPr/>
        </p:nvGrpSpPr>
        <p:grpSpPr>
          <a:xfrm>
            <a:off x="-968396" y="916956"/>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sp>
        <p:nvSpPr>
          <p:cNvPr id="9" name="Rectangle 8"/>
          <p:cNvSpPr/>
          <p:nvPr/>
        </p:nvSpPr>
        <p:spPr>
          <a:xfrm>
            <a:off x="1612162" y="2156154"/>
            <a:ext cx="7656259" cy="2646878"/>
          </a:xfrm>
          <a:prstGeom prst="rect">
            <a:avLst/>
          </a:prstGeom>
          <a:noFill/>
        </p:spPr>
        <p:txBody>
          <a:bodyPr wrap="square" lIns="91440" tIns="45720" rIns="91440" bIns="45720">
            <a:spAutoFit/>
            <a:scene3d>
              <a:camera prst="orthographicFront"/>
              <a:lightRig rig="soft" dir="t">
                <a:rot lat="0" lon="0" rev="15600000"/>
              </a:lightRig>
            </a:scene3d>
            <a:sp3d prstMaterial="softEdge"/>
          </a:bodyPr>
          <a:lstStyle/>
          <a:p>
            <a:pPr algn="ctr"/>
            <a:r>
              <a:rPr lang="en-US" sz="16600" b="1">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ln w="130175">
                <a:solidFill>
                  <a:schemeClr val="bg1"/>
                </a:solidFill>
              </a:ln>
              <a:solidFill>
                <a:schemeClr val="bg1"/>
              </a:solidFill>
              <a:effectLst>
                <a:outerShdw blurRad="38100" dist="38100" dir="2700000" algn="tl">
                  <a:srgbClr val="000000">
                    <a:alpha val="43137"/>
                  </a:srgbClr>
                </a:outerShdw>
              </a:effectLst>
              <a:latin typeface="UTM Wedding K&amp;T" panose="02040603050506020204" pitchFamily="18" charset="0"/>
            </a:endParaRPr>
          </a:p>
        </p:txBody>
      </p:sp>
      <p:sp>
        <p:nvSpPr>
          <p:cNvPr id="10" name="Rectangle 9"/>
          <p:cNvSpPr/>
          <p:nvPr/>
        </p:nvSpPr>
        <p:spPr>
          <a:xfrm>
            <a:off x="1557678" y="2161098"/>
            <a:ext cx="7656259" cy="264687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h="25400" prst="softRound"/>
            </a:sp3d>
          </a:bodyPr>
          <a:lstStyle/>
          <a:p>
            <a:pPr algn="ctr"/>
            <a:r>
              <a:rPr lang="en-US" sz="16600" b="1">
                <a:solidFill>
                  <a:srgbClr val="FFC000"/>
                </a:solidFill>
                <a:effectLst>
                  <a:outerShdw blurRad="38100" dist="38100" dir="2700000" algn="tl">
                    <a:srgbClr val="000000">
                      <a:alpha val="43137"/>
                    </a:srgbClr>
                  </a:outerShdw>
                </a:effectLst>
                <a:latin typeface="UTM Wedding K&amp;T" panose="02040603050506020204" pitchFamily="18" charset="0"/>
              </a:rPr>
              <a:t>Mùa vàng</a:t>
            </a:r>
            <a:endParaRPr lang="en-US" sz="16600" b="1" cap="none" spc="0" dirty="0">
              <a:solidFill>
                <a:srgbClr val="FFC000"/>
              </a:solidFill>
              <a:effectLst>
                <a:outerShdw blurRad="38100" dist="38100" dir="2700000" algn="tl">
                  <a:srgbClr val="000000">
                    <a:alpha val="43137"/>
                  </a:srgbClr>
                </a:outerShdw>
              </a:effectLst>
              <a:latin typeface="UTM Wedding K&amp;T" panose="02040603050506020204" pitchFamily="18" charset="0"/>
            </a:endParaRPr>
          </a:p>
        </p:txBody>
      </p:sp>
      <p:sp>
        <p:nvSpPr>
          <p:cNvPr id="16" name="TextBox 15"/>
          <p:cNvSpPr txBox="1"/>
          <p:nvPr/>
        </p:nvSpPr>
        <p:spPr>
          <a:xfrm>
            <a:off x="2128603" y="4764883"/>
            <a:ext cx="8619345" cy="584775"/>
          </a:xfrm>
          <a:prstGeom prst="rect">
            <a:avLst/>
          </a:prstGeom>
          <a:noFill/>
        </p:spPr>
        <p:txBody>
          <a:bodyPr wrap="square" rtlCol="0">
            <a:spAutoFit/>
          </a:bodyPr>
          <a:lstStyle/>
          <a:p>
            <a:r>
              <a:rPr lang="en-US" sz="3200" b="1">
                <a:solidFill>
                  <a:srgbClr val="002060"/>
                </a:solidFill>
                <a:latin typeface="UVN Bay Buom Hep" panose="00000400000000000000" pitchFamily="2" charset="0"/>
              </a:rPr>
              <a:t> (</a:t>
            </a:r>
            <a:r>
              <a:rPr lang="en-US" sz="3200" b="1" i="1">
                <a:solidFill>
                  <a:srgbClr val="002060"/>
                </a:solidFill>
                <a:latin typeface="UVN Bay Buom Hep" panose="00000400000000000000" pitchFamily="2" charset="0"/>
              </a:rPr>
              <a:t>Theo</a:t>
            </a:r>
            <a:r>
              <a:rPr lang="en-US" sz="3200" b="1">
                <a:solidFill>
                  <a:srgbClr val="002060"/>
                </a:solidFill>
                <a:latin typeface="UVN Bay Buom Hep" panose="00000400000000000000" pitchFamily="2" charset="0"/>
              </a:rPr>
              <a:t> Những câu chuyện hay, những bài học quý</a:t>
            </a:r>
            <a:r>
              <a:rPr lang="en-US" sz="3200" b="1" i="1">
                <a:solidFill>
                  <a:srgbClr val="002060"/>
                </a:solidFill>
                <a:latin typeface="UVN Bay Buom Hep" panose="00000400000000000000" pitchFamily="2" charset="0"/>
              </a:rPr>
              <a:t>)</a:t>
            </a:r>
          </a:p>
        </p:txBody>
      </p:sp>
    </p:spTree>
    <p:extLst>
      <p:ext uri="{BB962C8B-B14F-4D97-AF65-F5344CB8AC3E}">
        <p14:creationId xmlns:p14="http://schemas.microsoft.com/office/powerpoint/2010/main" val="86055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by="(-#ppt_w*2)" calcmode="lin" valueType="num">
                                      <p:cBhvr rctx="PPT">
                                        <p:cTn id="11" dur="250" autoRev="1" fill="hold">
                                          <p:stCondLst>
                                            <p:cond delay="0"/>
                                          </p:stCondLst>
                                        </p:cTn>
                                        <p:tgtEl>
                                          <p:spTgt spid="9"/>
                                        </p:tgtEl>
                                        <p:attrNameLst>
                                          <p:attrName>ppt_w</p:attrName>
                                        </p:attrNameLst>
                                      </p:cBhvr>
                                    </p:anim>
                                    <p:anim by="(#ppt_w*0.50)" calcmode="lin" valueType="num">
                                      <p:cBhvr>
                                        <p:cTn id="12" dur="250" decel="50000" autoRev="1" fill="hold">
                                          <p:stCondLst>
                                            <p:cond delay="0"/>
                                          </p:stCondLst>
                                        </p:cTn>
                                        <p:tgtEl>
                                          <p:spTgt spid="9"/>
                                        </p:tgtEl>
                                        <p:attrNameLst>
                                          <p:attrName>ppt_x</p:attrName>
                                        </p:attrNameLst>
                                      </p:cBhvr>
                                    </p:anim>
                                    <p:anim from="(-#ppt_h/2)" to="(#ppt_y)" calcmode="lin" valueType="num">
                                      <p:cBhvr>
                                        <p:cTn id="13" dur="500" fill="hold">
                                          <p:stCondLst>
                                            <p:cond delay="0"/>
                                          </p:stCondLst>
                                        </p:cTn>
                                        <p:tgtEl>
                                          <p:spTgt spid="9"/>
                                        </p:tgtEl>
                                        <p:attrNameLst>
                                          <p:attrName>ppt_y</p:attrName>
                                        </p:attrNameLst>
                                      </p:cBhvr>
                                    </p:anim>
                                    <p:animRot by="21600000">
                                      <p:cBhvr>
                                        <p:cTn id="14" dur="500" fill="hold">
                                          <p:stCondLst>
                                            <p:cond delay="0"/>
                                          </p:stCondLst>
                                        </p:cTn>
                                        <p:tgtEl>
                                          <p:spTgt spid="9"/>
                                        </p:tgtEl>
                                        <p:attrNameLst>
                                          <p:attrName>r</p:attrName>
                                        </p:attrNameLst>
                                      </p:cBhvr>
                                    </p:animRot>
                                  </p:childTnLst>
                                </p:cTn>
                              </p:par>
                            </p:childTnLst>
                          </p:cTn>
                        </p:par>
                        <p:par>
                          <p:cTn id="15" fill="hold">
                            <p:stCondLst>
                              <p:cond delay="13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 by="(-#ppt_w*2)" calcmode="lin" valueType="num">
                                      <p:cBhvr rctx="PPT">
                                        <p:cTn id="18" dur="250" autoRev="1" fill="hold">
                                          <p:stCondLst>
                                            <p:cond delay="0"/>
                                          </p:stCondLst>
                                        </p:cTn>
                                        <p:tgtEl>
                                          <p:spTgt spid="10"/>
                                        </p:tgtEl>
                                        <p:attrNameLst>
                                          <p:attrName>ppt_w</p:attrName>
                                        </p:attrNameLst>
                                      </p:cBhvr>
                                    </p:anim>
                                    <p:anim by="(#ppt_w*0.50)" calcmode="lin" valueType="num">
                                      <p:cBhvr>
                                        <p:cTn id="19" dur="250" decel="50000" autoRev="1" fill="hold">
                                          <p:stCondLst>
                                            <p:cond delay="0"/>
                                          </p:stCondLst>
                                        </p:cTn>
                                        <p:tgtEl>
                                          <p:spTgt spid="10"/>
                                        </p:tgtEl>
                                        <p:attrNameLst>
                                          <p:attrName>ppt_x</p:attrName>
                                        </p:attrNameLst>
                                      </p:cBhvr>
                                    </p:anim>
                                    <p:anim from="(-#ppt_h/2)" to="(#ppt_y)" calcmode="lin" valueType="num">
                                      <p:cBhvr>
                                        <p:cTn id="20" dur="500" fill="hold">
                                          <p:stCondLst>
                                            <p:cond delay="0"/>
                                          </p:stCondLst>
                                        </p:cTn>
                                        <p:tgtEl>
                                          <p:spTgt spid="10"/>
                                        </p:tgtEl>
                                        <p:attrNameLst>
                                          <p:attrName>ppt_y</p:attrName>
                                        </p:attrNameLst>
                                      </p:cBhvr>
                                    </p:anim>
                                    <p:animRot by="21600000">
                                      <p:cBhvr>
                                        <p:cTn id="21" dur="500" fill="hold">
                                          <p:stCondLst>
                                            <p:cond delay="0"/>
                                          </p:stCondLst>
                                        </p:cTn>
                                        <p:tgtEl>
                                          <p:spTgt spid="10"/>
                                        </p:tgtEl>
                                        <p:attrNameLst>
                                          <p:attrName>r</p:attrName>
                                        </p:attrNameLst>
                                      </p:cBhvr>
                                    </p:animRot>
                                  </p:childTnLst>
                                </p:cTn>
                              </p:par>
                            </p:childTnLst>
                          </p:cTn>
                        </p:par>
                        <p:par>
                          <p:cTn id="22" fill="hold">
                            <p:stCondLst>
                              <p:cond delay="21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3"/>
          <p:cNvGrpSpPr/>
          <p:nvPr/>
        </p:nvGrpSpPr>
        <p:grpSpPr>
          <a:xfrm>
            <a:off x="1170358" y="285192"/>
            <a:ext cx="9905576" cy="5890756"/>
            <a:chOff x="2531495" y="1032417"/>
            <a:chExt cx="6577454" cy="3685128"/>
          </a:xfrm>
        </p:grpSpPr>
        <p:pic>
          <p:nvPicPr>
            <p:cNvPr id="3" name="图片 7"/>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4"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28">
            <a:extLst>
              <a:ext uri="{FF2B5EF4-FFF2-40B4-BE49-F238E27FC236}">
                <a16:creationId xmlns:a16="http://schemas.microsoft.com/office/drawing/2014/main" id="{CC28A636-F456-4D8A-9909-A42C4C74C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 y="5366131"/>
            <a:ext cx="12192000" cy="1512265"/>
          </a:xfrm>
          <a:prstGeom prst="rect">
            <a:avLst/>
          </a:prstGeom>
        </p:spPr>
      </p:pic>
      <p:sp>
        <p:nvSpPr>
          <p:cNvPr id="6" name="文本框 38"/>
          <p:cNvSpPr txBox="1"/>
          <p:nvPr/>
        </p:nvSpPr>
        <p:spPr>
          <a:xfrm>
            <a:off x="2711355" y="641072"/>
            <a:ext cx="6096000" cy="707886"/>
          </a:xfrm>
          <a:prstGeom prst="rect">
            <a:avLst/>
          </a:prstGeom>
          <a:noFill/>
        </p:spPr>
        <p:txBody>
          <a:bodyPr wrap="square">
            <a:spAutoFit/>
          </a:bodyPr>
          <a:lstStyle/>
          <a:p>
            <a:pPr algn="ctr"/>
            <a:r>
              <a:rPr lang="en-US" altLang="zh-CN" sz="4000">
                <a:solidFill>
                  <a:srgbClr val="5BA775"/>
                </a:solidFill>
                <a:latin typeface="UTM Cool Blue" panose="02040603050506020204" pitchFamily="18" charset="0"/>
                <a:ea typeface="思源黑体 CN Medium" panose="020B0600000000000000" pitchFamily="34" charset="-122"/>
              </a:rPr>
              <a:t>MỤC TIÊU</a:t>
            </a:r>
            <a:endParaRPr lang="zh-CN" altLang="en-US" sz="4000" dirty="0">
              <a:solidFill>
                <a:srgbClr val="5BA775"/>
              </a:solidFill>
              <a:latin typeface="UTM Cool Blue" panose="02040603050506020204" pitchFamily="18" charset="0"/>
              <a:ea typeface="思源黑体 CN Medium" panose="020B0600000000000000" pitchFamily="34" charset="-122"/>
            </a:endParaRPr>
          </a:p>
        </p:txBody>
      </p:sp>
      <p:pic>
        <p:nvPicPr>
          <p:cNvPr id="7" name="图片 1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64352" y="0"/>
            <a:ext cx="2627648" cy="6635002"/>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图片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1"/>
            <a:ext cx="3236133" cy="551383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
        <p:nvSpPr>
          <p:cNvPr id="9" name="Rectangle 8"/>
          <p:cNvSpPr/>
          <p:nvPr/>
        </p:nvSpPr>
        <p:spPr>
          <a:xfrm>
            <a:off x="1571454" y="1214048"/>
            <a:ext cx="9061704" cy="4524315"/>
          </a:xfrm>
          <a:prstGeom prst="rect">
            <a:avLst/>
          </a:prstGeom>
        </p:spPr>
        <p:txBody>
          <a:bodyPr wrap="square">
            <a:spAutoFit/>
          </a:bodyPr>
          <a:lstStyle/>
          <a:p>
            <a:pPr algn="just"/>
            <a:r>
              <a:rPr lang="en-US" sz="2400" b="1">
                <a:solidFill>
                  <a:schemeClr val="accent6">
                    <a:lumMod val="50000"/>
                  </a:schemeClr>
                </a:solidFill>
                <a:latin typeface="UTM Avo" panose="02040603050506020204" pitchFamily="18" charset="0"/>
              </a:rPr>
              <a:t>*Kiến thức, kĩ năng:</a:t>
            </a:r>
            <a:endParaRPr lang="en-US" sz="2400">
              <a:solidFill>
                <a:schemeClr val="accent6">
                  <a:lumMod val="50000"/>
                </a:schemeClr>
              </a:solidFill>
              <a:latin typeface="UTM Avo" panose="02040603050506020204" pitchFamily="18" charset="0"/>
            </a:endParaRPr>
          </a:p>
          <a:p>
            <a:pPr algn="just"/>
            <a:r>
              <a:rPr lang="en-US" sz="2400">
                <a:solidFill>
                  <a:schemeClr val="accent6">
                    <a:lumMod val="50000"/>
                  </a:schemeClr>
                </a:solidFill>
                <a:latin typeface="UTM Avo" panose="02040603050506020204" pitchFamily="18" charset="0"/>
              </a:rPr>
              <a:t>- Đọc đúng lời kể chuyện và lời nói trực tiếp của nhân vật.</a:t>
            </a:r>
          </a:p>
          <a:p>
            <a:pPr algn="just"/>
            <a:r>
              <a:rPr lang="en-US" sz="2400">
                <a:solidFill>
                  <a:schemeClr val="accent6">
                    <a:lumMod val="50000"/>
                  </a:schemeClr>
                </a:solidFill>
                <a:latin typeface="UTM Avo" panose="02040603050506020204" pitchFamily="18" charset="0"/>
              </a:rPr>
              <a:t>- Trả lời được các câu hỏi của bài.</a:t>
            </a:r>
          </a:p>
          <a:p>
            <a:pPr algn="just"/>
            <a:r>
              <a:rPr lang="en-US" sz="2400">
                <a:solidFill>
                  <a:schemeClr val="accent6">
                    <a:lumMod val="50000"/>
                  </a:schemeClr>
                </a:solidFill>
                <a:latin typeface="UTM Avo" panose="02040603050506020204" pitchFamily="18" charset="0"/>
              </a:rPr>
              <a:t>- Hiểu nội dung bài: Hiểu thêm về mỗi mùa sẽ có một loại cây, loại quả khac nhau. Để tạo ra được những loại quả đó, các bác nông dân đã phải chăm sóc cây quả như thế nào. Công việc của các bác rất vất vả. </a:t>
            </a:r>
          </a:p>
          <a:p>
            <a:pPr algn="just"/>
            <a:r>
              <a:rPr lang="en-US" sz="2400" b="1">
                <a:solidFill>
                  <a:schemeClr val="accent6">
                    <a:lumMod val="50000"/>
                  </a:schemeClr>
                </a:solidFill>
                <a:latin typeface="UTM Avo" panose="02040603050506020204" pitchFamily="18" charset="0"/>
              </a:rPr>
              <a:t>*Phát triển năng lực và phẩm chất:</a:t>
            </a:r>
            <a:endParaRPr lang="en-US" sz="2400">
              <a:solidFill>
                <a:schemeClr val="accent6">
                  <a:lumMod val="50000"/>
                </a:schemeClr>
              </a:solidFill>
              <a:latin typeface="UTM Avo" panose="02040603050506020204" pitchFamily="18" charset="0"/>
            </a:endParaRPr>
          </a:p>
          <a:p>
            <a:pPr algn="just"/>
            <a:r>
              <a:rPr lang="en-US" sz="2400">
                <a:solidFill>
                  <a:schemeClr val="accent6">
                    <a:lumMod val="50000"/>
                  </a:schemeClr>
                </a:solidFill>
                <a:latin typeface="UTM Avo" panose="02040603050506020204" pitchFamily="18" charset="0"/>
              </a:rPr>
              <a:t>- Giúp hình thành và phát triển năng lực văn học: phát triển vốn từ chỉ cây cối, chỉ vật; kĩ năng đặt câu.</a:t>
            </a:r>
          </a:p>
          <a:p>
            <a:pPr algn="just"/>
            <a:r>
              <a:rPr lang="en-US" sz="2400">
                <a:solidFill>
                  <a:schemeClr val="accent6">
                    <a:lumMod val="50000"/>
                  </a:schemeClr>
                </a:solidFill>
                <a:latin typeface="UTM Avo" panose="02040603050506020204" pitchFamily="18" charset="0"/>
              </a:rPr>
              <a:t>- Biết yêu quý lao động; có thái độ biết ơn người lao động; Có ý thức bảo vệ môi trường.</a:t>
            </a:r>
          </a:p>
        </p:txBody>
      </p:sp>
      <p:grpSp>
        <p:nvGrpSpPr>
          <p:cNvPr id="10" name="Group 9"/>
          <p:cNvGrpSpPr/>
          <p:nvPr/>
        </p:nvGrpSpPr>
        <p:grpSpPr>
          <a:xfrm>
            <a:off x="3068512" y="5366129"/>
            <a:ext cx="6607003" cy="1483239"/>
            <a:chOff x="3518339" y="4224613"/>
            <a:chExt cx="6607003" cy="2198358"/>
          </a:xfrm>
        </p:grpSpPr>
        <p:pic>
          <p:nvPicPr>
            <p:cNvPr id="11"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a:off x="6739085" y="4234507"/>
              <a:ext cx="3386257" cy="2188464"/>
            </a:xfrm>
            <a:prstGeom prst="rect">
              <a:avLst/>
            </a:prstGeom>
          </p:spPr>
        </p:pic>
        <p:pic>
          <p:nvPicPr>
            <p:cNvPr id="12" name="图片 28"/>
            <p:cNvPicPr>
              <a:picLocks noChangeAspect="1"/>
            </p:cNvPicPr>
            <p:nvPr/>
          </p:nvPicPr>
          <p:blipFill rotWithShape="1">
            <a:blip r:embed="rId4">
              <a:extLst>
                <a:ext uri="{28A0092B-C50C-407E-A947-70E740481C1C}">
                  <a14:useLocalDpi xmlns:a14="http://schemas.microsoft.com/office/drawing/2010/main" val="0"/>
                </a:ext>
              </a:extLst>
            </a:blip>
            <a:srcRect r="72226"/>
            <a:stretch/>
          </p:blipFill>
          <p:spPr>
            <a:xfrm flipH="1">
              <a:off x="3518339" y="4224613"/>
              <a:ext cx="3386257" cy="2188464"/>
            </a:xfrm>
            <a:prstGeom prst="rect">
              <a:avLst/>
            </a:prstGeom>
          </p:spPr>
        </p:pic>
      </p:grpSp>
    </p:spTree>
    <p:extLst>
      <p:ext uri="{BB962C8B-B14F-4D97-AF65-F5344CB8AC3E}">
        <p14:creationId xmlns:p14="http://schemas.microsoft.com/office/powerpoint/2010/main" val="350503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1000"/>
                                        <p:tgtEl>
                                          <p:spTgt spid="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3"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5"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6"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7"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8"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9" name="文本框 38"/>
          <p:cNvSpPr txBox="1"/>
          <p:nvPr/>
        </p:nvSpPr>
        <p:spPr>
          <a:xfrm>
            <a:off x="1429791" y="1289877"/>
            <a:ext cx="6096000" cy="769441"/>
          </a:xfrm>
          <a:prstGeom prst="rect">
            <a:avLst/>
          </a:prstGeom>
          <a:noFill/>
        </p:spPr>
        <p:txBody>
          <a:bodyPr wrap="square">
            <a:spAutoFit/>
          </a:bodyPr>
          <a:lstStyle/>
          <a:p>
            <a:pPr algn="ctr"/>
            <a:r>
              <a:rPr lang="en-US" altLang="zh-CN" sz="4400" dirty="0">
                <a:solidFill>
                  <a:srgbClr val="5BA775"/>
                </a:solidFill>
                <a:latin typeface="UTM Cool Blue" panose="02040603050506020204" pitchFamily="18" charset="0"/>
                <a:ea typeface="思源黑体 CN Medium" panose="020B0600000000000000" pitchFamily="34" charset="-122"/>
              </a:rPr>
              <a:t>HOẠT ĐỘNG 1</a:t>
            </a:r>
            <a:endParaRPr lang="zh-CN" altLang="en-US" sz="4400" dirty="0">
              <a:solidFill>
                <a:srgbClr val="5BA775"/>
              </a:solidFill>
              <a:latin typeface="UTM Cool Blue" panose="02040603050506020204" pitchFamily="18" charset="0"/>
              <a:ea typeface="思源黑体 CN Medium" panose="020B0600000000000000" pitchFamily="34" charset="-122"/>
            </a:endParaRPr>
          </a:p>
        </p:txBody>
      </p:sp>
      <p:sp>
        <p:nvSpPr>
          <p:cNvPr id="10" name="文本框 38"/>
          <p:cNvSpPr txBox="1"/>
          <p:nvPr/>
        </p:nvSpPr>
        <p:spPr>
          <a:xfrm>
            <a:off x="420669" y="2205263"/>
            <a:ext cx="7751198" cy="1569660"/>
          </a:xfrm>
          <a:prstGeom prst="rect">
            <a:avLst/>
          </a:prstGeom>
          <a:noFill/>
        </p:spPr>
        <p:txBody>
          <a:bodyPr wrap="square">
            <a:spAutoFit/>
          </a:bodyPr>
          <a:lstStyle/>
          <a:p>
            <a:pPr algn="ctr"/>
            <a:r>
              <a:rPr lang="en-US" altLang="zh-CN" sz="960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rPr>
              <a:t>LUYỆN ĐỌC</a:t>
            </a:r>
            <a:endParaRPr lang="zh-CN" altLang="en-US" sz="9600" dirty="0">
              <a:solidFill>
                <a:srgbClr val="FFC000"/>
              </a:solidFill>
              <a:effectLst>
                <a:outerShdw blurRad="38100" dist="38100" dir="2700000" algn="tl">
                  <a:srgbClr val="000000">
                    <a:alpha val="43137"/>
                  </a:srgbClr>
                </a:outerShdw>
              </a:effectLst>
              <a:latin typeface="UTM Arruba KT" panose="02040603050506020204" pitchFamily="18" charset="0"/>
              <a:ea typeface="思源黑体 CN Medium" panose="020B0600000000000000" pitchFamily="34" charset="-122"/>
            </a:endParaRPr>
          </a:p>
        </p:txBody>
      </p:sp>
      <p:grpSp>
        <p:nvGrpSpPr>
          <p:cNvPr id="11" name="Group 10"/>
          <p:cNvGrpSpPr/>
          <p:nvPr/>
        </p:nvGrpSpPr>
        <p:grpSpPr>
          <a:xfrm>
            <a:off x="6015765" y="707972"/>
            <a:ext cx="7090635" cy="6286070"/>
            <a:chOff x="6015765" y="707972"/>
            <a:chExt cx="7090635" cy="6286070"/>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58789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000"/>
                                        <p:tgtEl>
                                          <p:spTgt spid="9"/>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0">
            <a:extLst>
              <a:ext uri="{FF2B5EF4-FFF2-40B4-BE49-F238E27FC236}">
                <a16:creationId xmlns:a16="http://schemas.microsoft.com/office/drawing/2014/main" id="{47118E00-203A-4E78-AC85-4C87806898CA}"/>
              </a:ext>
            </a:extLst>
          </p:cNvPr>
          <p:cNvSpPr/>
          <p:nvPr/>
        </p:nvSpPr>
        <p:spPr>
          <a:xfrm>
            <a:off x="8809" y="360218"/>
            <a:ext cx="12183191" cy="6393279"/>
          </a:xfrm>
          <a:prstGeom prst="roundRect">
            <a:avLst>
              <a:gd name="adj" fmla="val 305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
        <p:nvSpPr>
          <p:cNvPr id="3" name="TextBox 2">
            <a:extLst>
              <a:ext uri="{FF2B5EF4-FFF2-40B4-BE49-F238E27FC236}">
                <a16:creationId xmlns:a16="http://schemas.microsoft.com/office/drawing/2014/main" id="{B600F577-F819-4602-BCEB-985221633540}"/>
              </a:ext>
            </a:extLst>
          </p:cNvPr>
          <p:cNvSpPr txBox="1"/>
          <p:nvPr/>
        </p:nvSpPr>
        <p:spPr>
          <a:xfrm>
            <a:off x="4661327" y="-175884"/>
            <a:ext cx="2878151" cy="830997"/>
          </a:xfrm>
          <a:prstGeom prst="rect">
            <a:avLst/>
          </a:prstGeom>
          <a:noFill/>
        </p:spPr>
        <p:txBody>
          <a:bodyPr wrap="square" rtlCol="0">
            <a:spAutoFit/>
          </a:bodyPr>
          <a:lstStyle/>
          <a:p>
            <a:pPr>
              <a:lnSpc>
                <a:spcPct val="150000"/>
              </a:lnSpc>
            </a:pPr>
            <a:r>
              <a:rPr lang="en-US" sz="3200" b="1">
                <a:solidFill>
                  <a:srgbClr val="00CC00"/>
                </a:solidFill>
                <a:effectLst>
                  <a:outerShdw blurRad="38100" dist="38100" dir="2700000" algn="tl">
                    <a:srgbClr val="000000">
                      <a:alpha val="43137"/>
                    </a:srgbClr>
                  </a:outerShdw>
                </a:effectLst>
                <a:latin typeface="UTM Avo" panose="02040603050506020204" pitchFamily="18" charset="0"/>
              </a:rPr>
              <a:t>Mùa vàng</a:t>
            </a:r>
            <a:endParaRPr lang="en-US" sz="3200" b="1" dirty="0">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4" name="TextBox 3"/>
          <p:cNvSpPr txBox="1"/>
          <p:nvPr/>
        </p:nvSpPr>
        <p:spPr>
          <a:xfrm>
            <a:off x="127436" y="382250"/>
            <a:ext cx="11939873" cy="6517320"/>
          </a:xfrm>
          <a:prstGeom prst="rect">
            <a:avLst/>
          </a:prstGeom>
          <a:noFill/>
        </p:spPr>
        <p:txBody>
          <a:bodyPr wrap="square" rtlCol="0">
            <a:spAutoFit/>
          </a:bodyPr>
          <a:lstStyle/>
          <a:p>
            <a:pPr algn="just"/>
            <a:r>
              <a:rPr lang="en-US" sz="2800" b="1" dirty="0">
                <a:latin typeface="UTM Aptima" panose="02040603050506020204" pitchFamily="18" charset="0"/>
              </a:rPr>
              <a:t>     </a:t>
            </a:r>
            <a:r>
              <a:rPr lang="en-US" sz="2700" b="1" dirty="0">
                <a:latin typeface="UTM Aptima" panose="02040603050506020204" pitchFamily="18" charset="0"/>
              </a:rPr>
              <a:t>Thu </a:t>
            </a:r>
            <a:r>
              <a:rPr lang="en-US" sz="2700" b="1" dirty="0" err="1">
                <a:latin typeface="UTM Aptima" panose="02040603050506020204" pitchFamily="18" charset="0"/>
              </a:rPr>
              <a:t>về</a:t>
            </a:r>
            <a:r>
              <a:rPr lang="en-US" sz="2700" b="1" dirty="0">
                <a:latin typeface="UTM Aptima" panose="02040603050506020204" pitchFamily="18" charset="0"/>
              </a:rPr>
              <a:t>, </a:t>
            </a:r>
            <a:r>
              <a:rPr lang="en-US" sz="2700" b="1" dirty="0" err="1">
                <a:latin typeface="UTM Aptima" panose="02040603050506020204" pitchFamily="18" charset="0"/>
              </a:rPr>
              <a:t>những</a:t>
            </a:r>
            <a:r>
              <a:rPr lang="en-US" sz="2700" b="1" dirty="0">
                <a:latin typeface="UTM Aptima" panose="02040603050506020204" pitchFamily="18" charset="0"/>
              </a:rPr>
              <a:t> </a:t>
            </a:r>
            <a:r>
              <a:rPr lang="en-US" sz="2700" b="1" dirty="0" err="1">
                <a:latin typeface="UTM Aptima" panose="02040603050506020204" pitchFamily="18" charset="0"/>
              </a:rPr>
              <a:t>quả</a:t>
            </a:r>
            <a:r>
              <a:rPr lang="en-US" sz="2700" b="1" dirty="0">
                <a:latin typeface="UTM Aptima" panose="02040603050506020204" pitchFamily="18" charset="0"/>
              </a:rPr>
              <a:t> </a:t>
            </a:r>
            <a:r>
              <a:rPr lang="en-US" sz="2700" b="1" dirty="0" err="1">
                <a:latin typeface="UTM Aptima" panose="02040603050506020204" pitchFamily="18" charset="0"/>
              </a:rPr>
              <a:t>hồng</a:t>
            </a:r>
            <a:r>
              <a:rPr lang="en-US" sz="2700" b="1" dirty="0">
                <a:latin typeface="UTM Aptima" panose="02040603050506020204" pitchFamily="18" charset="0"/>
              </a:rPr>
              <a:t> </a:t>
            </a:r>
            <a:r>
              <a:rPr lang="en-US" sz="2700" b="1" dirty="0" err="1">
                <a:latin typeface="UTM Aptima" panose="02040603050506020204" pitchFamily="18" charset="0"/>
              </a:rPr>
              <a:t>đỏ</a:t>
            </a:r>
            <a:r>
              <a:rPr lang="en-US" sz="2700" b="1" dirty="0">
                <a:latin typeface="UTM Aptima" panose="02040603050506020204" pitchFamily="18" charset="0"/>
              </a:rPr>
              <a:t> </a:t>
            </a:r>
            <a:r>
              <a:rPr lang="en-US" sz="2700" b="1" dirty="0" err="1">
                <a:latin typeface="UTM Aptima" panose="02040603050506020204" pitchFamily="18" charset="0"/>
              </a:rPr>
              <a:t>mọng</a:t>
            </a:r>
            <a:r>
              <a:rPr lang="en-US" sz="2700" b="1" dirty="0">
                <a:latin typeface="UTM Aptima" panose="02040603050506020204" pitchFamily="18" charset="0"/>
              </a:rPr>
              <a:t>, </a:t>
            </a:r>
            <a:r>
              <a:rPr lang="en-US" sz="2700" b="1" dirty="0" err="1">
                <a:latin typeface="UTM Aptima" panose="02040603050506020204" pitchFamily="18" charset="0"/>
              </a:rPr>
              <a:t>những</a:t>
            </a:r>
            <a:r>
              <a:rPr lang="en-US" sz="2700" b="1" dirty="0">
                <a:latin typeface="UTM Aptima" panose="02040603050506020204" pitchFamily="18" charset="0"/>
              </a:rPr>
              <a:t> </a:t>
            </a:r>
            <a:r>
              <a:rPr lang="en-US" sz="2700" b="1" dirty="0" err="1">
                <a:latin typeface="UTM Aptima" panose="02040603050506020204" pitchFamily="18" charset="0"/>
              </a:rPr>
              <a:t>hạt</a:t>
            </a:r>
            <a:r>
              <a:rPr lang="en-US" sz="2700" b="1" dirty="0">
                <a:latin typeface="UTM Aptima" panose="02040603050506020204" pitchFamily="18" charset="0"/>
              </a:rPr>
              <a:t> </a:t>
            </a:r>
            <a:r>
              <a:rPr lang="en-US" sz="2700" b="1" dirty="0" err="1">
                <a:latin typeface="UTM Aptima" panose="02040603050506020204" pitchFamily="18" charset="0"/>
              </a:rPr>
              <a:t>dẻ</a:t>
            </a:r>
            <a:r>
              <a:rPr lang="en-US" sz="2700" b="1" dirty="0">
                <a:latin typeface="UTM Aptima" panose="02040603050506020204" pitchFamily="18" charset="0"/>
              </a:rPr>
              <a:t> </a:t>
            </a:r>
            <a:r>
              <a:rPr lang="en-US" sz="2700" b="1" dirty="0" err="1">
                <a:latin typeface="UTM Aptima" panose="02040603050506020204" pitchFamily="18" charset="0"/>
              </a:rPr>
              <a:t>nâu</a:t>
            </a:r>
            <a:r>
              <a:rPr lang="en-US" sz="2700" b="1" dirty="0">
                <a:latin typeface="UTM Aptima" panose="02040603050506020204" pitchFamily="18" charset="0"/>
              </a:rPr>
              <a:t> </a:t>
            </a:r>
            <a:r>
              <a:rPr lang="en-US" sz="2700" b="1" dirty="0" err="1">
                <a:latin typeface="UTM Aptima" panose="02040603050506020204" pitchFamily="18" charset="0"/>
              </a:rPr>
              <a:t>bóng</a:t>
            </a:r>
            <a:r>
              <a:rPr lang="en-US" sz="2700" b="1" dirty="0">
                <a:latin typeface="UTM Aptima" panose="02040603050506020204" pitchFamily="18" charset="0"/>
              </a:rPr>
              <a:t>, </a:t>
            </a:r>
            <a:r>
              <a:rPr lang="en-US" sz="2700" b="1" dirty="0" err="1">
                <a:latin typeface="UTM Aptima" panose="02040603050506020204" pitchFamily="18" charset="0"/>
              </a:rPr>
              <a:t>những</a:t>
            </a:r>
            <a:r>
              <a:rPr lang="en-US" sz="2700" b="1" dirty="0">
                <a:latin typeface="UTM Aptima" panose="02040603050506020204" pitchFamily="18" charset="0"/>
              </a:rPr>
              <a:t> </a:t>
            </a:r>
            <a:r>
              <a:rPr lang="en-US" sz="2700" b="1" dirty="0" err="1">
                <a:latin typeface="UTM Aptima" panose="02040603050506020204" pitchFamily="18" charset="0"/>
              </a:rPr>
              <a:t>quả</a:t>
            </a:r>
            <a:r>
              <a:rPr lang="en-US" sz="2700" b="1" dirty="0">
                <a:latin typeface="UTM Aptima" panose="02040603050506020204" pitchFamily="18" charset="0"/>
              </a:rPr>
              <a:t> </a:t>
            </a:r>
            <a:r>
              <a:rPr lang="en-US" sz="2700" b="1" dirty="0" err="1">
                <a:latin typeface="UTM Aptima" panose="02040603050506020204" pitchFamily="18" charset="0"/>
              </a:rPr>
              <a:t>na</a:t>
            </a:r>
            <a:r>
              <a:rPr lang="en-US" sz="2700" b="1" dirty="0">
                <a:latin typeface="UTM Aptima" panose="02040603050506020204" pitchFamily="18" charset="0"/>
              </a:rPr>
              <a:t> </a:t>
            </a:r>
            <a:r>
              <a:rPr lang="en-US" sz="2700" b="1" dirty="0" err="1">
                <a:latin typeface="UTM Aptima" panose="02040603050506020204" pitchFamily="18" charset="0"/>
              </a:rPr>
              <a:t>mở</a:t>
            </a:r>
            <a:r>
              <a:rPr lang="en-US" sz="2700" b="1" dirty="0">
                <a:latin typeface="UTM Aptima" panose="02040603050506020204" pitchFamily="18" charset="0"/>
              </a:rPr>
              <a:t> to </a:t>
            </a:r>
            <a:r>
              <a:rPr lang="en-US" sz="2700" b="1" dirty="0" err="1">
                <a:latin typeface="UTM Aptima" panose="02040603050506020204" pitchFamily="18" charset="0"/>
              </a:rPr>
              <a:t>mắt</a:t>
            </a:r>
            <a:r>
              <a:rPr lang="en-US" sz="2700" b="1" dirty="0">
                <a:latin typeface="UTM Aptima" panose="02040603050506020204" pitchFamily="18" charset="0"/>
              </a:rPr>
              <a:t>, </a:t>
            </a:r>
            <a:r>
              <a:rPr lang="en-US" sz="2700" b="1" dirty="0" err="1">
                <a:latin typeface="UTM Aptima" panose="02040603050506020204" pitchFamily="18" charset="0"/>
              </a:rPr>
              <a:t>thơm</a:t>
            </a:r>
            <a:r>
              <a:rPr lang="en-US" sz="2700" b="1" dirty="0">
                <a:latin typeface="UTM Aptima" panose="02040603050506020204" pitchFamily="18" charset="0"/>
              </a:rPr>
              <a:t> </a:t>
            </a:r>
            <a:r>
              <a:rPr lang="en-US" sz="2700" b="1" dirty="0" err="1">
                <a:latin typeface="UTM Aptima" panose="02040603050506020204" pitchFamily="18" charset="0"/>
              </a:rPr>
              <a:t>dìu</a:t>
            </a:r>
            <a:r>
              <a:rPr lang="en-US" sz="2700" b="1" dirty="0">
                <a:latin typeface="UTM Aptima" panose="02040603050506020204" pitchFamily="18" charset="0"/>
              </a:rPr>
              <a:t> </a:t>
            </a:r>
            <a:r>
              <a:rPr lang="en-US" sz="2700" b="1" dirty="0" err="1">
                <a:latin typeface="UTM Aptima" panose="02040603050506020204" pitchFamily="18" charset="0"/>
              </a:rPr>
              <a:t>dịu</a:t>
            </a:r>
            <a:r>
              <a:rPr lang="en-US" sz="2700" b="1" dirty="0">
                <a:latin typeface="UTM Aptima" panose="02040603050506020204" pitchFamily="18" charset="0"/>
              </a:rPr>
              <a:t>. </a:t>
            </a:r>
            <a:r>
              <a:rPr lang="en-US" sz="2700" b="1" dirty="0" err="1">
                <a:latin typeface="UTM Aptima" panose="02040603050506020204" pitchFamily="18" charset="0"/>
              </a:rPr>
              <a:t>Biển</a:t>
            </a:r>
            <a:r>
              <a:rPr lang="en-US" sz="2700" b="1" dirty="0">
                <a:latin typeface="UTM Aptima" panose="02040603050506020204" pitchFamily="18" charset="0"/>
              </a:rPr>
              <a:t> </a:t>
            </a:r>
            <a:r>
              <a:rPr lang="en-US" sz="2700" b="1" dirty="0" err="1">
                <a:latin typeface="UTM Aptima" panose="02040603050506020204" pitchFamily="18" charset="0"/>
              </a:rPr>
              <a:t>lúa</a:t>
            </a:r>
            <a:r>
              <a:rPr lang="en-US" sz="2700" b="1" dirty="0">
                <a:latin typeface="UTM Aptima" panose="02040603050506020204" pitchFamily="18" charset="0"/>
              </a:rPr>
              <a:t> </a:t>
            </a:r>
            <a:r>
              <a:rPr lang="en-US" sz="2700" b="1" dirty="0" err="1">
                <a:latin typeface="UTM Aptima" panose="02040603050506020204" pitchFamily="18" charset="0"/>
              </a:rPr>
              <a:t>vàng</a:t>
            </a:r>
            <a:r>
              <a:rPr lang="en-US" sz="2700" b="1" dirty="0">
                <a:latin typeface="UTM Aptima" panose="02040603050506020204" pitchFamily="18" charset="0"/>
              </a:rPr>
              <a:t> </a:t>
            </a:r>
            <a:r>
              <a:rPr lang="en-US" sz="2700" b="1" dirty="0" err="1">
                <a:latin typeface="UTM Aptima" panose="02040603050506020204" pitchFamily="18" charset="0"/>
              </a:rPr>
              <a:t>ươm</a:t>
            </a:r>
            <a:r>
              <a:rPr lang="en-US" sz="2700" b="1" dirty="0">
                <a:latin typeface="UTM Aptima" panose="02040603050506020204" pitchFamily="18" charset="0"/>
              </a:rPr>
              <a:t>. </a:t>
            </a:r>
            <a:r>
              <a:rPr lang="en-US" sz="2700" b="1" dirty="0" err="1">
                <a:latin typeface="UTM Aptima" panose="02040603050506020204" pitchFamily="18" charset="0"/>
              </a:rPr>
              <a:t>Gió</a:t>
            </a:r>
            <a:r>
              <a:rPr lang="en-US" sz="2700" b="1" dirty="0">
                <a:latin typeface="UTM Aptima" panose="02040603050506020204" pitchFamily="18" charset="0"/>
              </a:rPr>
              <a:t> </a:t>
            </a:r>
            <a:r>
              <a:rPr lang="en-US" sz="2700" b="1" dirty="0" err="1">
                <a:latin typeface="UTM Aptima" panose="02040603050506020204" pitchFamily="18" charset="0"/>
              </a:rPr>
              <a:t>nổi</a:t>
            </a:r>
            <a:r>
              <a:rPr lang="en-US" sz="2700" b="1" dirty="0">
                <a:latin typeface="UTM Aptima" panose="02040603050506020204" pitchFamily="18" charset="0"/>
              </a:rPr>
              <a:t> </a:t>
            </a:r>
            <a:r>
              <a:rPr lang="en-US" sz="2700" b="1" dirty="0" err="1">
                <a:latin typeface="UTM Aptima" panose="02040603050506020204" pitchFamily="18" charset="0"/>
              </a:rPr>
              <a:t>lên</a:t>
            </a:r>
            <a:r>
              <a:rPr lang="en-US" sz="2700" b="1" dirty="0">
                <a:latin typeface="UTM Aptima" panose="02040603050506020204" pitchFamily="18" charset="0"/>
              </a:rPr>
              <a:t> </a:t>
            </a:r>
            <a:r>
              <a:rPr lang="en-US" sz="2700" b="1" dirty="0" err="1">
                <a:latin typeface="UTM Aptima" panose="02040603050506020204" pitchFamily="18" charset="0"/>
              </a:rPr>
              <a:t>và</a:t>
            </a:r>
            <a:r>
              <a:rPr lang="en-US" sz="2700" b="1" dirty="0">
                <a:latin typeface="UTM Aptima" panose="02040603050506020204" pitchFamily="18" charset="0"/>
              </a:rPr>
              <a:t> song </a:t>
            </a:r>
            <a:r>
              <a:rPr lang="en-US" sz="2700" b="1" dirty="0" err="1">
                <a:latin typeface="UTM Aptima" panose="02040603050506020204" pitchFamily="18" charset="0"/>
              </a:rPr>
              <a:t>lúa</a:t>
            </a:r>
            <a:r>
              <a:rPr lang="en-US" sz="2700" b="1" dirty="0">
                <a:latin typeface="UTM Aptima" panose="02040603050506020204" pitchFamily="18" charset="0"/>
              </a:rPr>
              <a:t> </a:t>
            </a:r>
            <a:r>
              <a:rPr lang="en-US" sz="2700" b="1" dirty="0" err="1">
                <a:latin typeface="UTM Aptima" panose="02040603050506020204" pitchFamily="18" charset="0"/>
              </a:rPr>
              <a:t>vàng</a:t>
            </a:r>
            <a:r>
              <a:rPr lang="en-US" sz="2700" b="1" dirty="0">
                <a:latin typeface="UTM Aptima" panose="02040603050506020204" pitchFamily="18" charset="0"/>
              </a:rPr>
              <a:t> </a:t>
            </a:r>
            <a:r>
              <a:rPr lang="en-US" sz="2700" b="1" dirty="0" err="1">
                <a:latin typeface="UTM Aptima" panose="02040603050506020204" pitchFamily="18" charset="0"/>
              </a:rPr>
              <a:t>dập</a:t>
            </a:r>
            <a:r>
              <a:rPr lang="en-US" sz="2700" b="1" dirty="0">
                <a:latin typeface="UTM Aptima" panose="02040603050506020204" pitchFamily="18" charset="0"/>
              </a:rPr>
              <a:t> </a:t>
            </a:r>
            <a:r>
              <a:rPr lang="en-US" sz="2700" b="1" dirty="0" err="1">
                <a:latin typeface="UTM Aptima" panose="02040603050506020204" pitchFamily="18" charset="0"/>
              </a:rPr>
              <a:t>dờn</a:t>
            </a:r>
            <a:r>
              <a:rPr lang="en-US" sz="2700" b="1" dirty="0">
                <a:latin typeface="UTM Aptima" panose="02040603050506020204" pitchFamily="18" charset="0"/>
              </a:rPr>
              <a:t> </a:t>
            </a:r>
            <a:r>
              <a:rPr lang="en-US" sz="2700" b="1" dirty="0" err="1">
                <a:latin typeface="UTM Aptima" panose="02040603050506020204" pitchFamily="18" charset="0"/>
              </a:rPr>
              <a:t>trải</a:t>
            </a:r>
            <a:r>
              <a:rPr lang="en-US" sz="2700" b="1" dirty="0">
                <a:latin typeface="UTM Aptima" panose="02040603050506020204" pitchFamily="18" charset="0"/>
              </a:rPr>
              <a:t> </a:t>
            </a:r>
            <a:r>
              <a:rPr lang="en-US" sz="2700" b="1" dirty="0" err="1">
                <a:latin typeface="UTM Aptima" panose="02040603050506020204" pitchFamily="18" charset="0"/>
              </a:rPr>
              <a:t>tới</a:t>
            </a:r>
            <a:r>
              <a:rPr lang="en-US" sz="2700" b="1" dirty="0">
                <a:latin typeface="UTM Aptima" panose="02040603050506020204" pitchFamily="18" charset="0"/>
              </a:rPr>
              <a:t> </a:t>
            </a:r>
            <a:r>
              <a:rPr lang="en-US" sz="2700" b="1" dirty="0" err="1">
                <a:latin typeface="UTM Aptima" panose="02040603050506020204" pitchFamily="18" charset="0"/>
              </a:rPr>
              <a:t>chân</a:t>
            </a:r>
            <a:r>
              <a:rPr lang="en-US" sz="2700" b="1" dirty="0">
                <a:latin typeface="UTM Aptima" panose="02040603050506020204" pitchFamily="18" charset="0"/>
              </a:rPr>
              <a:t> </a:t>
            </a:r>
            <a:r>
              <a:rPr lang="en-US" sz="2700" b="1" dirty="0" err="1">
                <a:latin typeface="UTM Aptima" panose="02040603050506020204" pitchFamily="18" charset="0"/>
              </a:rPr>
              <a:t>trời</a:t>
            </a:r>
            <a:r>
              <a:rPr lang="en-US" sz="2700" b="1" dirty="0">
                <a:latin typeface="UTM Aptima" panose="02040603050506020204" pitchFamily="18" charset="0"/>
              </a:rPr>
              <a:t>.</a:t>
            </a:r>
          </a:p>
          <a:p>
            <a:pPr algn="just"/>
            <a:r>
              <a:rPr lang="en-US" sz="2700" b="1" dirty="0">
                <a:latin typeface="UTM Aptima" panose="02040603050506020204" pitchFamily="18" charset="0"/>
              </a:rPr>
              <a:t>   Minh </a:t>
            </a:r>
            <a:r>
              <a:rPr lang="en-US" sz="2700" b="1" dirty="0" err="1">
                <a:latin typeface="UTM Aptima" panose="02040603050506020204" pitchFamily="18" charset="0"/>
              </a:rPr>
              <a:t>ríu</a:t>
            </a:r>
            <a:r>
              <a:rPr lang="en-US" sz="2700" b="1" dirty="0">
                <a:latin typeface="UTM Aptima" panose="02040603050506020204" pitchFamily="18" charset="0"/>
              </a:rPr>
              <a:t> </a:t>
            </a:r>
            <a:r>
              <a:rPr lang="en-US" sz="2700" b="1" dirty="0" err="1">
                <a:latin typeface="UTM Aptima" panose="02040603050506020204" pitchFamily="18" charset="0"/>
              </a:rPr>
              <a:t>rít</a:t>
            </a:r>
            <a:r>
              <a:rPr lang="en-US" sz="2700" b="1" dirty="0">
                <a:latin typeface="UTM Aptima" panose="02040603050506020204" pitchFamily="18" charset="0"/>
              </a:rPr>
              <a:t> </a:t>
            </a:r>
            <a:r>
              <a:rPr lang="en-US" sz="2700" b="1" dirty="0" err="1">
                <a:latin typeface="UTM Aptima" panose="02040603050506020204" pitchFamily="18" charset="0"/>
              </a:rPr>
              <a:t>bên</a:t>
            </a:r>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a:t>
            </a:r>
          </a:p>
          <a:p>
            <a:pPr algn="just"/>
            <a:r>
              <a:rPr lang="en-US" sz="2700" b="1" dirty="0">
                <a:latin typeface="UTM Aptima" panose="02040603050506020204" pitchFamily="18" charset="0"/>
              </a:rPr>
              <a:t>   -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ơi</a:t>
            </a:r>
            <a:r>
              <a:rPr lang="en-US" sz="2700" b="1" dirty="0">
                <a:latin typeface="UTM Aptima" panose="02040603050506020204" pitchFamily="18" charset="0"/>
              </a:rPr>
              <a:t>, con </a:t>
            </a:r>
            <a:r>
              <a:rPr lang="en-US" sz="2700" b="1" dirty="0" err="1">
                <a:latin typeface="UTM Aptima" panose="02040603050506020204" pitchFamily="18" charset="0"/>
              </a:rPr>
              <a:t>thấy</a:t>
            </a:r>
            <a:r>
              <a:rPr lang="en-US" sz="2700" b="1" dirty="0">
                <a:latin typeface="UTM Aptima" panose="02040603050506020204" pitchFamily="18" charset="0"/>
              </a:rPr>
              <a:t> </a:t>
            </a:r>
            <a:r>
              <a:rPr lang="en-US" sz="2700" b="1" dirty="0" err="1">
                <a:latin typeface="UTM Aptima" panose="02040603050506020204" pitchFamily="18" charset="0"/>
              </a:rPr>
              <a:t>quả</a:t>
            </a:r>
            <a:r>
              <a:rPr lang="en-US" sz="2700" b="1" dirty="0">
                <a:latin typeface="UTM Aptima" panose="02040603050506020204" pitchFamily="18" charset="0"/>
              </a:rPr>
              <a:t> </a:t>
            </a:r>
            <a:r>
              <a:rPr lang="en-US" sz="2700" b="1" dirty="0" err="1">
                <a:latin typeface="UTM Aptima" panose="02040603050506020204" pitchFamily="18" charset="0"/>
              </a:rPr>
              <a:t>trên</a:t>
            </a:r>
            <a:r>
              <a:rPr lang="en-US" sz="2700" b="1" dirty="0">
                <a:latin typeface="UTM Aptima" panose="02040603050506020204" pitchFamily="18" charset="0"/>
              </a:rPr>
              <a:t> </a:t>
            </a:r>
            <a:r>
              <a:rPr lang="en-US" sz="2700" b="1" dirty="0" err="1">
                <a:latin typeface="UTM Aptima" panose="02040603050506020204" pitchFamily="18" charset="0"/>
              </a:rPr>
              <a:t>cây</a:t>
            </a:r>
            <a:r>
              <a:rPr lang="en-US" sz="2700" b="1" dirty="0">
                <a:latin typeface="UTM Aptima" panose="02040603050506020204" pitchFamily="18" charset="0"/>
              </a:rPr>
              <a:t> </a:t>
            </a:r>
            <a:r>
              <a:rPr lang="en-US" sz="2700" b="1" dirty="0" err="1">
                <a:latin typeface="UTM Aptima" panose="02040603050506020204" pitchFamily="18" charset="0"/>
              </a:rPr>
              <a:t>đều</a:t>
            </a:r>
            <a:r>
              <a:rPr lang="en-US" sz="2700" b="1" dirty="0">
                <a:latin typeface="UTM Aptima" panose="02040603050506020204" pitchFamily="18" charset="0"/>
              </a:rPr>
              <a:t> </a:t>
            </a:r>
            <a:r>
              <a:rPr lang="en-US" sz="2700" b="1" dirty="0" err="1">
                <a:latin typeface="UTM Aptima" panose="02040603050506020204" pitchFamily="18" charset="0"/>
              </a:rPr>
              <a:t>chín</a:t>
            </a:r>
            <a:r>
              <a:rPr lang="en-US" sz="2700" b="1" dirty="0">
                <a:latin typeface="UTM Aptima" panose="02040603050506020204" pitchFamily="18" charset="0"/>
              </a:rPr>
              <a:t> </a:t>
            </a:r>
            <a:r>
              <a:rPr lang="en-US" sz="2700" b="1" dirty="0" err="1">
                <a:latin typeface="UTM Aptima" panose="02040603050506020204" pitchFamily="18" charset="0"/>
              </a:rPr>
              <a:t>hết</a:t>
            </a:r>
            <a:r>
              <a:rPr lang="en-US" sz="2700" b="1" dirty="0">
                <a:latin typeface="UTM Aptima" panose="02040603050506020204" pitchFamily="18" charset="0"/>
              </a:rPr>
              <a:t> </a:t>
            </a:r>
            <a:r>
              <a:rPr lang="en-US" sz="2700" b="1" dirty="0" err="1">
                <a:latin typeface="UTM Aptima" panose="02040603050506020204" pitchFamily="18" charset="0"/>
              </a:rPr>
              <a:t>cả</a:t>
            </a:r>
            <a:r>
              <a:rPr lang="en-US" sz="2700" b="1" dirty="0">
                <a:latin typeface="UTM Aptima" panose="02040603050506020204" pitchFamily="18" charset="0"/>
              </a:rPr>
              <a:t> </a:t>
            </a:r>
            <a:r>
              <a:rPr lang="en-US" sz="2700" b="1" dirty="0" err="1">
                <a:latin typeface="UTM Aptima" panose="02040603050506020204" pitchFamily="18" charset="0"/>
              </a:rPr>
              <a:t>rồi</a:t>
            </a:r>
            <a:r>
              <a:rPr lang="en-US" sz="2700" b="1" dirty="0">
                <a:latin typeface="UTM Aptima" panose="02040603050506020204" pitchFamily="18" charset="0"/>
              </a:rPr>
              <a:t>. </a:t>
            </a:r>
            <a:r>
              <a:rPr lang="en-US" sz="2700" b="1" dirty="0" err="1">
                <a:latin typeface="UTM Aptima" panose="02040603050506020204" pitchFamily="18" charset="0"/>
              </a:rPr>
              <a:t>Các</a:t>
            </a:r>
            <a:r>
              <a:rPr lang="en-US" sz="2700" b="1" dirty="0">
                <a:latin typeface="UTM Aptima" panose="02040603050506020204" pitchFamily="18" charset="0"/>
              </a:rPr>
              <a:t> </a:t>
            </a:r>
            <a:r>
              <a:rPr lang="en-US" sz="2700" b="1" dirty="0" err="1">
                <a:latin typeface="UTM Aptima" panose="02040603050506020204" pitchFamily="18" charset="0"/>
              </a:rPr>
              <a:t>bạn</a:t>
            </a:r>
            <a:r>
              <a:rPr lang="en-US" sz="2700" b="1" dirty="0">
                <a:latin typeface="UTM Aptima" panose="02040603050506020204" pitchFamily="18" charset="0"/>
              </a:rPr>
              <a:t> </a:t>
            </a:r>
            <a:r>
              <a:rPr lang="en-US" sz="2700" b="1" dirty="0" err="1">
                <a:latin typeface="UTM Aptima" panose="02040603050506020204" pitchFamily="18" charset="0"/>
              </a:rPr>
              <a:t>ấy</a:t>
            </a:r>
            <a:r>
              <a:rPr lang="en-US" sz="2700" b="1" dirty="0">
                <a:latin typeface="UTM Aptima" panose="02040603050506020204" pitchFamily="18" charset="0"/>
              </a:rPr>
              <a:t> </a:t>
            </a:r>
            <a:r>
              <a:rPr lang="en-US" sz="2700" b="1" dirty="0" err="1">
                <a:latin typeface="UTM Aptima" panose="02040603050506020204" pitchFamily="18" charset="0"/>
              </a:rPr>
              <a:t>đang</a:t>
            </a:r>
            <a:r>
              <a:rPr lang="en-US" sz="2700" b="1" dirty="0">
                <a:latin typeface="UTM Aptima" panose="02040603050506020204" pitchFamily="18" charset="0"/>
              </a:rPr>
              <a:t> </a:t>
            </a:r>
            <a:r>
              <a:rPr lang="en-US" sz="2700" b="1" dirty="0" err="1">
                <a:latin typeface="UTM Aptima" panose="02040603050506020204" pitchFamily="18" charset="0"/>
              </a:rPr>
              <a:t>mong</a:t>
            </a:r>
            <a:r>
              <a:rPr lang="en-US" sz="2700" b="1" dirty="0">
                <a:latin typeface="UTM Aptima" panose="02040603050506020204" pitchFamily="18" charset="0"/>
              </a:rPr>
              <a:t> </a:t>
            </a:r>
            <a:r>
              <a:rPr lang="en-US" sz="2700" b="1" dirty="0" err="1">
                <a:latin typeface="UTM Aptima" panose="02040603050506020204" pitchFamily="18" charset="0"/>
              </a:rPr>
              <a:t>có</a:t>
            </a:r>
            <a:r>
              <a:rPr lang="en-US" sz="2700" b="1" dirty="0">
                <a:latin typeface="UTM Aptima" panose="02040603050506020204" pitchFamily="18" charset="0"/>
              </a:rPr>
              <a:t> </a:t>
            </a:r>
            <a:r>
              <a:rPr lang="en-US" sz="2700" b="1" dirty="0" err="1">
                <a:latin typeface="UTM Aptima" panose="02040603050506020204" pitchFamily="18" charset="0"/>
              </a:rPr>
              <a:t>người</a:t>
            </a:r>
            <a:r>
              <a:rPr lang="en-US" sz="2700" b="1" dirty="0">
                <a:latin typeface="UTM Aptima" panose="02040603050506020204" pitchFamily="18" charset="0"/>
              </a:rPr>
              <a:t> </a:t>
            </a:r>
            <a:r>
              <a:rPr lang="en-US" sz="2700" b="1" dirty="0" err="1">
                <a:latin typeface="UTM Aptima" panose="02040603050506020204" pitchFamily="18" charset="0"/>
              </a:rPr>
              <a:t>đến</a:t>
            </a:r>
            <a:r>
              <a:rPr lang="en-US" sz="2700" b="1" dirty="0">
                <a:latin typeface="UTM Aptima" panose="02040603050506020204" pitchFamily="18" charset="0"/>
              </a:rPr>
              <a:t> </a:t>
            </a:r>
            <a:r>
              <a:rPr lang="en-US" sz="2700" b="1" dirty="0" err="1">
                <a:latin typeface="UTM Aptima" panose="02040603050506020204" pitchFamily="18" charset="0"/>
              </a:rPr>
              <a:t>hái</a:t>
            </a:r>
            <a:r>
              <a:rPr lang="en-US" sz="2700" b="1" dirty="0">
                <a:latin typeface="UTM Aptima" panose="02040603050506020204" pitchFamily="18" charset="0"/>
              </a:rPr>
              <a:t> </a:t>
            </a:r>
            <a:r>
              <a:rPr lang="en-US" sz="2700" b="1" dirty="0" err="1">
                <a:latin typeface="UTM Aptima" panose="02040603050506020204" pitchFamily="18" charset="0"/>
              </a:rPr>
              <a:t>đấy</a:t>
            </a:r>
            <a:r>
              <a:rPr lang="en-US" sz="2700" b="1" dirty="0">
                <a:latin typeface="UTM Aptima" panose="02040603050506020204" pitchFamily="18" charset="0"/>
              </a:rPr>
              <a:t>. </a:t>
            </a:r>
            <a:r>
              <a:rPr lang="en-US" sz="2700" b="1" dirty="0" err="1">
                <a:latin typeface="UTM Aptima" panose="02040603050506020204" pitchFamily="18" charset="0"/>
              </a:rPr>
              <a:t>Nhìn</a:t>
            </a:r>
            <a:r>
              <a:rPr lang="en-US" sz="2700" b="1" dirty="0">
                <a:latin typeface="UTM Aptima" panose="02040603050506020204" pitchFamily="18" charset="0"/>
              </a:rPr>
              <a:t> </a:t>
            </a:r>
            <a:r>
              <a:rPr lang="en-US" sz="2700" b="1" dirty="0" err="1">
                <a:latin typeface="UTM Aptima" panose="02040603050506020204" pitchFamily="18" charset="0"/>
              </a:rPr>
              <a:t>quả</a:t>
            </a:r>
            <a:r>
              <a:rPr lang="en-US" sz="2700" b="1" dirty="0">
                <a:latin typeface="UTM Aptima" panose="02040603050506020204" pitchFamily="18" charset="0"/>
              </a:rPr>
              <a:t> </a:t>
            </a:r>
            <a:r>
              <a:rPr lang="en-US" sz="2700" b="1" dirty="0" err="1">
                <a:latin typeface="UTM Aptima" panose="02040603050506020204" pitchFamily="18" charset="0"/>
              </a:rPr>
              <a:t>chín</a:t>
            </a:r>
            <a:r>
              <a:rPr lang="en-US" sz="2700" b="1" dirty="0">
                <a:latin typeface="UTM Aptima" panose="02040603050506020204" pitchFamily="18" charset="0"/>
              </a:rPr>
              <a:t> </a:t>
            </a:r>
            <a:r>
              <a:rPr lang="en-US" sz="2700" b="1" dirty="0" err="1">
                <a:latin typeface="UTM Aptima" panose="02040603050506020204" pitchFamily="18" charset="0"/>
              </a:rPr>
              <a:t>ngon</a:t>
            </a:r>
            <a:r>
              <a:rPr lang="en-US" sz="2700" b="1" dirty="0">
                <a:latin typeface="UTM Aptima" panose="02040603050506020204" pitchFamily="18" charset="0"/>
              </a:rPr>
              <a:t> </a:t>
            </a:r>
            <a:r>
              <a:rPr lang="en-US" sz="2700" b="1" dirty="0" err="1">
                <a:latin typeface="UTM Aptima" panose="02040603050506020204" pitchFamily="18" charset="0"/>
              </a:rPr>
              <a:t>thế</a:t>
            </a:r>
            <a:r>
              <a:rPr lang="en-US" sz="2700" b="1" dirty="0">
                <a:latin typeface="UTM Aptima" panose="02040603050506020204" pitchFamily="18" charset="0"/>
              </a:rPr>
              <a:t> </a:t>
            </a:r>
            <a:r>
              <a:rPr lang="en-US" sz="2700" b="1" dirty="0" err="1">
                <a:latin typeface="UTM Aptima" panose="02040603050506020204" pitchFamily="18" charset="0"/>
              </a:rPr>
              <a:t>này</a:t>
            </a:r>
            <a:r>
              <a:rPr lang="en-US" sz="2700" b="1" dirty="0">
                <a:latin typeface="UTM Aptima" panose="02040603050506020204" pitchFamily="18" charset="0"/>
              </a:rPr>
              <a:t>, </a:t>
            </a:r>
            <a:r>
              <a:rPr lang="en-US" sz="2700" b="1" dirty="0" err="1">
                <a:latin typeface="UTM Aptima" panose="02040603050506020204" pitchFamily="18" charset="0"/>
              </a:rPr>
              <a:t>chắc</a:t>
            </a:r>
            <a:r>
              <a:rPr lang="en-US" sz="2700" b="1" dirty="0">
                <a:latin typeface="UTM Aptima" panose="02040603050506020204" pitchFamily="18" charset="0"/>
              </a:rPr>
              <a:t> </a:t>
            </a:r>
            <a:r>
              <a:rPr lang="en-US" sz="2700" b="1" dirty="0" err="1">
                <a:latin typeface="UTM Aptima" panose="02040603050506020204" pitchFamily="18" charset="0"/>
              </a:rPr>
              <a:t>chắn</a:t>
            </a:r>
            <a:r>
              <a:rPr lang="en-US" sz="2700" b="1" dirty="0">
                <a:latin typeface="UTM Aptima" panose="02040603050506020204" pitchFamily="18" charset="0"/>
              </a:rPr>
              <a:t> </a:t>
            </a:r>
            <a:r>
              <a:rPr lang="en-US" sz="2700" b="1" dirty="0" err="1">
                <a:latin typeface="UTM Aptima" panose="02040603050506020204" pitchFamily="18" charset="0"/>
              </a:rPr>
              <a:t>bác</a:t>
            </a:r>
            <a:r>
              <a:rPr lang="en-US" sz="2700" b="1" dirty="0">
                <a:latin typeface="UTM Aptima" panose="02040603050506020204" pitchFamily="18" charset="0"/>
              </a:rPr>
              <a:t> </a:t>
            </a:r>
            <a:r>
              <a:rPr lang="en-US" sz="2700" b="1" dirty="0" err="1">
                <a:latin typeface="UTM Aptima" panose="02040603050506020204" pitchFamily="18" charset="0"/>
              </a:rPr>
              <a:t>nông</a:t>
            </a:r>
            <a:r>
              <a:rPr lang="en-US" sz="2700" b="1" dirty="0">
                <a:latin typeface="UTM Aptima" panose="02040603050506020204" pitchFamily="18" charset="0"/>
              </a:rPr>
              <a:t> </a:t>
            </a:r>
            <a:r>
              <a:rPr lang="en-US" sz="2700" b="1" dirty="0" err="1">
                <a:latin typeface="UTM Aptima" panose="02040603050506020204" pitchFamily="18" charset="0"/>
              </a:rPr>
              <a:t>dân</a:t>
            </a:r>
            <a:r>
              <a:rPr lang="en-US" sz="2700" b="1" dirty="0">
                <a:latin typeface="UTM Aptima" panose="02040603050506020204" pitchFamily="18" charset="0"/>
              </a:rPr>
              <a:t> </a:t>
            </a:r>
            <a:r>
              <a:rPr lang="en-US" sz="2700" b="1" dirty="0" err="1">
                <a:latin typeface="UTM Aptima" panose="02040603050506020204" pitchFamily="18" charset="0"/>
              </a:rPr>
              <a:t>vui</a:t>
            </a:r>
            <a:r>
              <a:rPr lang="en-US" sz="2700" b="1" dirty="0">
                <a:latin typeface="UTM Aptima" panose="02040603050506020204" pitchFamily="18" charset="0"/>
              </a:rPr>
              <a:t> </a:t>
            </a:r>
            <a:r>
              <a:rPr lang="en-US" sz="2700" b="1" dirty="0" err="1">
                <a:latin typeface="UTM Aptima" panose="02040603050506020204" pitchFamily="18" charset="0"/>
              </a:rPr>
              <a:t>lắm</a:t>
            </a:r>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nhỉ</a:t>
            </a:r>
            <a:r>
              <a:rPr lang="en-US" sz="2700" b="1" dirty="0">
                <a:latin typeface="UTM Aptima" panose="02040603050506020204" pitchFamily="18" charset="0"/>
              </a:rPr>
              <a:t>?</a:t>
            </a:r>
          </a:p>
          <a:p>
            <a:pPr algn="just"/>
            <a:r>
              <a:rPr lang="en-US" sz="2700" b="1" dirty="0">
                <a:latin typeface="UTM Aptima" panose="02040603050506020204" pitchFamily="18" charset="0"/>
              </a:rPr>
              <a:t>   - </a:t>
            </a:r>
            <a:r>
              <a:rPr lang="en-US" sz="2700" b="1" dirty="0" err="1">
                <a:latin typeface="UTM Aptima" panose="02040603050506020204" pitchFamily="18" charset="0"/>
              </a:rPr>
              <a:t>Đúng</a:t>
            </a:r>
            <a:r>
              <a:rPr lang="en-US" sz="2700" b="1" dirty="0">
                <a:latin typeface="UTM Aptima" panose="02040603050506020204" pitchFamily="18" charset="0"/>
              </a:rPr>
              <a:t> </a:t>
            </a:r>
            <a:r>
              <a:rPr lang="en-US" sz="2700" b="1" dirty="0" err="1">
                <a:latin typeface="UTM Aptima" panose="02040603050506020204" pitchFamily="18" charset="0"/>
              </a:rPr>
              <a:t>thế</a:t>
            </a:r>
            <a:r>
              <a:rPr lang="en-US" sz="2700" b="1" dirty="0">
                <a:latin typeface="UTM Aptima" panose="02040603050506020204" pitchFamily="18" charset="0"/>
              </a:rPr>
              <a:t> con ạ.</a:t>
            </a:r>
          </a:p>
          <a:p>
            <a:pPr algn="just"/>
            <a:r>
              <a:rPr lang="en-US" sz="2700" b="1" dirty="0">
                <a:latin typeface="UTM Aptima" panose="02040603050506020204" pitchFamily="18" charset="0"/>
              </a:rPr>
              <a:t>   - </a:t>
            </a:r>
            <a:r>
              <a:rPr lang="en-US" sz="2700" b="1" dirty="0" err="1">
                <a:latin typeface="UTM Aptima" panose="02040603050506020204" pitchFamily="18" charset="0"/>
              </a:rPr>
              <a:t>Nếu</a:t>
            </a:r>
            <a:r>
              <a:rPr lang="en-US" sz="2700" b="1" dirty="0">
                <a:latin typeface="UTM Aptima" panose="02040603050506020204" pitchFamily="18" charset="0"/>
              </a:rPr>
              <a:t> </a:t>
            </a:r>
            <a:r>
              <a:rPr lang="en-US" sz="2700" b="1" dirty="0" err="1">
                <a:latin typeface="UTM Aptima" panose="02040603050506020204" pitchFamily="18" charset="0"/>
              </a:rPr>
              <a:t>mùa</a:t>
            </a:r>
            <a:r>
              <a:rPr lang="en-US" sz="2700" b="1" dirty="0">
                <a:latin typeface="UTM Aptima" panose="02040603050506020204" pitchFamily="18" charset="0"/>
              </a:rPr>
              <a:t> </a:t>
            </a:r>
            <a:r>
              <a:rPr lang="en-US" sz="2700" b="1" dirty="0" err="1">
                <a:latin typeface="UTM Aptima" panose="02040603050506020204" pitchFamily="18" charset="0"/>
              </a:rPr>
              <a:t>nào</a:t>
            </a:r>
            <a:r>
              <a:rPr lang="en-US" sz="2700" b="1" dirty="0">
                <a:latin typeface="UTM Aptima" panose="02040603050506020204" pitchFamily="18" charset="0"/>
              </a:rPr>
              <a:t> </a:t>
            </a:r>
            <a:r>
              <a:rPr lang="en-US" sz="2700" b="1" dirty="0" err="1">
                <a:latin typeface="UTM Aptima" panose="02040603050506020204" pitchFamily="18" charset="0"/>
              </a:rPr>
              <a:t>cũng</a:t>
            </a:r>
            <a:r>
              <a:rPr lang="en-US" sz="2700" b="1" dirty="0">
                <a:latin typeface="UTM Aptima" panose="02040603050506020204" pitchFamily="18" charset="0"/>
              </a:rPr>
              <a:t> </a:t>
            </a:r>
            <a:r>
              <a:rPr lang="en-US" sz="2700" b="1" dirty="0" err="1">
                <a:latin typeface="UTM Aptima" panose="02040603050506020204" pitchFamily="18" charset="0"/>
              </a:rPr>
              <a:t>được</a:t>
            </a:r>
            <a:r>
              <a:rPr lang="en-US" sz="2700" b="1" dirty="0">
                <a:latin typeface="UTM Aptima" panose="02040603050506020204" pitchFamily="18" charset="0"/>
              </a:rPr>
              <a:t> </a:t>
            </a:r>
            <a:r>
              <a:rPr lang="en-US" sz="2700" b="1" dirty="0" err="1">
                <a:latin typeface="UTM Aptima" panose="02040603050506020204" pitchFamily="18" charset="0"/>
              </a:rPr>
              <a:t>thu</a:t>
            </a:r>
            <a:r>
              <a:rPr lang="en-US" sz="2700" b="1" dirty="0">
                <a:latin typeface="UTM Aptima" panose="02040603050506020204" pitchFamily="18" charset="0"/>
              </a:rPr>
              <a:t> </a:t>
            </a:r>
            <a:r>
              <a:rPr lang="en-US" sz="2700" b="1" dirty="0" err="1">
                <a:latin typeface="UTM Aptima" panose="02040603050506020204" pitchFamily="18" charset="0"/>
              </a:rPr>
              <a:t>hoạch</a:t>
            </a:r>
            <a:r>
              <a:rPr lang="en-US" sz="2700" b="1" dirty="0">
                <a:latin typeface="UTM Aptima" panose="02040603050506020204" pitchFamily="18" charset="0"/>
              </a:rPr>
              <a:t> </a:t>
            </a:r>
            <a:r>
              <a:rPr lang="en-US" sz="2700" b="1" dirty="0" err="1">
                <a:latin typeface="UTM Aptima" panose="02040603050506020204" pitchFamily="18" charset="0"/>
              </a:rPr>
              <a:t>thì</a:t>
            </a:r>
            <a:r>
              <a:rPr lang="en-US" sz="2700" b="1" dirty="0">
                <a:latin typeface="UTM Aptima" panose="02040603050506020204" pitchFamily="18" charset="0"/>
              </a:rPr>
              <a:t> </a:t>
            </a:r>
            <a:r>
              <a:rPr lang="en-US" sz="2700" b="1" dirty="0" err="1">
                <a:latin typeface="UTM Aptima" panose="02040603050506020204" pitchFamily="18" charset="0"/>
              </a:rPr>
              <a:t>thích</a:t>
            </a:r>
            <a:r>
              <a:rPr lang="en-US" sz="2700" b="1" dirty="0">
                <a:latin typeface="UTM Aptima" panose="02040603050506020204" pitchFamily="18" charset="0"/>
              </a:rPr>
              <a:t> </a:t>
            </a:r>
            <a:r>
              <a:rPr lang="en-US" sz="2700" b="1" dirty="0" err="1">
                <a:latin typeface="UTM Aptima" panose="02040603050506020204" pitchFamily="18" charset="0"/>
              </a:rPr>
              <a:t>lắm</a:t>
            </a:r>
            <a:r>
              <a:rPr lang="en-US" sz="2700" b="1" dirty="0">
                <a:latin typeface="UTM Aptima" panose="02040603050506020204" pitchFamily="18" charset="0"/>
              </a:rPr>
              <a:t>, </a:t>
            </a:r>
            <a:r>
              <a:rPr lang="en-US" sz="2700" b="1" dirty="0" err="1">
                <a:latin typeface="UTM Aptima" panose="02040603050506020204" pitchFamily="18" charset="0"/>
              </a:rPr>
              <a:t>phải</a:t>
            </a:r>
            <a:r>
              <a:rPr lang="en-US" sz="2700" b="1" dirty="0">
                <a:latin typeface="UTM Aptima" panose="02040603050506020204" pitchFamily="18" charset="0"/>
              </a:rPr>
              <a:t> </a:t>
            </a:r>
            <a:r>
              <a:rPr lang="en-US" sz="2700" b="1" dirty="0" err="1">
                <a:latin typeface="UTM Aptima" panose="02040603050506020204" pitchFamily="18" charset="0"/>
              </a:rPr>
              <a:t>không</a:t>
            </a:r>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a:t>
            </a:r>
          </a:p>
          <a:p>
            <a:pPr algn="just"/>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âu</a:t>
            </a:r>
            <a:r>
              <a:rPr lang="en-US" sz="2700" b="1" dirty="0">
                <a:latin typeface="UTM Aptima" panose="02040603050506020204" pitchFamily="18" charset="0"/>
              </a:rPr>
              <a:t> </a:t>
            </a:r>
            <a:r>
              <a:rPr lang="en-US" sz="2700" b="1" dirty="0" err="1">
                <a:latin typeface="UTM Aptima" panose="02040603050506020204" pitchFamily="18" charset="0"/>
              </a:rPr>
              <a:t>yếm</a:t>
            </a:r>
            <a:r>
              <a:rPr lang="en-US" sz="2700" b="1" dirty="0">
                <a:latin typeface="UTM Aptima" panose="02040603050506020204" pitchFamily="18" charset="0"/>
              </a:rPr>
              <a:t> </a:t>
            </a:r>
            <a:r>
              <a:rPr lang="en-US" sz="2700" b="1" dirty="0" err="1">
                <a:latin typeface="UTM Aptima" panose="02040603050506020204" pitchFamily="18" charset="0"/>
              </a:rPr>
              <a:t>nhìn</a:t>
            </a:r>
            <a:r>
              <a:rPr lang="en-US" sz="2700" b="1" dirty="0">
                <a:latin typeface="UTM Aptima" panose="02040603050506020204" pitchFamily="18" charset="0"/>
              </a:rPr>
              <a:t> Minh </a:t>
            </a:r>
            <a:r>
              <a:rPr lang="en-US" sz="2700" b="1" dirty="0" err="1">
                <a:latin typeface="UTM Aptima" panose="02040603050506020204" pitchFamily="18" charset="0"/>
              </a:rPr>
              <a:t>và</a:t>
            </a:r>
            <a:r>
              <a:rPr lang="en-US" sz="2700" b="1" dirty="0">
                <a:latin typeface="UTM Aptima" panose="02040603050506020204" pitchFamily="18" charset="0"/>
              </a:rPr>
              <a:t> </a:t>
            </a:r>
            <a:r>
              <a:rPr lang="en-US" sz="2700" b="1" dirty="0" err="1">
                <a:latin typeface="UTM Aptima" panose="02040603050506020204" pitchFamily="18" charset="0"/>
              </a:rPr>
              <a:t>bảo</a:t>
            </a:r>
            <a:r>
              <a:rPr lang="en-US" sz="2700" b="1" dirty="0">
                <a:latin typeface="UTM Aptima" panose="02040603050506020204" pitchFamily="18" charset="0"/>
              </a:rPr>
              <a:t>:</a:t>
            </a:r>
          </a:p>
          <a:p>
            <a:pPr algn="just"/>
            <a:r>
              <a:rPr lang="en-US" sz="2700" b="1" dirty="0">
                <a:latin typeface="UTM Aptima" panose="02040603050506020204" pitchFamily="18" charset="0"/>
              </a:rPr>
              <a:t>   - Con </a:t>
            </a:r>
            <a:r>
              <a:rPr lang="en-US" sz="2700" b="1" dirty="0" err="1">
                <a:latin typeface="UTM Aptima" panose="02040603050506020204" pitchFamily="18" charset="0"/>
              </a:rPr>
              <a:t>nói</a:t>
            </a:r>
            <a:r>
              <a:rPr lang="en-US" sz="2700" b="1" dirty="0">
                <a:latin typeface="UTM Aptima" panose="02040603050506020204" pitchFamily="18" charset="0"/>
              </a:rPr>
              <a:t> </a:t>
            </a:r>
            <a:r>
              <a:rPr lang="en-US" sz="2700" b="1" dirty="0" err="1">
                <a:latin typeface="UTM Aptima" panose="02040603050506020204" pitchFamily="18" charset="0"/>
              </a:rPr>
              <a:t>đúng</a:t>
            </a:r>
            <a:r>
              <a:rPr lang="en-US" sz="2700" b="1" dirty="0">
                <a:latin typeface="UTM Aptima" panose="02040603050506020204" pitchFamily="18" charset="0"/>
              </a:rPr>
              <a:t> </a:t>
            </a:r>
            <a:r>
              <a:rPr lang="en-US" sz="2700" b="1" dirty="0" err="1">
                <a:latin typeface="UTM Aptima" panose="02040603050506020204" pitchFamily="18" charset="0"/>
              </a:rPr>
              <a:t>đấy</a:t>
            </a:r>
            <a:r>
              <a:rPr lang="en-US" sz="2700" b="1" dirty="0">
                <a:latin typeface="UTM Aptima" panose="02040603050506020204" pitchFamily="18" charset="0"/>
              </a:rPr>
              <a:t>! </a:t>
            </a:r>
            <a:r>
              <a:rPr lang="en-US" sz="2700" b="1" dirty="0" err="1">
                <a:latin typeface="UTM Aptima" panose="02040603050506020204" pitchFamily="18" charset="0"/>
              </a:rPr>
              <a:t>Mùa</a:t>
            </a:r>
            <a:r>
              <a:rPr lang="en-US" sz="2700" b="1" dirty="0">
                <a:latin typeface="UTM Aptima" panose="02040603050506020204" pitchFamily="18" charset="0"/>
              </a:rPr>
              <a:t> </a:t>
            </a:r>
            <a:r>
              <a:rPr lang="en-US" sz="2700" b="1" dirty="0" err="1">
                <a:latin typeface="UTM Aptima" panose="02040603050506020204" pitchFamily="18" charset="0"/>
              </a:rPr>
              <a:t>nào</a:t>
            </a:r>
            <a:r>
              <a:rPr lang="en-US" sz="2700" b="1" dirty="0">
                <a:latin typeface="UTM Aptima" panose="02040603050506020204" pitchFamily="18" charset="0"/>
              </a:rPr>
              <a:t> </a:t>
            </a:r>
            <a:r>
              <a:rPr lang="en-US" sz="2700" b="1" dirty="0" err="1">
                <a:latin typeface="UTM Aptima" panose="02040603050506020204" pitchFamily="18" charset="0"/>
              </a:rPr>
              <a:t>thức</a:t>
            </a:r>
            <a:r>
              <a:rPr lang="en-US" sz="2700" b="1" dirty="0">
                <a:latin typeface="UTM Aptima" panose="02040603050506020204" pitchFamily="18" charset="0"/>
              </a:rPr>
              <a:t> </a:t>
            </a:r>
            <a:r>
              <a:rPr lang="en-US" sz="2700" b="1" dirty="0" err="1">
                <a:latin typeface="UTM Aptima" panose="02040603050506020204" pitchFamily="18" charset="0"/>
              </a:rPr>
              <a:t>ấy</a:t>
            </a:r>
            <a:r>
              <a:rPr lang="en-US" sz="2700" b="1" dirty="0">
                <a:latin typeface="UTM Aptima" panose="02040603050506020204" pitchFamily="18" charset="0"/>
              </a:rPr>
              <a:t>. </a:t>
            </a:r>
            <a:r>
              <a:rPr lang="en-US" sz="2700" b="1" dirty="0" err="1">
                <a:latin typeface="UTM Aptima" panose="02040603050506020204" pitchFamily="18" charset="0"/>
              </a:rPr>
              <a:t>Nhưng</a:t>
            </a:r>
            <a:r>
              <a:rPr lang="en-US" sz="2700" b="1" dirty="0">
                <a:latin typeface="UTM Aptima" panose="02040603050506020204" pitchFamily="18" charset="0"/>
              </a:rPr>
              <a:t> </a:t>
            </a:r>
            <a:r>
              <a:rPr lang="en-US" sz="2700" b="1" dirty="0" err="1">
                <a:latin typeface="UTM Aptima" panose="02040603050506020204" pitchFamily="18" charset="0"/>
              </a:rPr>
              <a:t>để</a:t>
            </a:r>
            <a:r>
              <a:rPr lang="en-US" sz="2700" b="1" dirty="0">
                <a:latin typeface="UTM Aptima" panose="02040603050506020204" pitchFamily="18" charset="0"/>
              </a:rPr>
              <a:t> </a:t>
            </a:r>
            <a:r>
              <a:rPr lang="en-US" sz="2700" b="1" dirty="0" err="1">
                <a:latin typeface="UTM Aptima" panose="02040603050506020204" pitchFamily="18" charset="0"/>
              </a:rPr>
              <a:t>có</a:t>
            </a:r>
            <a:r>
              <a:rPr lang="en-US" sz="2700" b="1" dirty="0">
                <a:latin typeface="UTM Aptima" panose="02040603050506020204" pitchFamily="18" charset="0"/>
              </a:rPr>
              <a:t> </a:t>
            </a:r>
            <a:r>
              <a:rPr lang="en-US" sz="2700" b="1" dirty="0" err="1">
                <a:latin typeface="UTM Aptima" panose="02040603050506020204" pitchFamily="18" charset="0"/>
              </a:rPr>
              <a:t>sản</a:t>
            </a:r>
            <a:r>
              <a:rPr lang="en-US" sz="2700" b="1" dirty="0">
                <a:latin typeface="UTM Aptima" panose="02040603050506020204" pitchFamily="18" charset="0"/>
              </a:rPr>
              <a:t> </a:t>
            </a:r>
            <a:r>
              <a:rPr lang="en-US" sz="2700" b="1" dirty="0" err="1">
                <a:latin typeface="UTM Aptima" panose="02040603050506020204" pitchFamily="18" charset="0"/>
              </a:rPr>
              <a:t>phẩm</a:t>
            </a:r>
            <a:r>
              <a:rPr lang="en-US" sz="2700" b="1" dirty="0">
                <a:latin typeface="UTM Aptima" panose="02040603050506020204" pitchFamily="18" charset="0"/>
              </a:rPr>
              <a:t> </a:t>
            </a:r>
            <a:r>
              <a:rPr lang="en-US" sz="2700" b="1" dirty="0" err="1">
                <a:latin typeface="UTM Aptima" panose="02040603050506020204" pitchFamily="18" charset="0"/>
              </a:rPr>
              <a:t>thu</a:t>
            </a:r>
            <a:r>
              <a:rPr lang="en-US" sz="2700" b="1" dirty="0">
                <a:latin typeface="UTM Aptima" panose="02040603050506020204" pitchFamily="18" charset="0"/>
              </a:rPr>
              <a:t> </a:t>
            </a:r>
            <a:r>
              <a:rPr lang="en-US" sz="2700" b="1" dirty="0" err="1">
                <a:latin typeface="UTM Aptima" panose="02040603050506020204" pitchFamily="18" charset="0"/>
              </a:rPr>
              <a:t>hoạch</a:t>
            </a:r>
            <a:r>
              <a:rPr lang="en-US" sz="2700" b="1" dirty="0">
                <a:latin typeface="UTM Aptima" panose="02040603050506020204" pitchFamily="18" charset="0"/>
              </a:rPr>
              <a:t>, </a:t>
            </a:r>
            <a:r>
              <a:rPr lang="en-US" sz="2700" b="1" dirty="0" err="1">
                <a:latin typeface="UTM Aptima" panose="02040603050506020204" pitchFamily="18" charset="0"/>
              </a:rPr>
              <a:t>trước</a:t>
            </a:r>
            <a:r>
              <a:rPr lang="en-US" sz="2700" b="1" dirty="0">
                <a:latin typeface="UTM Aptima" panose="02040603050506020204" pitchFamily="18" charset="0"/>
              </a:rPr>
              <a:t> </a:t>
            </a:r>
            <a:r>
              <a:rPr lang="en-US" sz="2700" b="1" dirty="0" err="1">
                <a:latin typeface="UTM Aptima" panose="02040603050506020204" pitchFamily="18" charset="0"/>
              </a:rPr>
              <a:t>đó</a:t>
            </a:r>
            <a:r>
              <a:rPr lang="en-US" sz="2700" b="1" dirty="0">
                <a:latin typeface="UTM Aptima" panose="02040603050506020204" pitchFamily="18" charset="0"/>
              </a:rPr>
              <a:t> </a:t>
            </a:r>
            <a:r>
              <a:rPr lang="en-US" sz="2700" b="1" dirty="0" err="1">
                <a:latin typeface="UTM Aptima" panose="02040603050506020204" pitchFamily="18" charset="0"/>
              </a:rPr>
              <a:t>người</a:t>
            </a:r>
            <a:r>
              <a:rPr lang="en-US" sz="2700" b="1" dirty="0">
                <a:latin typeface="UTM Aptima" panose="02040603050506020204" pitchFamily="18" charset="0"/>
              </a:rPr>
              <a:t> </a:t>
            </a:r>
            <a:r>
              <a:rPr lang="en-US" sz="2700" b="1" dirty="0" err="1">
                <a:latin typeface="UTM Aptima" panose="02040603050506020204" pitchFamily="18" charset="0"/>
              </a:rPr>
              <a:t>nông</a:t>
            </a:r>
            <a:r>
              <a:rPr lang="en-US" sz="2700" b="1" dirty="0">
                <a:latin typeface="UTM Aptima" panose="02040603050506020204" pitchFamily="18" charset="0"/>
              </a:rPr>
              <a:t> </a:t>
            </a:r>
            <a:r>
              <a:rPr lang="en-US" sz="2700" b="1" dirty="0" err="1">
                <a:latin typeface="UTM Aptima" panose="02040603050506020204" pitchFamily="18" charset="0"/>
              </a:rPr>
              <a:t>dân</a:t>
            </a:r>
            <a:r>
              <a:rPr lang="en-US" sz="2700" b="1" dirty="0">
                <a:latin typeface="UTM Aptima" panose="02040603050506020204" pitchFamily="18" charset="0"/>
              </a:rPr>
              <a:t> </a:t>
            </a:r>
            <a:r>
              <a:rPr lang="en-US" sz="2700" b="1" dirty="0" err="1">
                <a:latin typeface="UTM Aptima" panose="02040603050506020204" pitchFamily="18" charset="0"/>
              </a:rPr>
              <a:t>phải</a:t>
            </a:r>
            <a:r>
              <a:rPr lang="en-US" sz="2700" b="1" dirty="0">
                <a:latin typeface="UTM Aptima" panose="02040603050506020204" pitchFamily="18" charset="0"/>
              </a:rPr>
              <a:t> </a:t>
            </a:r>
            <a:r>
              <a:rPr lang="en-US" sz="2700" b="1" dirty="0" err="1">
                <a:latin typeface="UTM Aptima" panose="02040603050506020204" pitchFamily="18" charset="0"/>
              </a:rPr>
              <a:t>làm</a:t>
            </a:r>
            <a:r>
              <a:rPr lang="en-US" sz="2700" b="1" dirty="0">
                <a:latin typeface="UTM Aptima" panose="02040603050506020204" pitchFamily="18" charset="0"/>
              </a:rPr>
              <a:t> </a:t>
            </a:r>
            <a:r>
              <a:rPr lang="en-US" sz="2700" b="1" dirty="0" err="1">
                <a:latin typeface="UTM Aptima" panose="02040603050506020204" pitchFamily="18" charset="0"/>
              </a:rPr>
              <a:t>rất</a:t>
            </a:r>
            <a:r>
              <a:rPr lang="en-US" sz="2700" b="1" dirty="0">
                <a:latin typeface="UTM Aptima" panose="02040603050506020204" pitchFamily="18" charset="0"/>
              </a:rPr>
              <a:t> </a:t>
            </a:r>
            <a:r>
              <a:rPr lang="en-US" sz="2700" b="1" dirty="0" err="1">
                <a:latin typeface="UTM Aptima" panose="02040603050506020204" pitchFamily="18" charset="0"/>
              </a:rPr>
              <a:t>nhiều</a:t>
            </a:r>
            <a:r>
              <a:rPr lang="en-US" sz="2700" b="1" dirty="0">
                <a:latin typeface="UTM Aptima" panose="02040603050506020204" pitchFamily="18" charset="0"/>
              </a:rPr>
              <a:t> </a:t>
            </a:r>
            <a:r>
              <a:rPr lang="en-US" sz="2700" b="1" dirty="0" err="1">
                <a:latin typeface="UTM Aptima" panose="02040603050506020204" pitchFamily="18" charset="0"/>
              </a:rPr>
              <a:t>việc</a:t>
            </a:r>
            <a:r>
              <a:rPr lang="en-US" sz="2700" b="1" dirty="0">
                <a:latin typeface="UTM Aptima" panose="02040603050506020204" pitchFamily="18" charset="0"/>
              </a:rPr>
              <a:t>. </a:t>
            </a:r>
            <a:r>
              <a:rPr lang="en-US" sz="2700" b="1" dirty="0" err="1">
                <a:latin typeface="UTM Aptima" panose="02040603050506020204" pitchFamily="18" charset="0"/>
              </a:rPr>
              <a:t>Họ</a:t>
            </a:r>
            <a:r>
              <a:rPr lang="en-US" sz="2700" b="1" dirty="0">
                <a:latin typeface="UTM Aptima" panose="02040603050506020204" pitchFamily="18" charset="0"/>
              </a:rPr>
              <a:t> </a:t>
            </a:r>
            <a:r>
              <a:rPr lang="en-US" sz="2700" b="1" dirty="0" err="1">
                <a:latin typeface="UTM Aptima" panose="02040603050506020204" pitchFamily="18" charset="0"/>
              </a:rPr>
              <a:t>phải</a:t>
            </a:r>
            <a:r>
              <a:rPr lang="en-US" sz="2700" b="1" dirty="0">
                <a:latin typeface="UTM Aptima" panose="02040603050506020204" pitchFamily="18" charset="0"/>
              </a:rPr>
              <a:t> </a:t>
            </a:r>
            <a:r>
              <a:rPr lang="en-US" sz="2700" b="1" dirty="0" err="1">
                <a:latin typeface="UTM Aptima" panose="02040603050506020204" pitchFamily="18" charset="0"/>
              </a:rPr>
              <a:t>cày</a:t>
            </a:r>
            <a:r>
              <a:rPr lang="en-US" sz="2700" b="1" dirty="0">
                <a:latin typeface="UTM Aptima" panose="02040603050506020204" pitchFamily="18" charset="0"/>
              </a:rPr>
              <a:t> </a:t>
            </a:r>
            <a:r>
              <a:rPr lang="en-US" sz="2700" b="1" dirty="0" err="1">
                <a:latin typeface="UTM Aptima" panose="02040603050506020204" pitchFamily="18" charset="0"/>
              </a:rPr>
              <a:t>bừa</a:t>
            </a:r>
            <a:r>
              <a:rPr lang="en-US" sz="2700" b="1" dirty="0">
                <a:latin typeface="UTM Aptima" panose="02040603050506020204" pitchFamily="18" charset="0"/>
              </a:rPr>
              <a:t>, </a:t>
            </a:r>
            <a:r>
              <a:rPr lang="en-US" sz="2700" b="1" dirty="0" err="1">
                <a:latin typeface="UTM Aptima" panose="02040603050506020204" pitchFamily="18" charset="0"/>
              </a:rPr>
              <a:t>gieo</a:t>
            </a:r>
            <a:r>
              <a:rPr lang="en-US" sz="2700" b="1" dirty="0">
                <a:latin typeface="UTM Aptima" panose="02040603050506020204" pitchFamily="18" charset="0"/>
              </a:rPr>
              <a:t> </a:t>
            </a:r>
            <a:r>
              <a:rPr lang="en-US" sz="2700" b="1" dirty="0" err="1">
                <a:latin typeface="UTM Aptima" panose="02040603050506020204" pitchFamily="18" charset="0"/>
              </a:rPr>
              <a:t>hạt</a:t>
            </a:r>
            <a:r>
              <a:rPr lang="en-US" sz="2700" b="1" dirty="0">
                <a:latin typeface="UTM Aptima" panose="02040603050506020204" pitchFamily="18" charset="0"/>
              </a:rPr>
              <a:t> </a:t>
            </a:r>
            <a:r>
              <a:rPr lang="en-US" sz="2700" b="1" dirty="0" err="1">
                <a:latin typeface="UTM Aptima" panose="02040603050506020204" pitchFamily="18" charset="0"/>
              </a:rPr>
              <a:t>và</a:t>
            </a:r>
            <a:r>
              <a:rPr lang="en-US" sz="2700" b="1" dirty="0">
                <a:latin typeface="UTM Aptima" panose="02040603050506020204" pitchFamily="18" charset="0"/>
              </a:rPr>
              <a:t> </a:t>
            </a:r>
            <a:r>
              <a:rPr lang="en-US" sz="2700" b="1" dirty="0" err="1">
                <a:latin typeface="UTM Aptima" panose="02040603050506020204" pitchFamily="18" charset="0"/>
              </a:rPr>
              <a:t>ươm</a:t>
            </a:r>
            <a:r>
              <a:rPr lang="en-US" sz="2700" b="1" dirty="0">
                <a:latin typeface="UTM Aptima" panose="02040603050506020204" pitchFamily="18" charset="0"/>
              </a:rPr>
              <a:t> </a:t>
            </a:r>
            <a:r>
              <a:rPr lang="en-US" sz="2700" b="1" dirty="0" err="1">
                <a:latin typeface="UTM Aptima" panose="02040603050506020204" pitchFamily="18" charset="0"/>
              </a:rPr>
              <a:t>mầm</a:t>
            </a:r>
            <a:r>
              <a:rPr lang="en-US" sz="2700" b="1" dirty="0">
                <a:latin typeface="UTM Aptima" panose="02040603050506020204" pitchFamily="18" charset="0"/>
              </a:rPr>
              <a:t>. </a:t>
            </a:r>
            <a:r>
              <a:rPr lang="en-US" sz="2700" b="1" dirty="0" err="1">
                <a:latin typeface="UTM Aptima" panose="02040603050506020204" pitchFamily="18" charset="0"/>
              </a:rPr>
              <a:t>Rồi</a:t>
            </a:r>
            <a:r>
              <a:rPr lang="en-US" sz="2700" b="1" dirty="0">
                <a:latin typeface="UTM Aptima" panose="02040603050506020204" pitchFamily="18" charset="0"/>
              </a:rPr>
              <a:t> </a:t>
            </a:r>
            <a:r>
              <a:rPr lang="en-US" sz="2700" b="1" dirty="0" err="1">
                <a:latin typeface="UTM Aptima" panose="02040603050506020204" pitchFamily="18" charset="0"/>
              </a:rPr>
              <a:t>mưa</a:t>
            </a:r>
            <a:r>
              <a:rPr lang="en-US" sz="2700" b="1" dirty="0">
                <a:latin typeface="UTM Aptima" panose="02040603050506020204" pitchFamily="18" charset="0"/>
              </a:rPr>
              <a:t> </a:t>
            </a:r>
            <a:r>
              <a:rPr lang="en-US" sz="2700" b="1" dirty="0" err="1">
                <a:latin typeface="UTM Aptima" panose="02040603050506020204" pitchFamily="18" charset="0"/>
              </a:rPr>
              <a:t>nắng</a:t>
            </a:r>
            <a:r>
              <a:rPr lang="en-US" sz="2700" b="1" dirty="0">
                <a:latin typeface="UTM Aptima" panose="02040603050506020204" pitchFamily="18" charset="0"/>
              </a:rPr>
              <a:t>, </a:t>
            </a:r>
            <a:r>
              <a:rPr lang="en-US" sz="2700" b="1" dirty="0" err="1">
                <a:latin typeface="UTM Aptima" panose="02040603050506020204" pitchFamily="18" charset="0"/>
              </a:rPr>
              <a:t>hạn</a:t>
            </a:r>
            <a:r>
              <a:rPr lang="en-US" sz="2700" b="1" dirty="0">
                <a:latin typeface="UTM Aptima" panose="02040603050506020204" pitchFamily="18" charset="0"/>
              </a:rPr>
              <a:t> </a:t>
            </a:r>
            <a:r>
              <a:rPr lang="en-US" sz="2700" b="1" dirty="0" err="1">
                <a:latin typeface="UTM Aptima" panose="02040603050506020204" pitchFamily="18" charset="0"/>
              </a:rPr>
              <a:t>hán</a:t>
            </a:r>
            <a:r>
              <a:rPr lang="en-US" sz="2700" b="1" dirty="0">
                <a:latin typeface="UTM Aptima" panose="02040603050506020204" pitchFamily="18" charset="0"/>
              </a:rPr>
              <a:t>, </a:t>
            </a:r>
            <a:r>
              <a:rPr lang="en-US" sz="2700" b="1" dirty="0" err="1">
                <a:latin typeface="UTM Aptima" panose="02040603050506020204" pitchFamily="18" charset="0"/>
              </a:rPr>
              <a:t>họ</a:t>
            </a:r>
            <a:r>
              <a:rPr lang="en-US" sz="2700" b="1" dirty="0">
                <a:latin typeface="UTM Aptima" panose="02040603050506020204" pitchFamily="18" charset="0"/>
              </a:rPr>
              <a:t> </a:t>
            </a:r>
            <a:r>
              <a:rPr lang="en-US" sz="2700" b="1" dirty="0" err="1">
                <a:latin typeface="UTM Aptima" panose="02040603050506020204" pitchFamily="18" charset="0"/>
              </a:rPr>
              <a:t>phải</a:t>
            </a:r>
            <a:r>
              <a:rPr lang="en-US" sz="2700" b="1" dirty="0">
                <a:latin typeface="UTM Aptima" panose="02040603050506020204" pitchFamily="18" charset="0"/>
              </a:rPr>
              <a:t> </a:t>
            </a:r>
            <a:r>
              <a:rPr lang="en-US" sz="2700" b="1" dirty="0" err="1">
                <a:latin typeface="UTM Aptima" panose="02040603050506020204" pitchFamily="18" charset="0"/>
              </a:rPr>
              <a:t>chăm</a:t>
            </a:r>
            <a:r>
              <a:rPr lang="en-US" sz="2700" b="1" dirty="0">
                <a:latin typeface="UTM Aptima" panose="02040603050506020204" pitchFamily="18" charset="0"/>
              </a:rPr>
              <a:t> </a:t>
            </a:r>
            <a:r>
              <a:rPr lang="en-US" sz="2700" b="1" dirty="0" err="1">
                <a:latin typeface="UTM Aptima" panose="02040603050506020204" pitchFamily="18" charset="0"/>
              </a:rPr>
              <a:t>sóc</a:t>
            </a:r>
            <a:r>
              <a:rPr lang="en-US" sz="2700" b="1" dirty="0">
                <a:latin typeface="UTM Aptima" panose="02040603050506020204" pitchFamily="18" charset="0"/>
              </a:rPr>
              <a:t> </a:t>
            </a:r>
            <a:r>
              <a:rPr lang="en-US" sz="2700" b="1" dirty="0" err="1">
                <a:latin typeface="UTM Aptima" panose="02040603050506020204" pitchFamily="18" charset="0"/>
              </a:rPr>
              <a:t>vườn</a:t>
            </a:r>
            <a:r>
              <a:rPr lang="en-US" sz="2700" b="1" dirty="0">
                <a:latin typeface="UTM Aptima" panose="02040603050506020204" pitchFamily="18" charset="0"/>
              </a:rPr>
              <a:t> </a:t>
            </a:r>
            <a:r>
              <a:rPr lang="en-US" sz="2700" b="1" dirty="0" err="1">
                <a:latin typeface="UTM Aptima" panose="02040603050506020204" pitchFamily="18" charset="0"/>
              </a:rPr>
              <a:t>cây</a:t>
            </a:r>
            <a:r>
              <a:rPr lang="en-US" sz="2700" b="1" dirty="0">
                <a:latin typeface="UTM Aptima" panose="02040603050506020204" pitchFamily="18" charset="0"/>
              </a:rPr>
              <a:t>, </a:t>
            </a:r>
            <a:r>
              <a:rPr lang="en-US" sz="2700" b="1" dirty="0" err="1">
                <a:latin typeface="UTM Aptima" panose="02040603050506020204" pitchFamily="18" charset="0"/>
              </a:rPr>
              <a:t>ruộng</a:t>
            </a:r>
            <a:r>
              <a:rPr lang="en-US" sz="2700" b="1" dirty="0">
                <a:latin typeface="UTM Aptima" panose="02040603050506020204" pitchFamily="18" charset="0"/>
              </a:rPr>
              <a:t> </a:t>
            </a:r>
            <a:r>
              <a:rPr lang="en-US" sz="2700" b="1" dirty="0" err="1">
                <a:latin typeface="UTM Aptima" panose="02040603050506020204" pitchFamily="18" charset="0"/>
              </a:rPr>
              <a:t>đồng</a:t>
            </a:r>
            <a:r>
              <a:rPr lang="en-US" sz="2700" b="1" dirty="0">
                <a:latin typeface="UTM Aptima" panose="02040603050506020204" pitchFamily="18" charset="0"/>
              </a:rPr>
              <a:t>. </a:t>
            </a:r>
            <a:r>
              <a:rPr lang="en-US" sz="2700" b="1" dirty="0" err="1">
                <a:latin typeface="UTM Aptima" panose="02040603050506020204" pitchFamily="18" charset="0"/>
              </a:rPr>
              <a:t>Nhờ</a:t>
            </a:r>
            <a:r>
              <a:rPr lang="en-US" sz="2700" b="1" dirty="0">
                <a:latin typeface="UTM Aptima" panose="02040603050506020204" pitchFamily="18" charset="0"/>
              </a:rPr>
              <a:t> </a:t>
            </a:r>
            <a:r>
              <a:rPr lang="en-US" sz="2700" b="1" dirty="0" err="1">
                <a:latin typeface="UTM Aptima" panose="02040603050506020204" pitchFamily="18" charset="0"/>
              </a:rPr>
              <a:t>thế</a:t>
            </a:r>
            <a:r>
              <a:rPr lang="en-US" sz="2700" b="1" dirty="0">
                <a:latin typeface="UTM Aptima" panose="02040603050506020204" pitchFamily="18" charset="0"/>
              </a:rPr>
              <a:t> </a:t>
            </a:r>
            <a:r>
              <a:rPr lang="en-US" sz="2700" b="1" dirty="0" err="1">
                <a:latin typeface="UTM Aptima" panose="02040603050506020204" pitchFamily="18" charset="0"/>
              </a:rPr>
              <a:t>mà</a:t>
            </a:r>
            <a:r>
              <a:rPr lang="en-US" sz="2700" b="1" dirty="0">
                <a:latin typeface="UTM Aptima" panose="02040603050506020204" pitchFamily="18" charset="0"/>
              </a:rPr>
              <a:t> </a:t>
            </a:r>
            <a:r>
              <a:rPr lang="en-US" sz="2700" b="1" dirty="0" err="1">
                <a:latin typeface="UTM Aptima" panose="02040603050506020204" pitchFamily="18" charset="0"/>
              </a:rPr>
              <a:t>cây</a:t>
            </a:r>
            <a:r>
              <a:rPr lang="en-US" sz="2700" b="1" dirty="0">
                <a:latin typeface="UTM Aptima" panose="02040603050506020204" pitchFamily="18" charset="0"/>
              </a:rPr>
              <a:t> </a:t>
            </a:r>
            <a:r>
              <a:rPr lang="en-US" sz="2700" b="1" dirty="0" err="1">
                <a:latin typeface="UTM Aptima" panose="02040603050506020204" pitchFamily="18" charset="0"/>
              </a:rPr>
              <a:t>lớn</a:t>
            </a:r>
            <a:r>
              <a:rPr lang="en-US" sz="2700" b="1" dirty="0">
                <a:latin typeface="UTM Aptima" panose="02040603050506020204" pitchFamily="18" charset="0"/>
              </a:rPr>
              <a:t> </a:t>
            </a:r>
            <a:r>
              <a:rPr lang="en-US" sz="2700" b="1" dirty="0" err="1">
                <a:latin typeface="UTM Aptima" panose="02040603050506020204" pitchFamily="18" charset="0"/>
              </a:rPr>
              <a:t>dần</a:t>
            </a:r>
            <a:r>
              <a:rPr lang="en-US" sz="2700" b="1" dirty="0">
                <a:latin typeface="UTM Aptima" panose="02040603050506020204" pitchFamily="18" charset="0"/>
              </a:rPr>
              <a:t>, </a:t>
            </a:r>
            <a:r>
              <a:rPr lang="en-US" sz="2700" b="1" dirty="0" err="1">
                <a:latin typeface="UTM Aptima" panose="02040603050506020204" pitchFamily="18" charset="0"/>
              </a:rPr>
              <a:t>ra</a:t>
            </a:r>
            <a:r>
              <a:rPr lang="en-US" sz="2700" b="1" dirty="0">
                <a:latin typeface="UTM Aptima" panose="02040603050506020204" pitchFamily="18" charset="0"/>
              </a:rPr>
              <a:t> </a:t>
            </a:r>
            <a:r>
              <a:rPr lang="en-US" sz="2700" b="1" dirty="0" err="1">
                <a:latin typeface="UTM Aptima" panose="02040603050506020204" pitchFamily="18" charset="0"/>
              </a:rPr>
              <a:t>hoa</a:t>
            </a:r>
            <a:r>
              <a:rPr lang="en-US" sz="2700" b="1" dirty="0">
                <a:latin typeface="UTM Aptima" panose="02040603050506020204" pitchFamily="18" charset="0"/>
              </a:rPr>
              <a:t> </a:t>
            </a:r>
            <a:r>
              <a:rPr lang="en-US" sz="2700" b="1" dirty="0" err="1">
                <a:latin typeface="UTM Aptima" panose="02040603050506020204" pitchFamily="18" charset="0"/>
              </a:rPr>
              <a:t>kết</a:t>
            </a:r>
            <a:r>
              <a:rPr lang="en-US" sz="2700" b="1" dirty="0">
                <a:latin typeface="UTM Aptima" panose="02040603050506020204" pitchFamily="18" charset="0"/>
              </a:rPr>
              <a:t> </a:t>
            </a:r>
            <a:r>
              <a:rPr lang="en-US" sz="2700" b="1" dirty="0" err="1">
                <a:latin typeface="UTM Aptima" panose="02040603050506020204" pitchFamily="18" charset="0"/>
              </a:rPr>
              <a:t>trái</a:t>
            </a:r>
            <a:r>
              <a:rPr lang="en-US" sz="2700" b="1" dirty="0">
                <a:latin typeface="UTM Aptima" panose="02040603050506020204" pitchFamily="18" charset="0"/>
              </a:rPr>
              <a:t> </a:t>
            </a:r>
            <a:r>
              <a:rPr lang="en-US" sz="2700" b="1" dirty="0" err="1">
                <a:latin typeface="UTM Aptima" panose="02040603050506020204" pitchFamily="18" charset="0"/>
              </a:rPr>
              <a:t>và</a:t>
            </a:r>
            <a:r>
              <a:rPr lang="en-US" sz="2700" b="1" dirty="0">
                <a:latin typeface="UTM Aptima" panose="02040603050506020204" pitchFamily="18" charset="0"/>
              </a:rPr>
              <a:t> </a:t>
            </a:r>
            <a:r>
              <a:rPr lang="en-US" sz="2700" b="1" dirty="0" err="1">
                <a:latin typeface="UTM Aptima" panose="02040603050506020204" pitchFamily="18" charset="0"/>
              </a:rPr>
              <a:t>chín</a:t>
            </a:r>
            <a:r>
              <a:rPr lang="en-US" sz="2700" b="1" dirty="0">
                <a:latin typeface="UTM Aptima" panose="02040603050506020204" pitchFamily="18" charset="0"/>
              </a:rPr>
              <a:t> </a:t>
            </a:r>
            <a:r>
              <a:rPr lang="en-US" sz="2700" b="1" dirty="0" err="1">
                <a:latin typeface="UTM Aptima" panose="02040603050506020204" pitchFamily="18" charset="0"/>
              </a:rPr>
              <a:t>rộ</a:t>
            </a:r>
            <a:r>
              <a:rPr lang="en-US" sz="2700" b="1" dirty="0">
                <a:latin typeface="UTM Aptima" panose="02040603050506020204" pitchFamily="18" charset="0"/>
              </a:rPr>
              <a:t> </a:t>
            </a:r>
            <a:r>
              <a:rPr lang="en-US" sz="2700" b="1" dirty="0" err="1">
                <a:latin typeface="UTM Aptima" panose="02040603050506020204" pitchFamily="18" charset="0"/>
              </a:rPr>
              <a:t>đấy</a:t>
            </a:r>
            <a:r>
              <a:rPr lang="en-US" sz="2700" b="1" dirty="0">
                <a:latin typeface="UTM Aptima" panose="02040603050506020204" pitchFamily="18" charset="0"/>
              </a:rPr>
              <a:t>. </a:t>
            </a:r>
          </a:p>
          <a:p>
            <a:pPr algn="just"/>
            <a:r>
              <a:rPr lang="en-US" sz="2700" b="1" dirty="0">
                <a:latin typeface="UTM Aptima" panose="02040603050506020204" pitchFamily="18" charset="0"/>
              </a:rPr>
              <a:t>   -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ơi</a:t>
            </a:r>
            <a:r>
              <a:rPr lang="en-US" sz="2700" b="1" dirty="0">
                <a:latin typeface="UTM Aptima" panose="02040603050506020204" pitchFamily="18" charset="0"/>
              </a:rPr>
              <a:t>, con </a:t>
            </a:r>
            <a:r>
              <a:rPr lang="en-US" sz="2700" b="1" dirty="0" err="1">
                <a:latin typeface="UTM Aptima" panose="02040603050506020204" pitchFamily="18" charset="0"/>
              </a:rPr>
              <a:t>hiểu</a:t>
            </a:r>
            <a:r>
              <a:rPr lang="en-US" sz="2700" b="1" dirty="0">
                <a:latin typeface="UTM Aptima" panose="02040603050506020204" pitchFamily="18" charset="0"/>
              </a:rPr>
              <a:t> </a:t>
            </a:r>
            <a:r>
              <a:rPr lang="en-US" sz="2700" b="1" dirty="0" err="1">
                <a:latin typeface="UTM Aptima" panose="02040603050506020204" pitchFamily="18" charset="0"/>
              </a:rPr>
              <a:t>rồi</a:t>
            </a:r>
            <a:r>
              <a:rPr lang="en-US" sz="2700" b="1" dirty="0">
                <a:latin typeface="UTM Aptima" panose="02040603050506020204" pitchFamily="18" charset="0"/>
              </a:rPr>
              <a:t>. </a:t>
            </a:r>
            <a:r>
              <a:rPr lang="en-US" sz="2700" b="1" dirty="0" err="1">
                <a:latin typeface="UTM Aptima" panose="02040603050506020204" pitchFamily="18" charset="0"/>
              </a:rPr>
              <a:t>Công</a:t>
            </a:r>
            <a:r>
              <a:rPr lang="en-US" sz="2700" b="1" dirty="0">
                <a:latin typeface="UTM Aptima" panose="02040603050506020204" pitchFamily="18" charset="0"/>
              </a:rPr>
              <a:t> </a:t>
            </a:r>
            <a:r>
              <a:rPr lang="en-US" sz="2700" b="1" dirty="0" err="1">
                <a:latin typeface="UTM Aptima" panose="02040603050506020204" pitchFamily="18" charset="0"/>
              </a:rPr>
              <a:t>việc</a:t>
            </a:r>
            <a:r>
              <a:rPr lang="en-US" sz="2700" b="1" dirty="0">
                <a:latin typeface="UTM Aptima" panose="02040603050506020204" pitchFamily="18" charset="0"/>
              </a:rPr>
              <a:t> </a:t>
            </a:r>
            <a:r>
              <a:rPr lang="en-US" sz="2700" b="1" dirty="0" err="1">
                <a:latin typeface="UTM Aptima" panose="02040603050506020204" pitchFamily="18" charset="0"/>
              </a:rPr>
              <a:t>của</a:t>
            </a:r>
            <a:r>
              <a:rPr lang="en-US" sz="2700" b="1" dirty="0">
                <a:latin typeface="UTM Aptima" panose="02040603050506020204" pitchFamily="18" charset="0"/>
              </a:rPr>
              <a:t> </a:t>
            </a:r>
            <a:r>
              <a:rPr lang="en-US" sz="2700" b="1" dirty="0" err="1">
                <a:latin typeface="UTM Aptima" panose="02040603050506020204" pitchFamily="18" charset="0"/>
              </a:rPr>
              <a:t>các</a:t>
            </a:r>
            <a:r>
              <a:rPr lang="en-US" sz="2700" b="1" dirty="0">
                <a:latin typeface="UTM Aptima" panose="02040603050506020204" pitchFamily="18" charset="0"/>
              </a:rPr>
              <a:t> </a:t>
            </a:r>
            <a:r>
              <a:rPr lang="en-US" sz="2700" b="1" dirty="0" err="1">
                <a:latin typeface="UTM Aptima" panose="02040603050506020204" pitchFamily="18" charset="0"/>
              </a:rPr>
              <a:t>bác</a:t>
            </a:r>
            <a:r>
              <a:rPr lang="en-US" sz="2700" b="1" dirty="0">
                <a:latin typeface="UTM Aptima" panose="02040603050506020204" pitchFamily="18" charset="0"/>
              </a:rPr>
              <a:t> </a:t>
            </a:r>
            <a:r>
              <a:rPr lang="en-US" sz="2700" b="1" dirty="0" err="1">
                <a:latin typeface="UTM Aptima" panose="02040603050506020204" pitchFamily="18" charset="0"/>
              </a:rPr>
              <a:t>nông</a:t>
            </a:r>
            <a:r>
              <a:rPr lang="en-US" sz="2700" b="1" dirty="0">
                <a:latin typeface="UTM Aptima" panose="02040603050506020204" pitchFamily="18" charset="0"/>
              </a:rPr>
              <a:t> </a:t>
            </a:r>
            <a:r>
              <a:rPr lang="en-US" sz="2700" b="1" dirty="0" err="1">
                <a:latin typeface="UTM Aptima" panose="02040603050506020204" pitchFamily="18" charset="0"/>
              </a:rPr>
              <a:t>dân</a:t>
            </a:r>
            <a:r>
              <a:rPr lang="en-US" sz="2700" b="1" dirty="0">
                <a:latin typeface="UTM Aptima" panose="02040603050506020204" pitchFamily="18" charset="0"/>
              </a:rPr>
              <a:t> </a:t>
            </a:r>
            <a:r>
              <a:rPr lang="en-US" sz="2700" b="1" dirty="0" err="1">
                <a:latin typeface="UTM Aptima" panose="02040603050506020204" pitchFamily="18" charset="0"/>
              </a:rPr>
              <a:t>vất</a:t>
            </a:r>
            <a:r>
              <a:rPr lang="en-US" sz="2700" b="1" dirty="0">
                <a:latin typeface="UTM Aptima" panose="02040603050506020204" pitchFamily="18" charset="0"/>
              </a:rPr>
              <a:t> </a:t>
            </a:r>
            <a:r>
              <a:rPr lang="en-US" sz="2700" b="1" dirty="0" err="1">
                <a:latin typeface="UTM Aptima" panose="02040603050506020204" pitchFamily="18" charset="0"/>
              </a:rPr>
              <a:t>vả</a:t>
            </a:r>
            <a:r>
              <a:rPr lang="en-US" sz="2700" b="1" dirty="0">
                <a:latin typeface="UTM Aptima" panose="02040603050506020204" pitchFamily="18" charset="0"/>
              </a:rPr>
              <a:t> </a:t>
            </a:r>
            <a:r>
              <a:rPr lang="en-US" sz="2700" b="1" dirty="0" err="1">
                <a:latin typeface="UTM Aptima" panose="02040603050506020204" pitchFamily="18" charset="0"/>
              </a:rPr>
              <a:t>quá</a:t>
            </a:r>
            <a:r>
              <a:rPr lang="en-US" sz="2700" b="1" dirty="0">
                <a:latin typeface="UTM Aptima" panose="02040603050506020204" pitchFamily="18" charset="0"/>
              </a:rPr>
              <a:t> </a:t>
            </a:r>
            <a:r>
              <a:rPr lang="en-US" sz="2700" b="1" dirty="0" err="1">
                <a:latin typeface="UTM Aptima" panose="02040603050506020204" pitchFamily="18" charset="0"/>
              </a:rPr>
              <a:t>mẹ</a:t>
            </a:r>
            <a:r>
              <a:rPr lang="en-US" sz="2700" b="1" dirty="0">
                <a:latin typeface="UTM Aptima" panose="02040603050506020204" pitchFamily="18" charset="0"/>
              </a:rPr>
              <a:t> </a:t>
            </a:r>
            <a:r>
              <a:rPr lang="en-US" sz="2700" b="1" dirty="0" err="1">
                <a:latin typeface="UTM Aptima" panose="02040603050506020204" pitchFamily="18" charset="0"/>
              </a:rPr>
              <a:t>nhỉ</a:t>
            </a:r>
            <a:r>
              <a:rPr lang="en-US" sz="2700" b="1" dirty="0">
                <a:latin typeface="UTM Aptima" panose="02040603050506020204" pitchFamily="18" charset="0"/>
              </a:rPr>
              <a:t>?</a:t>
            </a:r>
          </a:p>
        </p:txBody>
      </p:sp>
      <p:sp>
        <p:nvSpPr>
          <p:cNvPr id="7" name="TextBox 6"/>
          <p:cNvSpPr txBox="1"/>
          <p:nvPr/>
        </p:nvSpPr>
        <p:spPr>
          <a:xfrm>
            <a:off x="6742168" y="6459937"/>
            <a:ext cx="5568459" cy="461665"/>
          </a:xfrm>
          <a:prstGeom prst="rect">
            <a:avLst/>
          </a:prstGeom>
          <a:noFill/>
        </p:spPr>
        <p:txBody>
          <a:bodyPr wrap="square" rtlCol="0">
            <a:spAutoFit/>
          </a:bodyPr>
          <a:lstStyle/>
          <a:p>
            <a:r>
              <a:rPr lang="en-US" sz="2400" b="1">
                <a:solidFill>
                  <a:srgbClr val="002060"/>
                </a:solidFill>
                <a:latin typeface="UVN Bay Buom Hep" panose="00000400000000000000" pitchFamily="2" charset="0"/>
              </a:rPr>
              <a:t> (</a:t>
            </a:r>
            <a:r>
              <a:rPr lang="en-US" sz="2400" b="1" i="1">
                <a:solidFill>
                  <a:srgbClr val="002060"/>
                </a:solidFill>
                <a:latin typeface="UVN Bay Buom Hep" panose="00000400000000000000" pitchFamily="2" charset="0"/>
              </a:rPr>
              <a:t>Theo</a:t>
            </a:r>
            <a:r>
              <a:rPr lang="en-US" sz="2400" b="1">
                <a:solidFill>
                  <a:srgbClr val="002060"/>
                </a:solidFill>
                <a:latin typeface="UVN Bay Buom Hep" panose="00000400000000000000" pitchFamily="2" charset="0"/>
              </a:rPr>
              <a:t> Những câu chuyện hay, những bài học quý</a:t>
            </a:r>
            <a:r>
              <a:rPr lang="en-US" sz="2400" b="1" i="1">
                <a:solidFill>
                  <a:srgbClr val="002060"/>
                </a:solidFill>
                <a:latin typeface="UVN Bay Buom Hep" panose="00000400000000000000" pitchFamily="2" charset="0"/>
              </a:rPr>
              <a:t>)</a:t>
            </a:r>
          </a:p>
        </p:txBody>
      </p:sp>
    </p:spTree>
    <p:extLst>
      <p:ext uri="{BB962C8B-B14F-4D97-AF65-F5344CB8AC3E}">
        <p14:creationId xmlns:p14="http://schemas.microsoft.com/office/powerpoint/2010/main" val="78596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702598" y="5046785"/>
            <a:ext cx="5563854" cy="2067989"/>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36493"/>
          <a:stretch/>
        </p:blipFill>
        <p:spPr>
          <a:xfrm>
            <a:off x="3336002" y="5046785"/>
            <a:ext cx="5563854" cy="206798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36493"/>
          <a:stretch/>
        </p:blipFill>
        <p:spPr>
          <a:xfrm>
            <a:off x="6312878" y="4928499"/>
            <a:ext cx="5882100" cy="2186275"/>
          </a:xfrm>
          <a:prstGeom prst="rect">
            <a:avLst/>
          </a:prstGeom>
        </p:spPr>
      </p:pic>
      <p:grpSp>
        <p:nvGrpSpPr>
          <p:cNvPr id="5" name="Group 4"/>
          <p:cNvGrpSpPr/>
          <p:nvPr/>
        </p:nvGrpSpPr>
        <p:grpSpPr>
          <a:xfrm>
            <a:off x="2436399" y="-939904"/>
            <a:ext cx="6278442" cy="3843526"/>
            <a:chOff x="2436399" y="-939904"/>
            <a:chExt cx="6278442" cy="384352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6399" y="-939904"/>
              <a:ext cx="6278442" cy="3843526"/>
            </a:xfrm>
            <a:prstGeom prst="rect">
              <a:avLst/>
            </a:prstGeom>
          </p:spPr>
        </p:pic>
        <p:sp>
          <p:nvSpPr>
            <p:cNvPr id="7" name="TextBox 6"/>
            <p:cNvSpPr txBox="1"/>
            <p:nvPr/>
          </p:nvSpPr>
          <p:spPr>
            <a:xfrm>
              <a:off x="3823515" y="860856"/>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pic>
        <p:nvPicPr>
          <p:cNvPr id="8" name="图片 7">
            <a:extLst>
              <a:ext uri="{FF2B5EF4-FFF2-40B4-BE49-F238E27FC236}">
                <a16:creationId xmlns:a16="http://schemas.microsoft.com/office/drawing/2014/main" id="{76418130-7223-4F5D-BCAF-2FB39AA55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10" name="Speech Bubble: Oval 9">
            <a:extLst>
              <a:ext uri="{FF2B5EF4-FFF2-40B4-BE49-F238E27FC236}">
                <a16:creationId xmlns:a16="http://schemas.microsoft.com/office/drawing/2014/main" id="{7242D3E7-C1CC-5917-A9C9-1DFAF6DBB850}"/>
              </a:ext>
            </a:extLst>
          </p:cNvPr>
          <p:cNvSpPr/>
          <p:nvPr/>
        </p:nvSpPr>
        <p:spPr>
          <a:xfrm>
            <a:off x="3090701" y="2574835"/>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4</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276705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TotalTime>
  <Words>1250</Words>
  <Application>Microsoft Office PowerPoint</Application>
  <PresentationFormat>Widescreen</PresentationFormat>
  <Paragraphs>138</Paragraphs>
  <Slides>29</Slides>
  <Notes>0</Notes>
  <HiddenSlides>0</HiddenSlides>
  <MMClips>1</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29</vt:i4>
      </vt:variant>
    </vt:vector>
  </HeadingPairs>
  <TitlesOfParts>
    <vt:vector size="54" baseType="lpstr">
      <vt:lpstr>UTM Aptima</vt:lpstr>
      <vt:lpstr>SVN-Poky's</vt:lpstr>
      <vt:lpstr>#9Slide05 VL Fadilla</vt:lpstr>
      <vt:lpstr>UTM Arruba KT</vt:lpstr>
      <vt:lpstr>Calibri Light</vt:lpstr>
      <vt:lpstr>Times New Roman</vt:lpstr>
      <vt:lpstr>#9Slide05 Aphrodite Pro</vt:lpstr>
      <vt:lpstr>UVN Bay Buom Hep</vt:lpstr>
      <vt:lpstr>inpin heiti</vt:lpstr>
      <vt:lpstr>UTM Futura Extra</vt:lpstr>
      <vt:lpstr>UTM Alexander</vt:lpstr>
      <vt:lpstr>Arial</vt:lpstr>
      <vt:lpstr>#9Slide07 IcielPony</vt:lpstr>
      <vt:lpstr>UTM Cool Blue</vt:lpstr>
      <vt:lpstr>Calibri</vt:lpstr>
      <vt:lpstr>SVN-Newton</vt:lpstr>
      <vt:lpstr>UTM Wedding K&amp;T</vt:lpstr>
      <vt:lpstr>UTM Avo</vt:lpstr>
      <vt:lpstr>Chango</vt:lpstr>
      <vt:lpstr>#9Slide05 SVNUT Triumph</vt:lpstr>
      <vt:lpstr>#9Slide07 HoneyCream</vt:lpstr>
      <vt:lpstr>#9Slide07 IcielBC Cubano Normal</vt:lpstr>
      <vt:lpstr>SVN-Dancing Script</vt:lpstr>
      <vt:lpstr>Office Theme</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User</cp:lastModifiedBy>
  <cp:revision>43</cp:revision>
  <dcterms:created xsi:type="dcterms:W3CDTF">2022-12-30T12:59:39Z</dcterms:created>
  <dcterms:modified xsi:type="dcterms:W3CDTF">2023-01-14T08:22:17Z</dcterms:modified>
</cp:coreProperties>
</file>