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75" r:id="rId2"/>
    <p:sldId id="271" r:id="rId3"/>
    <p:sldId id="295" r:id="rId4"/>
    <p:sldId id="290" r:id="rId5"/>
    <p:sldId id="283" r:id="rId6"/>
    <p:sldId id="296" r:id="rId7"/>
    <p:sldId id="298" r:id="rId8"/>
    <p:sldId id="301" r:id="rId9"/>
    <p:sldId id="302" r:id="rId10"/>
    <p:sldId id="258" r:id="rId11"/>
    <p:sldId id="300" r:id="rId12"/>
    <p:sldId id="261" r:id="rId13"/>
    <p:sldId id="303" r:id="rId14"/>
    <p:sldId id="304" r:id="rId15"/>
    <p:sldId id="292" r:id="rId16"/>
    <p:sldId id="299" r:id="rId17"/>
    <p:sldId id="326" r:id="rId18"/>
    <p:sldId id="319" r:id="rId19"/>
    <p:sldId id="320" r:id="rId20"/>
    <p:sldId id="321" r:id="rId21"/>
    <p:sldId id="322" r:id="rId22"/>
    <p:sldId id="323" r:id="rId23"/>
    <p:sldId id="324" r:id="rId24"/>
    <p:sldId id="288" r:id="rId25"/>
    <p:sldId id="286" r:id="rId26"/>
    <p:sldId id="28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59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53F41-A35B-4032-9A9D-7544026FBDF4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7FCBD-F8CB-41C0-B012-58A541423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8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6895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729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80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3256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HS sử dụng đoạn dây đã chuẩn bị để tạo hình ảnh “thẳng, cong”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A1ED5-B953-45A0-8397-5BA84D139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168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886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837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453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939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289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0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496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727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60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716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012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778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218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179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3927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870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71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36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3A4F239F-98D2-41E5-8917-E3D64B75A30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8163" y="238539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87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12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1.mp3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39.emf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8.pn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23" Type="http://schemas.openxmlformats.org/officeDocument/2006/relationships/audio" Target="../media/audio4.wav"/><Relationship Id="rId10" Type="http://schemas.openxmlformats.org/officeDocument/2006/relationships/image" Target="../media/image37.png"/><Relationship Id="rId19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36.emf"/><Relationship Id="rId14" Type="http://schemas.openxmlformats.org/officeDocument/2006/relationships/image" Target="../media/image41.png"/><Relationship Id="rId22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39.emf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8.pn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23" Type="http://schemas.openxmlformats.org/officeDocument/2006/relationships/audio" Target="../media/audio4.wav"/><Relationship Id="rId10" Type="http://schemas.openxmlformats.org/officeDocument/2006/relationships/image" Target="../media/image37.png"/><Relationship Id="rId19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36.emf"/><Relationship Id="rId14" Type="http://schemas.openxmlformats.org/officeDocument/2006/relationships/image" Target="../media/image41.png"/><Relationship Id="rId22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39.emf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8.pn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23" Type="http://schemas.openxmlformats.org/officeDocument/2006/relationships/audio" Target="../media/audio4.wav"/><Relationship Id="rId10" Type="http://schemas.openxmlformats.org/officeDocument/2006/relationships/image" Target="../media/image37.png"/><Relationship Id="rId19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36.emf"/><Relationship Id="rId14" Type="http://schemas.openxmlformats.org/officeDocument/2006/relationships/image" Target="../media/image41.png"/><Relationship Id="rId22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39.emf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8.pn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23" Type="http://schemas.openxmlformats.org/officeDocument/2006/relationships/audio" Target="../media/audio4.wav"/><Relationship Id="rId10" Type="http://schemas.openxmlformats.org/officeDocument/2006/relationships/image" Target="../media/image37.png"/><Relationship Id="rId19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36.emf"/><Relationship Id="rId14" Type="http://schemas.openxmlformats.org/officeDocument/2006/relationships/image" Target="../media/image41.png"/><Relationship Id="rId22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12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12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pic>
        <p:nvPicPr>
          <p:cNvPr id="49" name="Picture 48" descr="Letters and numbers on a screen&#10;&#10;Description automatically generated with medium confidence">
            <a:extLst>
              <a:ext uri="{FF2B5EF4-FFF2-40B4-BE49-F238E27FC236}">
                <a16:creationId xmlns:a16="http://schemas.microsoft.com/office/drawing/2014/main" id="{F6CD0D13-2578-4710-968B-4699889382F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799" y="3022567"/>
            <a:ext cx="5417180" cy="101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B9B43DF-4EAF-4C72-AFA6-47B77D94D129}"/>
              </a:ext>
            </a:extLst>
          </p:cNvPr>
          <p:cNvGrpSpPr/>
          <p:nvPr/>
        </p:nvGrpSpPr>
        <p:grpSpPr>
          <a:xfrm>
            <a:off x="670560" y="743038"/>
            <a:ext cx="2082800" cy="769441"/>
            <a:chOff x="670560" y="743038"/>
            <a:chExt cx="2082800" cy="76944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7D090F4-66DA-4F1C-B151-DEB1803BD8DB}"/>
                </a:ext>
              </a:extLst>
            </p:cNvPr>
            <p:cNvSpPr txBox="1"/>
            <p:nvPr/>
          </p:nvSpPr>
          <p:spPr>
            <a:xfrm>
              <a:off x="1391920" y="743038"/>
              <a:ext cx="13614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Số?</a:t>
              </a:r>
              <a:endParaRPr lang="en-US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EAD9702-DC2F-4AF9-B1DA-D274AD678322}"/>
                </a:ext>
              </a:extLst>
            </p:cNvPr>
            <p:cNvSpPr/>
            <p:nvPr/>
          </p:nvSpPr>
          <p:spPr>
            <a:xfrm>
              <a:off x="670560" y="812799"/>
              <a:ext cx="640080" cy="62992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1026" name="Picture 2" descr="https://img.loigiaihay.com/picture/2022/0401/b1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85963"/>
            <a:ext cx="10396538" cy="185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51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mg.loigiaihay.com/picture/2022/0401/b1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19" y="2074453"/>
            <a:ext cx="10396538" cy="185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11888" y="3126659"/>
            <a:ext cx="619432" cy="5218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9" name="Rectangle 8"/>
          <p:cNvSpPr/>
          <p:nvPr/>
        </p:nvSpPr>
        <p:spPr>
          <a:xfrm>
            <a:off x="7698120" y="3126658"/>
            <a:ext cx="619432" cy="5218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473264" y="3126658"/>
            <a:ext cx="619432" cy="5218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5650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1726931" y="715608"/>
            <a:ext cx="926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chu vi hình chữ nhật có: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89C7AC-BADA-4890-B7C9-C1A1372A3510}"/>
              </a:ext>
            </a:extLst>
          </p:cNvPr>
          <p:cNvGrpSpPr/>
          <p:nvPr/>
        </p:nvGrpSpPr>
        <p:grpSpPr>
          <a:xfrm>
            <a:off x="752022" y="715608"/>
            <a:ext cx="776391" cy="675414"/>
            <a:chOff x="734498" y="718663"/>
            <a:chExt cx="776391" cy="675414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0F17B60F-326A-478F-92C6-290F09305660}"/>
                </a:ext>
              </a:extLst>
            </p:cNvPr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B08CCC-721C-458F-A647-2AD6B53355A7}"/>
                </a:ext>
              </a:extLst>
            </p:cNvPr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9" name="图片 2">
            <a:extLst>
              <a:ext uri="{FF2B5EF4-FFF2-40B4-BE49-F238E27FC236}">
                <a16:creationId xmlns:a16="http://schemas.microsoft.com/office/drawing/2014/main" id="{FE9288A3-B51F-4160-BD4B-91B0E4836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52" y="5161317"/>
            <a:ext cx="4338667" cy="19621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58D0902-372B-46E3-92F9-9ADB5CEBEAB2}"/>
              </a:ext>
            </a:extLst>
          </p:cNvPr>
          <p:cNvCxnSpPr>
            <a:cxnSpLocks/>
            <a:stCxn id="13" idx="2"/>
            <a:endCxn id="13" idx="6"/>
          </p:cNvCxnSpPr>
          <p:nvPr/>
        </p:nvCxnSpPr>
        <p:spPr>
          <a:xfrm>
            <a:off x="752022" y="3732336"/>
            <a:ext cx="319024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60ABBAD-752D-46A2-8B91-B568755E78EC}"/>
              </a:ext>
            </a:extLst>
          </p:cNvPr>
          <p:cNvSpPr txBox="1"/>
          <p:nvPr/>
        </p:nvSpPr>
        <p:spPr>
          <a:xfrm>
            <a:off x="1554480" y="4116105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endParaRPr lang="en-US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A19506-6E19-4FCC-AB21-ADD865F192EE}"/>
              </a:ext>
            </a:extLst>
          </p:cNvPr>
          <p:cNvSpPr txBox="1"/>
          <p:nvPr/>
        </p:nvSpPr>
        <p:spPr>
          <a:xfrm>
            <a:off x="2509611" y="2996724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endParaRPr lang="en-US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D49F8F-5128-4ED3-B0FC-EBF823A075B0}"/>
              </a:ext>
            </a:extLst>
          </p:cNvPr>
          <p:cNvSpPr txBox="1"/>
          <p:nvPr/>
        </p:nvSpPr>
        <p:spPr>
          <a:xfrm>
            <a:off x="1926499" y="2967119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752022" y="1575688"/>
            <a:ext cx="926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Chiều dài 6 cm, chiều rộng 4 cm.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1143453" y="2435768"/>
            <a:ext cx="926618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Mẫu:                 </a:t>
            </a:r>
          </a:p>
          <a:p>
            <a:pPr lvl="0" algn="just"/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Bài giải</a:t>
            </a:r>
          </a:p>
          <a:p>
            <a:pPr lvl="0" algn="just"/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hình chữ nhật là: </a:t>
            </a:r>
          </a:p>
          <a:p>
            <a:pPr lvl="0" algn="just"/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(6 + 4) x 2 = 20 (cm)</a:t>
            </a:r>
          </a:p>
          <a:p>
            <a:pPr lvl="0" algn="just"/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Đáp số: 20 cm.</a:t>
            </a:r>
          </a:p>
        </p:txBody>
      </p:sp>
    </p:spTree>
    <p:extLst>
      <p:ext uri="{BB962C8B-B14F-4D97-AF65-F5344CB8AC3E}">
        <p14:creationId xmlns:p14="http://schemas.microsoft.com/office/powerpoint/2010/main" val="57505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1726931" y="715608"/>
            <a:ext cx="926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 chu vi hình chữ nhật có: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89C7AC-BADA-4890-B7C9-C1A1372A3510}"/>
              </a:ext>
            </a:extLst>
          </p:cNvPr>
          <p:cNvGrpSpPr/>
          <p:nvPr/>
        </p:nvGrpSpPr>
        <p:grpSpPr>
          <a:xfrm>
            <a:off x="752022" y="715608"/>
            <a:ext cx="776391" cy="675414"/>
            <a:chOff x="734498" y="718663"/>
            <a:chExt cx="776391" cy="675414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0F17B60F-326A-478F-92C6-290F09305660}"/>
                </a:ext>
              </a:extLst>
            </p:cNvPr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B08CCC-721C-458F-A647-2AD6B53355A7}"/>
                </a:ext>
              </a:extLst>
            </p:cNvPr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9" name="图片 2">
            <a:extLst>
              <a:ext uri="{FF2B5EF4-FFF2-40B4-BE49-F238E27FC236}">
                <a16:creationId xmlns:a16="http://schemas.microsoft.com/office/drawing/2014/main" id="{FE9288A3-B51F-4160-BD4B-91B0E4836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52" y="5161317"/>
            <a:ext cx="4338667" cy="19621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58D0902-372B-46E3-92F9-9ADB5CEBEAB2}"/>
              </a:ext>
            </a:extLst>
          </p:cNvPr>
          <p:cNvCxnSpPr>
            <a:cxnSpLocks/>
            <a:stCxn id="13" idx="2"/>
            <a:endCxn id="13" idx="6"/>
          </p:cNvCxnSpPr>
          <p:nvPr/>
        </p:nvCxnSpPr>
        <p:spPr>
          <a:xfrm>
            <a:off x="752022" y="3732336"/>
            <a:ext cx="319024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60ABBAD-752D-46A2-8B91-B568755E78EC}"/>
              </a:ext>
            </a:extLst>
          </p:cNvPr>
          <p:cNvSpPr txBox="1"/>
          <p:nvPr/>
        </p:nvSpPr>
        <p:spPr>
          <a:xfrm>
            <a:off x="1554480" y="4116105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kính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A19506-6E19-4FCC-AB21-ADD865F192EE}"/>
              </a:ext>
            </a:extLst>
          </p:cNvPr>
          <p:cNvSpPr txBox="1"/>
          <p:nvPr/>
        </p:nvSpPr>
        <p:spPr>
          <a:xfrm>
            <a:off x="2509611" y="2996724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kính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D49F8F-5128-4ED3-B0FC-EBF823A075B0}"/>
              </a:ext>
            </a:extLst>
          </p:cNvPr>
          <p:cNvSpPr txBox="1"/>
          <p:nvPr/>
        </p:nvSpPr>
        <p:spPr>
          <a:xfrm>
            <a:off x="1926499" y="2967119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cm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752022" y="1575688"/>
            <a:ext cx="926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Chiều dài 8 m, chiều rộng 2 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1143453" y="2435768"/>
            <a:ext cx="92661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giải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 vi hình chữ nhật là: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(8 + 2) x 2 = 20 (cm)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Đáp số: 20 cm.</a:t>
            </a:r>
          </a:p>
        </p:txBody>
      </p:sp>
    </p:spTree>
    <p:extLst>
      <p:ext uri="{BB962C8B-B14F-4D97-AF65-F5344CB8AC3E}">
        <p14:creationId xmlns:p14="http://schemas.microsoft.com/office/powerpoint/2010/main" val="216646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1726931" y="715608"/>
            <a:ext cx="926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 chu vi hình chữ nhật có: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89C7AC-BADA-4890-B7C9-C1A1372A3510}"/>
              </a:ext>
            </a:extLst>
          </p:cNvPr>
          <p:cNvGrpSpPr/>
          <p:nvPr/>
        </p:nvGrpSpPr>
        <p:grpSpPr>
          <a:xfrm>
            <a:off x="752022" y="715608"/>
            <a:ext cx="776391" cy="675414"/>
            <a:chOff x="734498" y="718663"/>
            <a:chExt cx="776391" cy="675414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0F17B60F-326A-478F-92C6-290F09305660}"/>
                </a:ext>
              </a:extLst>
            </p:cNvPr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B08CCC-721C-458F-A647-2AD6B53355A7}"/>
                </a:ext>
              </a:extLst>
            </p:cNvPr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9" name="图片 2">
            <a:extLst>
              <a:ext uri="{FF2B5EF4-FFF2-40B4-BE49-F238E27FC236}">
                <a16:creationId xmlns:a16="http://schemas.microsoft.com/office/drawing/2014/main" id="{FE9288A3-B51F-4160-BD4B-91B0E4836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52" y="5161317"/>
            <a:ext cx="4338667" cy="19621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58D0902-372B-46E3-92F9-9ADB5CEBEAB2}"/>
              </a:ext>
            </a:extLst>
          </p:cNvPr>
          <p:cNvCxnSpPr>
            <a:cxnSpLocks/>
            <a:stCxn id="13" idx="2"/>
            <a:endCxn id="13" idx="6"/>
          </p:cNvCxnSpPr>
          <p:nvPr/>
        </p:nvCxnSpPr>
        <p:spPr>
          <a:xfrm>
            <a:off x="752022" y="3732336"/>
            <a:ext cx="319024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60ABBAD-752D-46A2-8B91-B568755E78EC}"/>
              </a:ext>
            </a:extLst>
          </p:cNvPr>
          <p:cNvSpPr txBox="1"/>
          <p:nvPr/>
        </p:nvSpPr>
        <p:spPr>
          <a:xfrm>
            <a:off x="1554480" y="4116105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kính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A19506-6E19-4FCC-AB21-ADD865F192EE}"/>
              </a:ext>
            </a:extLst>
          </p:cNvPr>
          <p:cNvSpPr txBox="1"/>
          <p:nvPr/>
        </p:nvSpPr>
        <p:spPr>
          <a:xfrm>
            <a:off x="2509611" y="2996724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kính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D49F8F-5128-4ED3-B0FC-EBF823A075B0}"/>
              </a:ext>
            </a:extLst>
          </p:cNvPr>
          <p:cNvSpPr txBox="1"/>
          <p:nvPr/>
        </p:nvSpPr>
        <p:spPr>
          <a:xfrm>
            <a:off x="1926499" y="2967119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cm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752022" y="1575688"/>
            <a:ext cx="926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Chiều dài 15 dm, chiều rộng 10 dm.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1143453" y="2435768"/>
            <a:ext cx="92661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 vi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(15 + 10) x 2 = 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m.</a:t>
            </a:r>
          </a:p>
        </p:txBody>
      </p:sp>
    </p:spTree>
    <p:extLst>
      <p:ext uri="{BB962C8B-B14F-4D97-AF65-F5344CB8AC3E}">
        <p14:creationId xmlns:p14="http://schemas.microsoft.com/office/powerpoint/2010/main" val="295319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0EAD9702-DC2F-4AF9-B1DA-D274AD678322}"/>
              </a:ext>
            </a:extLst>
          </p:cNvPr>
          <p:cNvSpPr/>
          <p:nvPr/>
        </p:nvSpPr>
        <p:spPr>
          <a:xfrm>
            <a:off x="650240" y="772159"/>
            <a:ext cx="640080" cy="62992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3074" name="Picture 2" descr="Toán lớp 3 trang 22 - Chu vi hình tam giác ,hình tứ giác, hình chữ nhật,  hình vuông - SGK Kết nối tri thức | SGK Toán 3 - Kết nối tri thứ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394" y="772159"/>
            <a:ext cx="6267450" cy="40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837544" y="4923573"/>
            <a:ext cx="10872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em biết Nam cần dùng bao nhiêu que tính để sắp xếp thành một hình vuông có cạnh gồm 3 que tính như hình vẽ trên?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727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0877" y="1540639"/>
            <a:ext cx="10766323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>
                <a:solidFill>
                  <a:srgbClr val="FF0000"/>
                </a:solidFill>
                <a:latin typeface="+mj-lt"/>
              </a:rPr>
              <a:t>Số que tính để xếp thành một hình vuông có cạnh gồm 3 que tính là:</a:t>
            </a:r>
          </a:p>
          <a:p>
            <a:r>
              <a:rPr lang="vi-VN" sz="4000">
                <a:solidFill>
                  <a:srgbClr val="FF0000"/>
                </a:solidFill>
                <a:latin typeface="+mj-lt"/>
              </a:rPr>
              <a:t>         3 x 4 = 12 (que tính)</a:t>
            </a:r>
          </a:p>
          <a:p>
            <a:r>
              <a:rPr lang="vi-VN" sz="4000">
                <a:solidFill>
                  <a:srgbClr val="FF0000"/>
                </a:solidFill>
                <a:latin typeface="+mj-lt"/>
              </a:rPr>
              <a:t>Vậy Nam cần 12 que tính để xếp thành một hình vuông có cạnh gồm 3 que tính như hình vẽ trên.</a:t>
            </a:r>
          </a:p>
          <a:p>
            <a:br>
              <a:rPr lang="vi-VN">
                <a:solidFill>
                  <a:srgbClr val="000000"/>
                </a:solidFill>
                <a:latin typeface="OpenSans"/>
              </a:rPr>
            </a:br>
            <a:br>
              <a:rPr lang="vi-VN">
                <a:solidFill>
                  <a:srgbClr val="000000"/>
                </a:solidFill>
                <a:latin typeface="OpenSans"/>
              </a:rPr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F0D35B95-18A7-4B3D-8E8B-DF2481874E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98795" y="2699989"/>
            <a:ext cx="6476481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5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7" y="1524000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19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8" y="5541632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637227" y="100964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382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63004" y="1078717"/>
              <a:ext cx="9029103" cy="12715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Mảnh vườn hình chữ nhật có chiều dài 20 cm, chiều rộng 8 cm. Tính chu vi mảnh đất đó?</a:t>
              </a:r>
              <a:endPara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183556" y="3989903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46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991441" y="3989903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54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040889" y="5635627"/>
              <a:ext cx="168315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160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991441" y="5635627"/>
              <a:ext cx="1397818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56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19070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5011408-EE5C-4EE8-99EF-1F3DE2DB85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2" b="36686"/>
          <a:stretch/>
        </p:blipFill>
        <p:spPr>
          <a:xfrm>
            <a:off x="3901767" y="448343"/>
            <a:ext cx="3212037" cy="1041400"/>
          </a:xfrm>
          <a:prstGeom prst="rect">
            <a:avLst/>
          </a:prstGeom>
        </p:spPr>
      </p:pic>
      <p:pic>
        <p:nvPicPr>
          <p:cNvPr id="28" name="图片 3">
            <a:extLst>
              <a:ext uri="{FF2B5EF4-FFF2-40B4-BE49-F238E27FC236}">
                <a16:creationId xmlns:a16="http://schemas.microsoft.com/office/drawing/2014/main" id="{49CAC403-EF40-48D1-B463-509531323D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7" t="11828" r="31458" b="66667"/>
          <a:stretch/>
        </p:blipFill>
        <p:spPr>
          <a:xfrm flipH="1">
            <a:off x="1429406" y="873761"/>
            <a:ext cx="5684398" cy="3229816"/>
          </a:xfrm>
          <a:prstGeom prst="rect">
            <a:avLst/>
          </a:prstGeom>
        </p:spPr>
      </p:pic>
      <p:pic>
        <p:nvPicPr>
          <p:cNvPr id="29" name="图片 5">
            <a:extLst>
              <a:ext uri="{FF2B5EF4-FFF2-40B4-BE49-F238E27FC236}">
                <a16:creationId xmlns:a16="http://schemas.microsoft.com/office/drawing/2014/main" id="{ACAB0CE1-3C8D-48E1-94AB-31947B454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210" y="3629898"/>
            <a:ext cx="3685578" cy="29863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024EE4-9076-48A8-907F-5360FB8685CA}"/>
              </a:ext>
            </a:extLst>
          </p:cNvPr>
          <p:cNvSpPr txBox="1"/>
          <p:nvPr/>
        </p:nvSpPr>
        <p:spPr>
          <a:xfrm>
            <a:off x="2471698" y="1735877"/>
            <a:ext cx="385864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700" b="1" noProof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chu vi hình tam giác có độ dài các cạnh là 7 cm, 3 cm và 15 cm.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">
            <a:extLst>
              <a:ext uri="{FF2B5EF4-FFF2-40B4-BE49-F238E27FC236}">
                <a16:creationId xmlns:a16="http://schemas.microsoft.com/office/drawing/2014/main" id="{5386E34E-E3C4-4D01-9F0F-66523AAAD6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6" t="33758" r="32040" b="47487"/>
          <a:stretch/>
        </p:blipFill>
        <p:spPr>
          <a:xfrm flipV="1">
            <a:off x="6849719" y="1791692"/>
            <a:ext cx="4915812" cy="25660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B52A05C-4D49-4309-BAF3-2AD7D83360FB}"/>
              </a:ext>
            </a:extLst>
          </p:cNvPr>
          <p:cNvSpPr txBox="1"/>
          <p:nvPr/>
        </p:nvSpPr>
        <p:spPr>
          <a:xfrm>
            <a:off x="7396435" y="2813095"/>
            <a:ext cx="322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r>
              <a:rPr lang="nl-NL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25 cm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1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52834" y="968246"/>
              <a:ext cx="9029103" cy="12715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 miếng bìa hình vuông có cạnh là 8 cm. Tính chu vi miếng bìa đó?</a:t>
              </a:r>
              <a:endPara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183558" y="3989903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32</a:t>
              </a:r>
              <a:r>
                <a:rPr kumimoji="0" lang="en-US" sz="4000" b="0" i="0" u="none" strike="noStrike" kern="1200" cap="none" spc="0" normalizeH="0" noProof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991441" y="3989903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64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183555" y="5635627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24</a:t>
              </a:r>
              <a:r>
                <a:rPr kumimoji="0" lang="en-US" sz="4000" b="0" i="0" u="none" strike="noStrike" kern="1200" cap="none" spc="0" normalizeH="0" noProof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991437" y="5635627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16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59148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590800" y="1149346"/>
              <a:ext cx="9029103" cy="11303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Hộp bút hình chữ nhật có chiều rộng 4 cm, chiều dài 12 cm. Tính chu vi hộp bút đó?</a:t>
              </a:r>
              <a:endPara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183557" y="3989903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16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991440" y="3989903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32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183556" y="5635627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>
                  <a:latin typeface="#9Slide02 Tieu de dai"/>
                </a:rPr>
                <a:t>48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991436" y="5635627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36</a:t>
              </a:r>
              <a:r>
                <a:rPr kumimoji="0" lang="en-US" sz="4000" b="0" i="0" u="none" strike="noStrike" kern="1200" cap="none" spc="0" normalizeH="0" noProof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11147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833760" y="1253810"/>
              <a:ext cx="9029103" cy="1127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hình chữ nhật có chu vi bằng 160 m, chiều dài là 50 m. Chiều rộng hình chữ nhật là bao nhiêu?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188173" y="3989903"/>
              <a:ext cx="138858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110 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977013" y="3989903"/>
              <a:ext cx="142667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210 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297370" y="5635627"/>
              <a:ext cx="117019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30 m</a:t>
              </a:r>
              <a:endPara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119677" y="5635627"/>
              <a:ext cx="114133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70 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0F62BFA-5845-4A57-8223-547686DE1E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E88DC6-643B-478B-BC5D-8FA7FE6F89F1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8C7BAB-C2A1-4252-8ACD-8DBA2F2D7F4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60919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7" y="2133600"/>
            <a:ext cx="4246649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114800" y="685800"/>
            <a:ext cx="7901974" cy="27432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247536" y="1093668"/>
              <a:ext cx="7611058" cy="16004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2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2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398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72AE39AB-808F-42BC-A571-24BAF50B3C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255" y="2971609"/>
            <a:ext cx="4575545" cy="107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4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">
            <a:extLst>
              <a:ext uri="{FF2B5EF4-FFF2-40B4-BE49-F238E27FC236}">
                <a16:creationId xmlns:a16="http://schemas.microsoft.com/office/drawing/2014/main" id="{85667A25-1BC8-46C4-A228-31CEA82823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8" y="433992"/>
            <a:ext cx="2159076" cy="4168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2B72182-1A44-4FF4-8659-286712D5B2DD}"/>
              </a:ext>
            </a:extLst>
          </p:cNvPr>
          <p:cNvSpPr txBox="1"/>
          <p:nvPr/>
        </p:nvSpPr>
        <p:spPr>
          <a:xfrm>
            <a:off x="2810104" y="970006"/>
            <a:ext cx="8299329" cy="1938992"/>
          </a:xfrm>
          <a:custGeom>
            <a:avLst/>
            <a:gdLst>
              <a:gd name="connsiteX0" fmla="*/ 0 w 8299329"/>
              <a:gd name="connsiteY0" fmla="*/ 0 h 1938992"/>
              <a:gd name="connsiteX1" fmla="*/ 509816 w 8299329"/>
              <a:gd name="connsiteY1" fmla="*/ 0 h 1938992"/>
              <a:gd name="connsiteX2" fmla="*/ 936639 w 8299329"/>
              <a:gd name="connsiteY2" fmla="*/ 0 h 1938992"/>
              <a:gd name="connsiteX3" fmla="*/ 1612441 w 8299329"/>
              <a:gd name="connsiteY3" fmla="*/ 0 h 1938992"/>
              <a:gd name="connsiteX4" fmla="*/ 2039264 w 8299329"/>
              <a:gd name="connsiteY4" fmla="*/ 0 h 1938992"/>
              <a:gd name="connsiteX5" fmla="*/ 2632073 w 8299329"/>
              <a:gd name="connsiteY5" fmla="*/ 0 h 1938992"/>
              <a:gd name="connsiteX6" fmla="*/ 3058896 w 8299329"/>
              <a:gd name="connsiteY6" fmla="*/ 0 h 1938992"/>
              <a:gd name="connsiteX7" fmla="*/ 3485718 w 8299329"/>
              <a:gd name="connsiteY7" fmla="*/ 0 h 1938992"/>
              <a:gd name="connsiteX8" fmla="*/ 3995534 w 8299329"/>
              <a:gd name="connsiteY8" fmla="*/ 0 h 1938992"/>
              <a:gd name="connsiteX9" fmla="*/ 4671337 w 8299329"/>
              <a:gd name="connsiteY9" fmla="*/ 0 h 1938992"/>
              <a:gd name="connsiteX10" fmla="*/ 5098159 w 8299329"/>
              <a:gd name="connsiteY10" fmla="*/ 0 h 1938992"/>
              <a:gd name="connsiteX11" fmla="*/ 5690968 w 8299329"/>
              <a:gd name="connsiteY11" fmla="*/ 0 h 1938992"/>
              <a:gd name="connsiteX12" fmla="*/ 6200784 w 8299329"/>
              <a:gd name="connsiteY12" fmla="*/ 0 h 1938992"/>
              <a:gd name="connsiteX13" fmla="*/ 6959580 w 8299329"/>
              <a:gd name="connsiteY13" fmla="*/ 0 h 1938992"/>
              <a:gd name="connsiteX14" fmla="*/ 7386403 w 8299329"/>
              <a:gd name="connsiteY14" fmla="*/ 0 h 1938992"/>
              <a:gd name="connsiteX15" fmla="*/ 8299329 w 8299329"/>
              <a:gd name="connsiteY15" fmla="*/ 0 h 1938992"/>
              <a:gd name="connsiteX16" fmla="*/ 8299329 w 8299329"/>
              <a:gd name="connsiteY16" fmla="*/ 426578 h 1938992"/>
              <a:gd name="connsiteX17" fmla="*/ 8299329 w 8299329"/>
              <a:gd name="connsiteY17" fmla="*/ 950106 h 1938992"/>
              <a:gd name="connsiteX18" fmla="*/ 8299329 w 8299329"/>
              <a:gd name="connsiteY18" fmla="*/ 1454244 h 1938992"/>
              <a:gd name="connsiteX19" fmla="*/ 8299329 w 8299329"/>
              <a:gd name="connsiteY19" fmla="*/ 1938992 h 1938992"/>
              <a:gd name="connsiteX20" fmla="*/ 7789513 w 8299329"/>
              <a:gd name="connsiteY20" fmla="*/ 1938992 h 1938992"/>
              <a:gd name="connsiteX21" fmla="*/ 7030717 w 8299329"/>
              <a:gd name="connsiteY21" fmla="*/ 1938992 h 1938992"/>
              <a:gd name="connsiteX22" fmla="*/ 6520901 w 8299329"/>
              <a:gd name="connsiteY22" fmla="*/ 1938992 h 1938992"/>
              <a:gd name="connsiteX23" fmla="*/ 6011085 w 8299329"/>
              <a:gd name="connsiteY23" fmla="*/ 1938992 h 1938992"/>
              <a:gd name="connsiteX24" fmla="*/ 5667256 w 8299329"/>
              <a:gd name="connsiteY24" fmla="*/ 1938992 h 1938992"/>
              <a:gd name="connsiteX25" fmla="*/ 5157440 w 8299329"/>
              <a:gd name="connsiteY25" fmla="*/ 1938992 h 1938992"/>
              <a:gd name="connsiteX26" fmla="*/ 4813611 w 8299329"/>
              <a:gd name="connsiteY26" fmla="*/ 1938992 h 1938992"/>
              <a:gd name="connsiteX27" fmla="*/ 4137808 w 8299329"/>
              <a:gd name="connsiteY27" fmla="*/ 1938992 h 1938992"/>
              <a:gd name="connsiteX28" fmla="*/ 3379013 w 8299329"/>
              <a:gd name="connsiteY28" fmla="*/ 1938992 h 1938992"/>
              <a:gd name="connsiteX29" fmla="*/ 2952190 w 8299329"/>
              <a:gd name="connsiteY29" fmla="*/ 1938992 h 1938992"/>
              <a:gd name="connsiteX30" fmla="*/ 2525367 w 8299329"/>
              <a:gd name="connsiteY30" fmla="*/ 1938992 h 1938992"/>
              <a:gd name="connsiteX31" fmla="*/ 1849565 w 8299329"/>
              <a:gd name="connsiteY31" fmla="*/ 1938992 h 1938992"/>
              <a:gd name="connsiteX32" fmla="*/ 1173762 w 8299329"/>
              <a:gd name="connsiteY32" fmla="*/ 1938992 h 1938992"/>
              <a:gd name="connsiteX33" fmla="*/ 580953 w 8299329"/>
              <a:gd name="connsiteY33" fmla="*/ 1938992 h 1938992"/>
              <a:gd name="connsiteX34" fmla="*/ 0 w 8299329"/>
              <a:gd name="connsiteY34" fmla="*/ 1938992 h 1938992"/>
              <a:gd name="connsiteX35" fmla="*/ 0 w 8299329"/>
              <a:gd name="connsiteY35" fmla="*/ 1434854 h 1938992"/>
              <a:gd name="connsiteX36" fmla="*/ 0 w 8299329"/>
              <a:gd name="connsiteY36" fmla="*/ 950106 h 1938992"/>
              <a:gd name="connsiteX37" fmla="*/ 0 w 8299329"/>
              <a:gd name="connsiteY37" fmla="*/ 523528 h 1938992"/>
              <a:gd name="connsiteX38" fmla="*/ 0 w 8299329"/>
              <a:gd name="connsiteY38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299329" h="1938992" fill="none" extrusionOk="0">
                <a:moveTo>
                  <a:pt x="0" y="0"/>
                </a:moveTo>
                <a:cubicBezTo>
                  <a:pt x="102852" y="-25294"/>
                  <a:pt x="264901" y="39756"/>
                  <a:pt x="509816" y="0"/>
                </a:cubicBezTo>
                <a:cubicBezTo>
                  <a:pt x="754731" y="-39756"/>
                  <a:pt x="755528" y="46244"/>
                  <a:pt x="936639" y="0"/>
                </a:cubicBezTo>
                <a:cubicBezTo>
                  <a:pt x="1117750" y="-46244"/>
                  <a:pt x="1377026" y="19658"/>
                  <a:pt x="1612441" y="0"/>
                </a:cubicBezTo>
                <a:cubicBezTo>
                  <a:pt x="1847856" y="-19658"/>
                  <a:pt x="1826347" y="46390"/>
                  <a:pt x="2039264" y="0"/>
                </a:cubicBezTo>
                <a:cubicBezTo>
                  <a:pt x="2252181" y="-46390"/>
                  <a:pt x="2376670" y="7602"/>
                  <a:pt x="2632073" y="0"/>
                </a:cubicBezTo>
                <a:cubicBezTo>
                  <a:pt x="2887476" y="-7602"/>
                  <a:pt x="2897753" y="28378"/>
                  <a:pt x="3058896" y="0"/>
                </a:cubicBezTo>
                <a:cubicBezTo>
                  <a:pt x="3220039" y="-28378"/>
                  <a:pt x="3321752" y="22382"/>
                  <a:pt x="3485718" y="0"/>
                </a:cubicBezTo>
                <a:cubicBezTo>
                  <a:pt x="3649684" y="-22382"/>
                  <a:pt x="3812028" y="25048"/>
                  <a:pt x="3995534" y="0"/>
                </a:cubicBezTo>
                <a:cubicBezTo>
                  <a:pt x="4179040" y="-25048"/>
                  <a:pt x="4526778" y="29171"/>
                  <a:pt x="4671337" y="0"/>
                </a:cubicBezTo>
                <a:cubicBezTo>
                  <a:pt x="4815896" y="-29171"/>
                  <a:pt x="4893527" y="48493"/>
                  <a:pt x="5098159" y="0"/>
                </a:cubicBezTo>
                <a:cubicBezTo>
                  <a:pt x="5302791" y="-48493"/>
                  <a:pt x="5503411" y="33703"/>
                  <a:pt x="5690968" y="0"/>
                </a:cubicBezTo>
                <a:cubicBezTo>
                  <a:pt x="5878525" y="-33703"/>
                  <a:pt x="6004357" y="31776"/>
                  <a:pt x="6200784" y="0"/>
                </a:cubicBezTo>
                <a:cubicBezTo>
                  <a:pt x="6397211" y="-31776"/>
                  <a:pt x="6668360" y="15900"/>
                  <a:pt x="6959580" y="0"/>
                </a:cubicBezTo>
                <a:cubicBezTo>
                  <a:pt x="7250800" y="-15900"/>
                  <a:pt x="7188785" y="34459"/>
                  <a:pt x="7386403" y="0"/>
                </a:cubicBezTo>
                <a:cubicBezTo>
                  <a:pt x="7584021" y="-34459"/>
                  <a:pt x="7906268" y="37676"/>
                  <a:pt x="8299329" y="0"/>
                </a:cubicBezTo>
                <a:cubicBezTo>
                  <a:pt x="8348916" y="196913"/>
                  <a:pt x="8288784" y="297328"/>
                  <a:pt x="8299329" y="426578"/>
                </a:cubicBezTo>
                <a:cubicBezTo>
                  <a:pt x="8309874" y="555828"/>
                  <a:pt x="8287637" y="809378"/>
                  <a:pt x="8299329" y="950106"/>
                </a:cubicBezTo>
                <a:cubicBezTo>
                  <a:pt x="8311021" y="1090834"/>
                  <a:pt x="8278780" y="1212356"/>
                  <a:pt x="8299329" y="1454244"/>
                </a:cubicBezTo>
                <a:cubicBezTo>
                  <a:pt x="8319878" y="1696132"/>
                  <a:pt x="8250374" y="1800917"/>
                  <a:pt x="8299329" y="1938992"/>
                </a:cubicBezTo>
                <a:cubicBezTo>
                  <a:pt x="8058907" y="1951010"/>
                  <a:pt x="7943090" y="1894859"/>
                  <a:pt x="7789513" y="1938992"/>
                </a:cubicBezTo>
                <a:cubicBezTo>
                  <a:pt x="7635936" y="1983125"/>
                  <a:pt x="7347552" y="1921543"/>
                  <a:pt x="7030717" y="1938992"/>
                </a:cubicBezTo>
                <a:cubicBezTo>
                  <a:pt x="6713882" y="1956441"/>
                  <a:pt x="6698406" y="1928400"/>
                  <a:pt x="6520901" y="1938992"/>
                </a:cubicBezTo>
                <a:cubicBezTo>
                  <a:pt x="6343396" y="1949584"/>
                  <a:pt x="6143158" y="1906323"/>
                  <a:pt x="6011085" y="1938992"/>
                </a:cubicBezTo>
                <a:cubicBezTo>
                  <a:pt x="5879012" y="1971661"/>
                  <a:pt x="5829533" y="1900280"/>
                  <a:pt x="5667256" y="1938992"/>
                </a:cubicBezTo>
                <a:cubicBezTo>
                  <a:pt x="5504979" y="1977704"/>
                  <a:pt x="5308113" y="1899157"/>
                  <a:pt x="5157440" y="1938992"/>
                </a:cubicBezTo>
                <a:cubicBezTo>
                  <a:pt x="5006767" y="1978827"/>
                  <a:pt x="4919661" y="1908132"/>
                  <a:pt x="4813611" y="1938992"/>
                </a:cubicBezTo>
                <a:cubicBezTo>
                  <a:pt x="4707561" y="1969852"/>
                  <a:pt x="4287637" y="1918307"/>
                  <a:pt x="4137808" y="1938992"/>
                </a:cubicBezTo>
                <a:cubicBezTo>
                  <a:pt x="3987979" y="1959677"/>
                  <a:pt x="3670729" y="1893183"/>
                  <a:pt x="3379013" y="1938992"/>
                </a:cubicBezTo>
                <a:cubicBezTo>
                  <a:pt x="3087298" y="1984801"/>
                  <a:pt x="3116839" y="1901330"/>
                  <a:pt x="2952190" y="1938992"/>
                </a:cubicBezTo>
                <a:cubicBezTo>
                  <a:pt x="2787541" y="1976654"/>
                  <a:pt x="2683861" y="1912626"/>
                  <a:pt x="2525367" y="1938992"/>
                </a:cubicBezTo>
                <a:cubicBezTo>
                  <a:pt x="2366873" y="1965358"/>
                  <a:pt x="1984802" y="1921564"/>
                  <a:pt x="1849565" y="1938992"/>
                </a:cubicBezTo>
                <a:cubicBezTo>
                  <a:pt x="1714328" y="1956420"/>
                  <a:pt x="1427259" y="1883789"/>
                  <a:pt x="1173762" y="1938992"/>
                </a:cubicBezTo>
                <a:cubicBezTo>
                  <a:pt x="920265" y="1994195"/>
                  <a:pt x="738935" y="1910227"/>
                  <a:pt x="580953" y="1938992"/>
                </a:cubicBezTo>
                <a:cubicBezTo>
                  <a:pt x="422971" y="1967757"/>
                  <a:pt x="147965" y="1880859"/>
                  <a:pt x="0" y="1938992"/>
                </a:cubicBezTo>
                <a:cubicBezTo>
                  <a:pt x="-27016" y="1820222"/>
                  <a:pt x="46176" y="1539930"/>
                  <a:pt x="0" y="1434854"/>
                </a:cubicBezTo>
                <a:cubicBezTo>
                  <a:pt x="-46176" y="1329778"/>
                  <a:pt x="1155" y="1135701"/>
                  <a:pt x="0" y="950106"/>
                </a:cubicBezTo>
                <a:cubicBezTo>
                  <a:pt x="-1155" y="764511"/>
                  <a:pt x="50130" y="615810"/>
                  <a:pt x="0" y="523528"/>
                </a:cubicBezTo>
                <a:cubicBezTo>
                  <a:pt x="-50130" y="431246"/>
                  <a:pt x="36771" y="181747"/>
                  <a:pt x="0" y="0"/>
                </a:cubicBezTo>
                <a:close/>
              </a:path>
              <a:path w="8299329" h="1938992" stroke="0" extrusionOk="0">
                <a:moveTo>
                  <a:pt x="0" y="0"/>
                </a:moveTo>
                <a:cubicBezTo>
                  <a:pt x="126365" y="-27943"/>
                  <a:pt x="221041" y="36933"/>
                  <a:pt x="343829" y="0"/>
                </a:cubicBezTo>
                <a:cubicBezTo>
                  <a:pt x="466617" y="-36933"/>
                  <a:pt x="592288" y="8460"/>
                  <a:pt x="770652" y="0"/>
                </a:cubicBezTo>
                <a:cubicBezTo>
                  <a:pt x="949016" y="-8460"/>
                  <a:pt x="1268937" y="28844"/>
                  <a:pt x="1529448" y="0"/>
                </a:cubicBezTo>
                <a:cubicBezTo>
                  <a:pt x="1789959" y="-28844"/>
                  <a:pt x="1915899" y="24456"/>
                  <a:pt x="2039264" y="0"/>
                </a:cubicBezTo>
                <a:cubicBezTo>
                  <a:pt x="2162629" y="-24456"/>
                  <a:pt x="2540782" y="22061"/>
                  <a:pt x="2715066" y="0"/>
                </a:cubicBezTo>
                <a:cubicBezTo>
                  <a:pt x="2889350" y="-22061"/>
                  <a:pt x="2977852" y="12091"/>
                  <a:pt x="3224882" y="0"/>
                </a:cubicBezTo>
                <a:cubicBezTo>
                  <a:pt x="3471912" y="-12091"/>
                  <a:pt x="3480685" y="7679"/>
                  <a:pt x="3568711" y="0"/>
                </a:cubicBezTo>
                <a:cubicBezTo>
                  <a:pt x="3656737" y="-7679"/>
                  <a:pt x="3826436" y="32140"/>
                  <a:pt x="3912541" y="0"/>
                </a:cubicBezTo>
                <a:cubicBezTo>
                  <a:pt x="3998646" y="-32140"/>
                  <a:pt x="4474447" y="49677"/>
                  <a:pt x="4671337" y="0"/>
                </a:cubicBezTo>
                <a:cubicBezTo>
                  <a:pt x="4868227" y="-49677"/>
                  <a:pt x="4926378" y="42488"/>
                  <a:pt x="5181153" y="0"/>
                </a:cubicBezTo>
                <a:cubicBezTo>
                  <a:pt x="5435928" y="-42488"/>
                  <a:pt x="5454866" y="11963"/>
                  <a:pt x="5607975" y="0"/>
                </a:cubicBezTo>
                <a:cubicBezTo>
                  <a:pt x="5761084" y="-11963"/>
                  <a:pt x="6143106" y="7016"/>
                  <a:pt x="6366771" y="0"/>
                </a:cubicBezTo>
                <a:cubicBezTo>
                  <a:pt x="6590436" y="-7016"/>
                  <a:pt x="6561647" y="17295"/>
                  <a:pt x="6710600" y="0"/>
                </a:cubicBezTo>
                <a:cubicBezTo>
                  <a:pt x="6859553" y="-17295"/>
                  <a:pt x="7118411" y="17340"/>
                  <a:pt x="7220416" y="0"/>
                </a:cubicBezTo>
                <a:cubicBezTo>
                  <a:pt x="7322421" y="-17340"/>
                  <a:pt x="7473137" y="32454"/>
                  <a:pt x="7647239" y="0"/>
                </a:cubicBezTo>
                <a:cubicBezTo>
                  <a:pt x="7821341" y="-32454"/>
                  <a:pt x="8058336" y="36874"/>
                  <a:pt x="8299329" y="0"/>
                </a:cubicBezTo>
                <a:cubicBezTo>
                  <a:pt x="8351084" y="216317"/>
                  <a:pt x="8293351" y="313145"/>
                  <a:pt x="8299329" y="445968"/>
                </a:cubicBezTo>
                <a:cubicBezTo>
                  <a:pt x="8305307" y="578791"/>
                  <a:pt x="8269655" y="702373"/>
                  <a:pt x="8299329" y="911326"/>
                </a:cubicBezTo>
                <a:cubicBezTo>
                  <a:pt x="8329003" y="1120279"/>
                  <a:pt x="8259391" y="1195783"/>
                  <a:pt x="8299329" y="1415464"/>
                </a:cubicBezTo>
                <a:cubicBezTo>
                  <a:pt x="8339267" y="1635145"/>
                  <a:pt x="8287591" y="1816991"/>
                  <a:pt x="8299329" y="1938992"/>
                </a:cubicBezTo>
                <a:cubicBezTo>
                  <a:pt x="7989119" y="2006021"/>
                  <a:pt x="7856024" y="1929040"/>
                  <a:pt x="7540533" y="1938992"/>
                </a:cubicBezTo>
                <a:cubicBezTo>
                  <a:pt x="7225042" y="1948944"/>
                  <a:pt x="7338136" y="1935018"/>
                  <a:pt x="7196704" y="1938992"/>
                </a:cubicBezTo>
                <a:cubicBezTo>
                  <a:pt x="7055272" y="1942966"/>
                  <a:pt x="6800191" y="1929322"/>
                  <a:pt x="6686888" y="1938992"/>
                </a:cubicBezTo>
                <a:cubicBezTo>
                  <a:pt x="6573585" y="1948662"/>
                  <a:pt x="6249633" y="1934078"/>
                  <a:pt x="6011085" y="1938992"/>
                </a:cubicBezTo>
                <a:cubicBezTo>
                  <a:pt x="5772537" y="1943906"/>
                  <a:pt x="5551221" y="1937374"/>
                  <a:pt x="5418276" y="1938992"/>
                </a:cubicBezTo>
                <a:cubicBezTo>
                  <a:pt x="5285331" y="1940610"/>
                  <a:pt x="5011802" y="1922911"/>
                  <a:pt x="4659480" y="1938992"/>
                </a:cubicBezTo>
                <a:cubicBezTo>
                  <a:pt x="4307158" y="1955073"/>
                  <a:pt x="4401429" y="1922652"/>
                  <a:pt x="4315651" y="1938992"/>
                </a:cubicBezTo>
                <a:cubicBezTo>
                  <a:pt x="4229873" y="1955332"/>
                  <a:pt x="3725723" y="1848521"/>
                  <a:pt x="3556855" y="1938992"/>
                </a:cubicBezTo>
                <a:cubicBezTo>
                  <a:pt x="3387987" y="2029463"/>
                  <a:pt x="3043737" y="1869735"/>
                  <a:pt x="2881053" y="1938992"/>
                </a:cubicBezTo>
                <a:cubicBezTo>
                  <a:pt x="2718369" y="2008249"/>
                  <a:pt x="2537123" y="1879685"/>
                  <a:pt x="2205250" y="1938992"/>
                </a:cubicBezTo>
                <a:cubicBezTo>
                  <a:pt x="1873377" y="1998299"/>
                  <a:pt x="1894260" y="1891244"/>
                  <a:pt x="1695434" y="1938992"/>
                </a:cubicBezTo>
                <a:cubicBezTo>
                  <a:pt x="1496608" y="1986740"/>
                  <a:pt x="1346232" y="1893834"/>
                  <a:pt x="1019632" y="1938992"/>
                </a:cubicBezTo>
                <a:cubicBezTo>
                  <a:pt x="693032" y="1984150"/>
                  <a:pt x="386442" y="1861336"/>
                  <a:pt x="0" y="1938992"/>
                </a:cubicBezTo>
                <a:cubicBezTo>
                  <a:pt x="-20940" y="1739383"/>
                  <a:pt x="34475" y="1581672"/>
                  <a:pt x="0" y="1415464"/>
                </a:cubicBezTo>
                <a:cubicBezTo>
                  <a:pt x="-34475" y="1249256"/>
                  <a:pt x="29058" y="1071941"/>
                  <a:pt x="0" y="969496"/>
                </a:cubicBezTo>
                <a:cubicBezTo>
                  <a:pt x="-29058" y="867051"/>
                  <a:pt x="46501" y="717223"/>
                  <a:pt x="0" y="465358"/>
                </a:cubicBezTo>
                <a:cubicBezTo>
                  <a:pt x="-46501" y="213493"/>
                  <a:pt x="28205" y="185935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7036325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sau: Ôn tập phép cộng, phép trừ trong phạm vi 1000  ( T2) trang 10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3002874-37DC-4A16-BE64-CD8CD97DFF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688" y="3551576"/>
            <a:ext cx="2590202" cy="259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2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92BED32F-5A97-49A0-9D6C-4840D1411F9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4177">
            <a:off x="5980595" y="2147094"/>
            <a:ext cx="4653841" cy="252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3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5011408-EE5C-4EE8-99EF-1F3DE2DB85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2" b="36686"/>
          <a:stretch/>
        </p:blipFill>
        <p:spPr>
          <a:xfrm>
            <a:off x="3901767" y="448343"/>
            <a:ext cx="3212037" cy="1041400"/>
          </a:xfrm>
          <a:prstGeom prst="rect">
            <a:avLst/>
          </a:prstGeom>
        </p:spPr>
      </p:pic>
      <p:pic>
        <p:nvPicPr>
          <p:cNvPr id="28" name="图片 3">
            <a:extLst>
              <a:ext uri="{FF2B5EF4-FFF2-40B4-BE49-F238E27FC236}">
                <a16:creationId xmlns:a16="http://schemas.microsoft.com/office/drawing/2014/main" id="{49CAC403-EF40-48D1-B463-509531323D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7" t="11828" r="31458" b="66667"/>
          <a:stretch/>
        </p:blipFill>
        <p:spPr>
          <a:xfrm flipH="1">
            <a:off x="1429406" y="915448"/>
            <a:ext cx="5684398" cy="3229816"/>
          </a:xfrm>
          <a:prstGeom prst="rect">
            <a:avLst/>
          </a:prstGeom>
        </p:spPr>
      </p:pic>
      <p:pic>
        <p:nvPicPr>
          <p:cNvPr id="29" name="图片 5">
            <a:extLst>
              <a:ext uri="{FF2B5EF4-FFF2-40B4-BE49-F238E27FC236}">
                <a16:creationId xmlns:a16="http://schemas.microsoft.com/office/drawing/2014/main" id="{ACAB0CE1-3C8D-48E1-94AB-31947B454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210" y="3629898"/>
            <a:ext cx="3685578" cy="29863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024EE4-9076-48A8-907F-5360FB8685CA}"/>
              </a:ext>
            </a:extLst>
          </p:cNvPr>
          <p:cNvSpPr txBox="1"/>
          <p:nvPr/>
        </p:nvSpPr>
        <p:spPr>
          <a:xfrm>
            <a:off x="2155371" y="1860942"/>
            <a:ext cx="418011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 dm, 4 dm, 5 dm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17 dm.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">
            <a:extLst>
              <a:ext uri="{FF2B5EF4-FFF2-40B4-BE49-F238E27FC236}">
                <a16:creationId xmlns:a16="http://schemas.microsoft.com/office/drawing/2014/main" id="{5386E34E-E3C4-4D01-9F0F-66523AAAD6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6" t="33758" r="32040" b="47487"/>
          <a:stretch/>
        </p:blipFill>
        <p:spPr>
          <a:xfrm flipV="1">
            <a:off x="6849718" y="1791692"/>
            <a:ext cx="5433721" cy="25660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B52A05C-4D49-4309-BAF3-2AD7D83360FB}"/>
              </a:ext>
            </a:extLst>
          </p:cNvPr>
          <p:cNvSpPr txBox="1"/>
          <p:nvPr/>
        </p:nvSpPr>
        <p:spPr>
          <a:xfrm>
            <a:off x="7264354" y="2530356"/>
            <a:ext cx="38608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 án: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2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</a:t>
            </a: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70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35E7235-5241-45D1-8D53-796DF6A116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176" y="869087"/>
            <a:ext cx="2241239" cy="5624285"/>
          </a:xfrm>
          <a:prstGeom prst="rect">
            <a:avLst/>
          </a:prstGeom>
        </p:spPr>
      </p:pic>
      <p:pic>
        <p:nvPicPr>
          <p:cNvPr id="24" name="图片 22">
            <a:extLst>
              <a:ext uri="{FF2B5EF4-FFF2-40B4-BE49-F238E27FC236}">
                <a16:creationId xmlns:a16="http://schemas.microsoft.com/office/drawing/2014/main" id="{9BD5647A-5B8F-4FDC-B7B7-BCAF317051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176" y="362858"/>
            <a:ext cx="847725" cy="8295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69BC4A-FEE1-4628-AFD5-A25C4BF1E1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7427" y="2017499"/>
            <a:ext cx="2499577" cy="16033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1DBE5B-A312-42BD-936C-D18951799EA5}"/>
              </a:ext>
            </a:extLst>
          </p:cNvPr>
          <p:cNvSpPr txBox="1"/>
          <p:nvPr/>
        </p:nvSpPr>
        <p:spPr>
          <a:xfrm>
            <a:off x="1397217" y="3377322"/>
            <a:ext cx="9082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 vi hình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chữ nhật, hình vuông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04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6538219" y="2865405"/>
            <a:ext cx="3397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0820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476" y="1271588"/>
            <a:ext cx="9197168" cy="408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2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3" y="811892"/>
            <a:ext cx="6011943" cy="3342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83456" y="1852270"/>
            <a:ext cx="510063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hình chữ nhật ABCD là:</a:t>
            </a:r>
          </a:p>
        </p:txBody>
      </p:sp>
      <p:sp>
        <p:nvSpPr>
          <p:cNvPr id="4" name="Rectangle 3"/>
          <p:cNvSpPr/>
          <p:nvPr/>
        </p:nvSpPr>
        <p:spPr>
          <a:xfrm>
            <a:off x="7231932" y="314437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+ 3 + 5 + 3 = 16 (cm)</a:t>
            </a:r>
          </a:p>
        </p:txBody>
      </p:sp>
      <p:sp>
        <p:nvSpPr>
          <p:cNvPr id="9" name="Rectangle 8"/>
          <p:cNvSpPr/>
          <p:nvPr/>
        </p:nvSpPr>
        <p:spPr>
          <a:xfrm>
            <a:off x="5970770" y="3935612"/>
            <a:ext cx="1425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231932" y="393561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 + 3) x 2 = 16 (cm)</a:t>
            </a:r>
          </a:p>
        </p:txBody>
      </p:sp>
      <p:sp>
        <p:nvSpPr>
          <p:cNvPr id="5" name="Curved Right Arrow 4"/>
          <p:cNvSpPr/>
          <p:nvPr/>
        </p:nvSpPr>
        <p:spPr>
          <a:xfrm>
            <a:off x="833745" y="4581943"/>
            <a:ext cx="648929" cy="874667"/>
          </a:xfrm>
          <a:prstGeom prst="curv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uble Wave 5"/>
          <p:cNvSpPr/>
          <p:nvPr/>
        </p:nvSpPr>
        <p:spPr>
          <a:xfrm>
            <a:off x="1902541" y="4800306"/>
            <a:ext cx="8967020" cy="1312607"/>
          </a:xfrm>
          <a:prstGeom prst="doubleWav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tính chu vi hình chữ nhật ta lấy chiều dài cộng chiều rộng (cùng đơn vị đo) rồi nhân với 2.</a:t>
            </a:r>
          </a:p>
        </p:txBody>
      </p:sp>
    </p:spTree>
    <p:extLst>
      <p:ext uri="{BB962C8B-B14F-4D97-AF65-F5344CB8AC3E}">
        <p14:creationId xmlns:p14="http://schemas.microsoft.com/office/powerpoint/2010/main" val="101977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83064" y="1615439"/>
            <a:ext cx="628022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 vi hình vuông</a:t>
            </a:r>
            <a:r>
              <a:rPr kumimoji="0" lang="en-US" sz="38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MNPQ </a:t>
            </a: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là:</a:t>
            </a:r>
          </a:p>
        </p:txBody>
      </p:sp>
      <p:sp>
        <p:nvSpPr>
          <p:cNvPr id="4" name="Rectangle 3"/>
          <p:cNvSpPr/>
          <p:nvPr/>
        </p:nvSpPr>
        <p:spPr>
          <a:xfrm>
            <a:off x="6217519" y="244197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+ 5 + 5 + 5 = 20 (cm)</a:t>
            </a:r>
          </a:p>
        </p:txBody>
      </p:sp>
      <p:sp>
        <p:nvSpPr>
          <p:cNvPr id="9" name="Rectangle 8"/>
          <p:cNvSpPr/>
          <p:nvPr/>
        </p:nvSpPr>
        <p:spPr>
          <a:xfrm>
            <a:off x="5644812" y="3223261"/>
            <a:ext cx="1425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98733" y="323772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x 4 = 20 (cm)</a:t>
            </a:r>
          </a:p>
        </p:txBody>
      </p:sp>
      <p:sp>
        <p:nvSpPr>
          <p:cNvPr id="5" name="Curved Right Arrow 4"/>
          <p:cNvSpPr/>
          <p:nvPr/>
        </p:nvSpPr>
        <p:spPr>
          <a:xfrm>
            <a:off x="833745" y="4581943"/>
            <a:ext cx="648929" cy="874667"/>
          </a:xfrm>
          <a:prstGeom prst="curv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Double Wave 5"/>
          <p:cNvSpPr/>
          <p:nvPr/>
        </p:nvSpPr>
        <p:spPr>
          <a:xfrm>
            <a:off x="2073991" y="4607720"/>
            <a:ext cx="8967020" cy="1312607"/>
          </a:xfrm>
          <a:prstGeom prst="doubleWav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 tính chu vi hình vuông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 lấy độ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dài một cạnh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nhân với 4.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74" y="796112"/>
            <a:ext cx="4811790" cy="367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5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6538219" y="2865405"/>
            <a:ext cx="3397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5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38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1037</Words>
  <Application>Microsoft Office PowerPoint</Application>
  <PresentationFormat>Widescreen</PresentationFormat>
  <Paragraphs>119</Paragraphs>
  <Slides>26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等线</vt:lpstr>
      <vt:lpstr>等线 Light</vt:lpstr>
      <vt:lpstr>#9Slide02 Noi dung dai</vt:lpstr>
      <vt:lpstr>#9Slide02 Tieu de dai</vt:lpstr>
      <vt:lpstr>Arial</vt:lpstr>
      <vt:lpstr>Calibri</vt:lpstr>
      <vt:lpstr>iCiel Cadena</vt:lpstr>
      <vt:lpstr>OpenSans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ong si</cp:lastModifiedBy>
  <cp:revision>55</cp:revision>
  <dcterms:created xsi:type="dcterms:W3CDTF">2022-07-15T05:41:18Z</dcterms:created>
  <dcterms:modified xsi:type="dcterms:W3CDTF">2025-02-11T07:18:42Z</dcterms:modified>
</cp:coreProperties>
</file>