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17"/>
  </p:notesMasterIdLst>
  <p:sldIdLst>
    <p:sldId id="329" r:id="rId3"/>
    <p:sldId id="262" r:id="rId4"/>
    <p:sldId id="330" r:id="rId5"/>
    <p:sldId id="356" r:id="rId6"/>
    <p:sldId id="342" r:id="rId7"/>
    <p:sldId id="261" r:id="rId8"/>
    <p:sldId id="357" r:id="rId9"/>
    <p:sldId id="358" r:id="rId10"/>
    <p:sldId id="359" r:id="rId11"/>
    <p:sldId id="360" r:id="rId12"/>
    <p:sldId id="361" r:id="rId13"/>
    <p:sldId id="362" r:id="rId14"/>
    <p:sldId id="363" r:id="rId15"/>
    <p:sldId id="3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36"/>
    <a:srgbClr val="E83449"/>
    <a:srgbClr val="FFE1E1"/>
    <a:srgbClr val="FF8B8B"/>
    <a:srgbClr val="FFABAB"/>
    <a:srgbClr val="990000"/>
    <a:srgbClr val="D68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9" autoAdjust="0"/>
    <p:restoredTop sz="93447" autoAdjust="0"/>
  </p:normalViewPr>
  <p:slideViewPr>
    <p:cSldViewPr snapToGrid="0">
      <p:cViewPr varScale="1">
        <p:scale>
          <a:sx n="77" d="100"/>
          <a:sy n="77" d="100"/>
        </p:scale>
        <p:origin x="10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52F16-0A71-48A5-BBC1-622B8030BB3A}" type="datetimeFigureOut">
              <a:rPr lang="en-US" smtClean="0"/>
              <a:t>20/2/2026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0671-10E0-4D97-B2E9-D15DADAF9E02}" type="slidenum">
              <a:rPr lang="en-US" smtClean="0"/>
              <a:t>‹#›</a:t>
            </a:fld>
            <a:endParaRPr lang="en-US"/>
          </a:p>
        </p:txBody>
      </p:sp>
    </p:spTree>
    <p:extLst>
      <p:ext uri="{BB962C8B-B14F-4D97-AF65-F5344CB8AC3E}">
        <p14:creationId xmlns:p14="http://schemas.microsoft.com/office/powerpoint/2010/main" val="407451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89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62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07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17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44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45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3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99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8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24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153F-2578-790D-6F80-B0CB254F31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2185B-935D-CFA1-68C4-422A5986CC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1E50C-DA7C-6A6C-437C-13189277F073}"/>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5" name="Footer Placeholder 4">
            <a:extLst>
              <a:ext uri="{FF2B5EF4-FFF2-40B4-BE49-F238E27FC236}">
                <a16:creationId xmlns:a16="http://schemas.microsoft.com/office/drawing/2014/main" id="{A6BAD211-59F9-B858-E241-CEF5153BBE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93433E-2E2D-E880-902F-001D108D2509}"/>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84317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97A9-D053-941C-0B1C-877A5A751B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37171-DF27-2828-88F5-47DDE4B2125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AA804-6138-1535-15A1-A073C148A5B8}"/>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5" name="Footer Placeholder 4">
            <a:extLst>
              <a:ext uri="{FF2B5EF4-FFF2-40B4-BE49-F238E27FC236}">
                <a16:creationId xmlns:a16="http://schemas.microsoft.com/office/drawing/2014/main" id="{7DB4F009-2769-8071-BF9C-9EDF6CB4EF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2219DF-FE43-C800-3065-64E3A284706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44398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7518C-14D1-9C94-657B-219CC3BF5E2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9882D-8C39-873B-B8DC-44DC75969D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DD6E0-DF27-27A3-56CE-4B519AF6507E}"/>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5" name="Footer Placeholder 4">
            <a:extLst>
              <a:ext uri="{FF2B5EF4-FFF2-40B4-BE49-F238E27FC236}">
                <a16:creationId xmlns:a16="http://schemas.microsoft.com/office/drawing/2014/main" id="{F460F34D-B4BF-9E6A-9851-AC9A19387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36B71-E9B8-1A3E-696F-1BD950F0D08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03193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3639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23789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28654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1931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89228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812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197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3634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2B8-0DB3-9428-0DD3-F221B5784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C39AA-1720-7067-4402-433C1AB9886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85B53-341E-5EBA-C7CE-F2FE846D836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5" name="Footer Placeholder 4">
            <a:extLst>
              <a:ext uri="{FF2B5EF4-FFF2-40B4-BE49-F238E27FC236}">
                <a16:creationId xmlns:a16="http://schemas.microsoft.com/office/drawing/2014/main" id="{36692DB7-612B-7DCD-4BFA-1D1D4CDC1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D9AC9C-E563-CA62-35F0-0AEA72025C6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8753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6077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49603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8714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p:txBody>
          <a:bodyPr/>
          <a:lstStyle/>
          <a:p>
            <a:fld id="{C62A21F2-58AE-4C2E-AE39-839A520A4F2E}" type="datetimeFigureOut">
              <a:rPr lang="en-US" smtClean="0"/>
              <a:t>20/2/2026</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46359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8EE2-E375-01D7-6A29-8FB761186F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BB7AA-92F5-997B-FFAB-97A76CEF96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A7DE8-0807-648D-A1F0-19B84371B65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5" name="Footer Placeholder 4">
            <a:extLst>
              <a:ext uri="{FF2B5EF4-FFF2-40B4-BE49-F238E27FC236}">
                <a16:creationId xmlns:a16="http://schemas.microsoft.com/office/drawing/2014/main" id="{499E1232-C76F-E4B5-2040-D2A0E7D17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82768B-CA74-04F4-9485-BEEC5F1CB340}"/>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7396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20FA-77F4-1800-8F4A-B139F2ED0A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29C91D-15D8-35F5-A330-FDBD6F93143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226B1-2ADD-5A05-39F0-058F9C53D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1DCCC-2457-27CF-8D04-A0EAB9036ADC}"/>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6" name="Footer Placeholder 5">
            <a:extLst>
              <a:ext uri="{FF2B5EF4-FFF2-40B4-BE49-F238E27FC236}">
                <a16:creationId xmlns:a16="http://schemas.microsoft.com/office/drawing/2014/main" id="{80D3295B-EE97-A3A4-EF59-B5C61DB29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3086F2-5BA5-BFF4-75DA-8A848B9AF3F5}"/>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21169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ED69-825E-9E74-B0B7-6919A8319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B4D20B-6FF6-9ED0-6C06-3658EF6EF5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3CFCA-48EB-7BB9-91A0-9C2DE92923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7B7E5-E4A1-2848-D3D9-5C89BDF873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AF89C9-2BAF-0637-7D7E-F1F1E1853AB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1FA80-D5BE-2083-1828-F91473D49BA7}"/>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8" name="Footer Placeholder 7">
            <a:extLst>
              <a:ext uri="{FF2B5EF4-FFF2-40B4-BE49-F238E27FC236}">
                <a16:creationId xmlns:a16="http://schemas.microsoft.com/office/drawing/2014/main" id="{BBFBF388-8EAB-7E5F-E342-23FF4F03FA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BB965C-B6A7-DAE9-C60B-C92B9DBD9927}"/>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52956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4DA2-A176-A8EA-7E76-87D7A57D02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4574773-18F8-B889-33E4-F21F3FEFB810}"/>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4" name="Footer Placeholder 3">
            <a:extLst>
              <a:ext uri="{FF2B5EF4-FFF2-40B4-BE49-F238E27FC236}">
                <a16:creationId xmlns:a16="http://schemas.microsoft.com/office/drawing/2014/main" id="{4D9E0B8F-F267-237D-100E-5F9FA5AED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9DB2C1A-17B5-AF61-BDDB-4C613602C4A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9616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33F51-6E2C-B4EE-4237-91C736601422}"/>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3" name="Footer Placeholder 2">
            <a:extLst>
              <a:ext uri="{FF2B5EF4-FFF2-40B4-BE49-F238E27FC236}">
                <a16:creationId xmlns:a16="http://schemas.microsoft.com/office/drawing/2014/main" id="{CD84871F-3C1C-FEA2-84A8-4C1573C5C1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B6E4518-F3FA-4BFC-9758-B1EDA1C6644A}"/>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40143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3F8D-B9C2-2F44-B66A-88BE0D001E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18D0A-849D-C42D-9DA4-FDC88D58352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44071-7FDD-512E-8572-14172A23EC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B18-C131-EBD6-B5C7-42C2F10DE87A}"/>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6" name="Footer Placeholder 5">
            <a:extLst>
              <a:ext uri="{FF2B5EF4-FFF2-40B4-BE49-F238E27FC236}">
                <a16:creationId xmlns:a16="http://schemas.microsoft.com/office/drawing/2014/main" id="{45B9CB83-91D8-91BD-EF0B-2510FFB15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181047-D34E-3E8B-E603-8E6F6DF4846B}"/>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7907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A912-7E2B-6C44-180F-C7A3CBBB3D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E31E0-CCC6-D64A-6AC0-32CF7C36AE9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04302-437A-3702-956B-C044AA92CF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E4BAA-CAC0-7C3C-D393-95F8D906FC1B}"/>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20/2/2026</a:t>
            </a:fld>
            <a:endParaRPr lang="en-US"/>
          </a:p>
        </p:txBody>
      </p:sp>
      <p:sp>
        <p:nvSpPr>
          <p:cNvPr id="6" name="Footer Placeholder 5">
            <a:extLst>
              <a:ext uri="{FF2B5EF4-FFF2-40B4-BE49-F238E27FC236}">
                <a16:creationId xmlns:a16="http://schemas.microsoft.com/office/drawing/2014/main" id="{04223D11-380A-5B1D-B06A-00B5BAA2ED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4077D7-3476-347C-9423-6D745B9CDE2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98378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335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F904DC58-FBF3-D835-E896-5FAF9B5C9FA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B2254A7-279B-BFE2-455E-88423935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FC3DF-E9E3-D9A4-CA31-E0E0C10A1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52D6F-BFBD-4575-5A19-E0F608D61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A21F2-58AE-4C2E-AE39-839A520A4F2E}" type="datetimeFigureOut">
              <a:rPr lang="en-US" smtClean="0"/>
              <a:t>20/2/2026</a:t>
            </a:fld>
            <a:endParaRPr lang="en-US"/>
          </a:p>
        </p:txBody>
      </p:sp>
      <p:sp>
        <p:nvSpPr>
          <p:cNvPr id="5" name="Footer Placeholder 4">
            <a:extLst>
              <a:ext uri="{FF2B5EF4-FFF2-40B4-BE49-F238E27FC236}">
                <a16:creationId xmlns:a16="http://schemas.microsoft.com/office/drawing/2014/main" id="{F8091BBA-C001-F82C-7212-4614774A4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961250-0572-6365-3752-A410924C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FDCD5-1799-4D82-8BD5-B7B3B07D1403}" type="slidenum">
              <a:rPr lang="en-US" smtClean="0"/>
              <a:t>‹#›</a:t>
            </a:fld>
            <a:endParaRPr lang="en-US"/>
          </a:p>
        </p:txBody>
      </p:sp>
    </p:spTree>
    <p:extLst>
      <p:ext uri="{BB962C8B-B14F-4D97-AF65-F5344CB8AC3E}">
        <p14:creationId xmlns:p14="http://schemas.microsoft.com/office/powerpoint/2010/main" val="12272607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pic>
        <p:nvPicPr>
          <p:cNvPr id="6" name="Picture 5">
            <a:extLst>
              <a:ext uri="{FF2B5EF4-FFF2-40B4-BE49-F238E27FC236}">
                <a16:creationId xmlns:a16="http://schemas.microsoft.com/office/drawing/2014/main" id="{685547E7-DD94-4DE6-8645-532EDF42C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1878" y="724896"/>
            <a:ext cx="8108244" cy="5324817"/>
          </a:xfrm>
          <a:prstGeom prst="rect">
            <a:avLst/>
          </a:prstGeom>
        </p:spPr>
      </p:pic>
      <p:pic>
        <p:nvPicPr>
          <p:cNvPr id="4" name="Picture 3">
            <a:extLst>
              <a:ext uri="{FF2B5EF4-FFF2-40B4-BE49-F238E27FC236}">
                <a16:creationId xmlns:a16="http://schemas.microsoft.com/office/drawing/2014/main" id="{E8E4C448-C875-8E37-ECD7-78B00BFF67C9}"/>
              </a:ext>
            </a:extLst>
          </p:cNvPr>
          <p:cNvPicPr>
            <a:picLocks noChangeAspect="1"/>
          </p:cNvPicPr>
          <p:nvPr/>
        </p:nvPicPr>
        <p:blipFill>
          <a:blip r:embed="rId4"/>
          <a:stretch>
            <a:fillRect/>
          </a:stretch>
        </p:blipFill>
        <p:spPr>
          <a:xfrm>
            <a:off x="2307007" y="2145681"/>
            <a:ext cx="7577985" cy="2566638"/>
          </a:xfrm>
          <a:prstGeom prst="rect">
            <a:avLst/>
          </a:prstGeom>
        </p:spPr>
      </p:pic>
    </p:spTree>
    <p:extLst>
      <p:ext uri="{BB962C8B-B14F-4D97-AF65-F5344CB8AC3E}">
        <p14:creationId xmlns:p14="http://schemas.microsoft.com/office/powerpoint/2010/main" val="3248735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vi-VN" sz="3600" b="1" dirty="0">
                <a:solidFill>
                  <a:srgbClr val="FF0000"/>
                </a:solidFill>
                <a:latin typeface="Cambria" panose="02040503050406030204" pitchFamily="18" charset="0"/>
                <a:ea typeface="Cambria" panose="02040503050406030204" pitchFamily="18" charset="0"/>
              </a:rPr>
              <a:t> giải:</a:t>
            </a:r>
            <a:endParaRPr lang="vi-VN"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Diện tích xung quanh của khuôn bánh chưng là: (16,5 + 16,5) × 2 × 4 =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thanh gỗ là: 4 × 55 =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Vì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&gt;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nên từ thanh gỗ không thể làm được khuôn bánh chưng với kích thước như trên.</a:t>
            </a:r>
          </a:p>
        </p:txBody>
      </p:sp>
    </p:spTree>
    <p:extLst>
      <p:ext uri="{BB962C8B-B14F-4D97-AF65-F5344CB8AC3E}">
        <p14:creationId xmlns:p14="http://schemas.microsoft.com/office/powerpoint/2010/main" val="3519086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48368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bạn Mai, Việt, Nam dùng bốn hình lập phương nhỏ như nhau có độ dài cạnh là 1 dm và xếp được các hình dưới đây.</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6" name="Picture 5">
            <a:extLst>
              <a:ext uri="{FF2B5EF4-FFF2-40B4-BE49-F238E27FC236}">
                <a16:creationId xmlns:a16="http://schemas.microsoft.com/office/drawing/2014/main" id="{662A33F4-A10B-BE66-5B32-5D50EBFE8CF9}"/>
              </a:ext>
            </a:extLst>
          </p:cNvPr>
          <p:cNvPicPr>
            <a:picLocks noChangeAspect="1"/>
          </p:cNvPicPr>
          <p:nvPr/>
        </p:nvPicPr>
        <p:blipFill>
          <a:blip r:embed="rId4"/>
          <a:stretch>
            <a:fillRect/>
          </a:stretch>
        </p:blipFill>
        <p:spPr>
          <a:xfrm>
            <a:off x="3074286" y="2020187"/>
            <a:ext cx="6525141" cy="2997163"/>
          </a:xfrm>
          <a:prstGeom prst="rect">
            <a:avLst/>
          </a:prstGeom>
        </p:spPr>
      </p:pic>
      <p:sp>
        <p:nvSpPr>
          <p:cNvPr id="9" name="TextBox 8">
            <a:extLst>
              <a:ext uri="{FF2B5EF4-FFF2-40B4-BE49-F238E27FC236}">
                <a16:creationId xmlns:a16="http://schemas.microsoft.com/office/drawing/2014/main" id="{52894452-059A-5AB5-9ECA-C3E2677F82AB}"/>
              </a:ext>
            </a:extLst>
          </p:cNvPr>
          <p:cNvSpPr txBox="1"/>
          <p:nvPr/>
        </p:nvSpPr>
        <p:spPr>
          <a:xfrm>
            <a:off x="1467293" y="5103628"/>
            <a:ext cx="8208335"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Hỏi bạn nào xếp được hình hộp chữ nhật có:</a:t>
            </a:r>
          </a:p>
          <a:p>
            <a:pPr algn="just"/>
            <a:r>
              <a:rPr lang="vi-VN" sz="3200" b="0" i="0" dirty="0">
                <a:solidFill>
                  <a:srgbClr val="000000"/>
                </a:solidFill>
                <a:effectLst/>
                <a:latin typeface="Cambria" panose="02040503050406030204" pitchFamily="18" charset="0"/>
                <a:ea typeface="Cambria" panose="02040503050406030204" pitchFamily="18" charset="0"/>
              </a:rPr>
              <a:t>a) Diện tích xung quanh lớn nhất?</a:t>
            </a:r>
          </a:p>
          <a:p>
            <a:pPr algn="just"/>
            <a:r>
              <a:rPr lang="vi-VN" sz="3200" b="0" i="0" dirty="0">
                <a:solidFill>
                  <a:srgbClr val="000000"/>
                </a:solidFill>
                <a:effectLst/>
                <a:latin typeface="Cambria" panose="02040503050406030204" pitchFamily="18" charset="0"/>
                <a:ea typeface="Cambria" panose="02040503050406030204" pitchFamily="18" charset="0"/>
              </a:rPr>
              <a:t>b) Diện tích toàn phần bé nhất?</a:t>
            </a:r>
          </a:p>
        </p:txBody>
      </p:sp>
    </p:spTree>
    <p:extLst>
      <p:ext uri="{BB962C8B-B14F-4D97-AF65-F5344CB8AC3E}">
        <p14:creationId xmlns:p14="http://schemas.microsoft.com/office/powerpoint/2010/main" val="44737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552895" y="946298"/>
            <a:ext cx="10494334" cy="4832092"/>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(4 + 1) × 2 × 1 = 10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(2 + 2) × 2 × 1 = 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+ 1) × 2 × 1 + 4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 + 2) × 2 × 1 + 2 × 2 × 2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66037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97444" y="1286540"/>
            <a:ext cx="10494334" cy="2554545"/>
          </a:xfrm>
          <a:prstGeom prst="rect">
            <a:avLst/>
          </a:prstGeom>
          <a:noFill/>
        </p:spPr>
        <p:txBody>
          <a:bodyPr wrap="square" rtlCol="0">
            <a:spAutoFit/>
          </a:bodyPr>
          <a:lstStyle/>
          <a:p>
            <a:pPr lvl="0" algn="just"/>
            <a:r>
              <a:rPr lang="en-US" sz="4000" b="1" dirty="0">
                <a:solidFill>
                  <a:srgbClr val="FF0000"/>
                </a:solidFill>
                <a:latin typeface="Cambria" panose="02040503050406030204" pitchFamily="18" charset="0"/>
                <a:ea typeface="Cambria" panose="02040503050406030204" pitchFamily="18" charset="0"/>
              </a:rPr>
              <a:t>a) </a:t>
            </a:r>
            <a:r>
              <a:rPr lang="en-US" sz="4000" b="1" dirty="0" err="1">
                <a:solidFill>
                  <a:srgbClr val="FF0000"/>
                </a:solidFill>
                <a:latin typeface="Cambria" panose="02040503050406030204" pitchFamily="18" charset="0"/>
                <a:ea typeface="Cambria" panose="02040503050406030204" pitchFamily="18" charset="0"/>
              </a:rPr>
              <a:t>Hình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hộp</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chữ</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màu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đỏ</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diện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tích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xung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quanh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lớn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nhất</a:t>
            </a:r>
            <a:r>
              <a:rPr lang="en-US" sz="4000" b="1" dirty="0">
                <a:solidFill>
                  <a:srgbClr val="FF0000"/>
                </a:solidFill>
                <a:latin typeface="Cambria" panose="02040503050406030204" pitchFamily="18" charset="0"/>
                <a:ea typeface="Cambria" panose="02040503050406030204" pitchFamily="18" charset="0"/>
              </a:rPr>
              <a:t>; </a:t>
            </a:r>
          </a:p>
          <a:p>
            <a:pPr lvl="0" algn="just"/>
            <a:r>
              <a:rPr lang="en-US" sz="4000" b="1" dirty="0">
                <a:solidFill>
                  <a:srgbClr val="FF0000"/>
                </a:solidFill>
                <a:latin typeface="Cambria" panose="02040503050406030204" pitchFamily="18" charset="0"/>
                <a:ea typeface="Cambria" panose="02040503050406030204" pitchFamily="18" charset="0"/>
              </a:rPr>
              <a:t>b) </a:t>
            </a:r>
            <a:r>
              <a:rPr lang="en-US" sz="4000" b="1" dirty="0" err="1">
                <a:solidFill>
                  <a:srgbClr val="FF0000"/>
                </a:solidFill>
                <a:latin typeface="Cambria" panose="02040503050406030204" pitchFamily="18" charset="0"/>
                <a:ea typeface="Cambria" panose="02040503050406030204" pitchFamily="18" charset="0"/>
              </a:rPr>
              <a:t>Hình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hộp</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chữ</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màu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vàng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diện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tích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toàn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phần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bé</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nhất</a:t>
            </a:r>
            <a:r>
              <a:rPr lang="en-US" sz="40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09930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5125"/>
          </a:xfrm>
          <a:prstGeom prst="rect">
            <a:avLst/>
          </a:prstGeom>
        </p:spPr>
      </p:pic>
      <p:sp>
        <p:nvSpPr>
          <p:cNvPr id="2" name="Rounded Rectangle 1"/>
          <p:cNvSpPr/>
          <p:nvPr/>
        </p:nvSpPr>
        <p:spPr>
          <a:xfrm>
            <a:off x="1948193" y="1051768"/>
            <a:ext cx="8337613" cy="4491439"/>
          </a:xfrm>
          <a:prstGeom prst="roundRect">
            <a:avLst/>
          </a:prstGeom>
          <a:solidFill>
            <a:schemeClr val="bg1">
              <a:alpha val="88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pic>
        <p:nvPicPr>
          <p:cNvPr id="10" name="Picture 9" descr="A group of blue and pink letters&#10;&#10;Description automatically generated">
            <a:extLst>
              <a:ext uri="{FF2B5EF4-FFF2-40B4-BE49-F238E27FC236}">
                <a16:creationId xmlns:a16="http://schemas.microsoft.com/office/drawing/2014/main" id="{9E55579E-C987-87AB-AFB2-3D65035B1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076" y="1952225"/>
            <a:ext cx="9510584" cy="2889754"/>
          </a:xfrm>
          <a:prstGeom prst="rect">
            <a:avLst/>
          </a:prstGeom>
        </p:spPr>
      </p:pic>
    </p:spTree>
    <p:extLst>
      <p:ext uri="{BB962C8B-B14F-4D97-AF65-F5344CB8AC3E}">
        <p14:creationId xmlns:p14="http://schemas.microsoft.com/office/powerpoint/2010/main" val="36391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tore with shelves of liquor and a cart&#10;&#10;Description automatically generated">
            <a:extLst>
              <a:ext uri="{FF2B5EF4-FFF2-40B4-BE49-F238E27FC236}">
                <a16:creationId xmlns:a16="http://schemas.microsoft.com/office/drawing/2014/main" id="{1BCCA4AC-2974-C863-9E42-1D8EAF809F5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Rectangle: Rounded Corners 2">
            <a:extLst>
              <a:ext uri="{FF2B5EF4-FFF2-40B4-BE49-F238E27FC236}">
                <a16:creationId xmlns:a16="http://schemas.microsoft.com/office/drawing/2014/main" id="{91202060-E5AF-8050-F4D0-69E895262EAB}"/>
              </a:ext>
            </a:extLst>
          </p:cNvPr>
          <p:cNvSpPr/>
          <p:nvPr/>
        </p:nvSpPr>
        <p:spPr>
          <a:xfrm>
            <a:off x="3477763" y="1095153"/>
            <a:ext cx="8465318" cy="3828538"/>
          </a:xfrm>
          <a:custGeom>
            <a:avLst/>
            <a:gdLst>
              <a:gd name="csX0" fmla="*/ 0 w 8465318"/>
              <a:gd name="csY0" fmla="*/ 638102 h 3828538"/>
              <a:gd name="csX1" fmla="*/ 638102 w 8465318"/>
              <a:gd name="csY1" fmla="*/ 0 h 3828538"/>
              <a:gd name="csX2" fmla="*/ 7827216 w 8465318"/>
              <a:gd name="csY2" fmla="*/ 0 h 3828538"/>
              <a:gd name="csX3" fmla="*/ 8465318 w 8465318"/>
              <a:gd name="csY3" fmla="*/ 638102 h 3828538"/>
              <a:gd name="csX4" fmla="*/ 8465318 w 8465318"/>
              <a:gd name="csY4" fmla="*/ 3190436 h 3828538"/>
              <a:gd name="csX5" fmla="*/ 7827216 w 8465318"/>
              <a:gd name="csY5" fmla="*/ 3828538 h 3828538"/>
              <a:gd name="csX6" fmla="*/ 638102 w 8465318"/>
              <a:gd name="csY6" fmla="*/ 3828538 h 3828538"/>
              <a:gd name="csX7" fmla="*/ 0 w 8465318"/>
              <a:gd name="csY7" fmla="*/ 3190436 h 3828538"/>
              <a:gd name="csX8" fmla="*/ 0 w 8465318"/>
              <a:gd name="csY8" fmla="*/ 638102 h 3828538"/>
              <a:gd name="csX0" fmla="*/ 0 w 8465318"/>
              <a:gd name="csY0" fmla="*/ 638102 h 3828538"/>
              <a:gd name="csX1" fmla="*/ 638102 w 8465318"/>
              <a:gd name="csY1" fmla="*/ 0 h 3828538"/>
              <a:gd name="csX2" fmla="*/ 7827216 w 8465318"/>
              <a:gd name="csY2" fmla="*/ 0 h 3828538"/>
              <a:gd name="csX3" fmla="*/ 8465318 w 8465318"/>
              <a:gd name="csY3" fmla="*/ 638102 h 3828538"/>
              <a:gd name="csX4" fmla="*/ 8465318 w 8465318"/>
              <a:gd name="csY4" fmla="*/ 3190436 h 3828538"/>
              <a:gd name="csX5" fmla="*/ 7827216 w 8465318"/>
              <a:gd name="csY5" fmla="*/ 3828538 h 3828538"/>
              <a:gd name="csX6" fmla="*/ 638102 w 8465318"/>
              <a:gd name="csY6" fmla="*/ 3828538 h 3828538"/>
              <a:gd name="csX7" fmla="*/ 0 w 8465318"/>
              <a:gd name="csY7" fmla="*/ 3190436 h 3828538"/>
              <a:gd name="csX8" fmla="*/ 0 w 8465318"/>
              <a:gd name="csY8" fmla="*/ 638102 h 38285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465318" h="3828538" fill="none" extrusionOk="0">
                <a:moveTo>
                  <a:pt x="0" y="638102"/>
                </a:moveTo>
                <a:cubicBezTo>
                  <a:pt x="-24312" y="281755"/>
                  <a:pt x="371625" y="70281"/>
                  <a:pt x="638102" y="0"/>
                </a:cubicBezTo>
                <a:cubicBezTo>
                  <a:pt x="3278799" y="325244"/>
                  <a:pt x="5633240" y="192050"/>
                  <a:pt x="7827216" y="0"/>
                </a:cubicBezTo>
                <a:cubicBezTo>
                  <a:pt x="8221238" y="64091"/>
                  <a:pt x="8505807" y="335284"/>
                  <a:pt x="8465318" y="638102"/>
                </a:cubicBezTo>
                <a:cubicBezTo>
                  <a:pt x="8391437" y="1299091"/>
                  <a:pt x="8572521" y="2420275"/>
                  <a:pt x="8465318" y="3190436"/>
                </a:cubicBezTo>
                <a:cubicBezTo>
                  <a:pt x="8400152" y="3553551"/>
                  <a:pt x="8130601" y="3794709"/>
                  <a:pt x="7827216" y="3828538"/>
                </a:cubicBezTo>
                <a:cubicBezTo>
                  <a:pt x="5805494" y="3974119"/>
                  <a:pt x="1962359" y="3730850"/>
                  <a:pt x="638102" y="3828538"/>
                </a:cubicBezTo>
                <a:cubicBezTo>
                  <a:pt x="291190" y="3754113"/>
                  <a:pt x="-72671" y="3585283"/>
                  <a:pt x="0" y="3190436"/>
                </a:cubicBezTo>
                <a:cubicBezTo>
                  <a:pt x="35609" y="2933808"/>
                  <a:pt x="48967" y="1794846"/>
                  <a:pt x="0" y="638102"/>
                </a:cubicBezTo>
                <a:close/>
              </a:path>
              <a:path w="8465318" h="3828538" stroke="0" extrusionOk="0">
                <a:moveTo>
                  <a:pt x="0" y="638102"/>
                </a:moveTo>
                <a:cubicBezTo>
                  <a:pt x="-34289" y="305017"/>
                  <a:pt x="251134" y="6850"/>
                  <a:pt x="638102" y="0"/>
                </a:cubicBezTo>
                <a:cubicBezTo>
                  <a:pt x="2405881" y="292019"/>
                  <a:pt x="4376065" y="-78261"/>
                  <a:pt x="7827216" y="0"/>
                </a:cubicBezTo>
                <a:cubicBezTo>
                  <a:pt x="8138692" y="50155"/>
                  <a:pt x="8417474" y="373346"/>
                  <a:pt x="8465318" y="638102"/>
                </a:cubicBezTo>
                <a:cubicBezTo>
                  <a:pt x="8492258" y="1103669"/>
                  <a:pt x="8594247" y="2713623"/>
                  <a:pt x="8465318" y="3190436"/>
                </a:cubicBezTo>
                <a:cubicBezTo>
                  <a:pt x="8522126" y="3569391"/>
                  <a:pt x="8188876" y="3812008"/>
                  <a:pt x="7827216" y="3828538"/>
                </a:cubicBezTo>
                <a:cubicBezTo>
                  <a:pt x="6676839" y="4130969"/>
                  <a:pt x="2173316" y="3518937"/>
                  <a:pt x="638102" y="3828538"/>
                </a:cubicBezTo>
                <a:cubicBezTo>
                  <a:pt x="332389" y="3778815"/>
                  <a:pt x="-35034" y="3548194"/>
                  <a:pt x="0" y="3190436"/>
                </a:cubicBezTo>
                <a:cubicBezTo>
                  <a:pt x="30530" y="2533817"/>
                  <a:pt x="-58163" y="1667075"/>
                  <a:pt x="0" y="638102"/>
                </a:cubicBezTo>
                <a:close/>
              </a:path>
              <a:path w="8465318" h="3828538" fill="none" stroke="0" extrusionOk="0">
                <a:moveTo>
                  <a:pt x="0" y="638102"/>
                </a:moveTo>
                <a:cubicBezTo>
                  <a:pt x="-33851" y="267829"/>
                  <a:pt x="288351" y="56698"/>
                  <a:pt x="638102" y="0"/>
                </a:cubicBezTo>
                <a:cubicBezTo>
                  <a:pt x="3344401" y="172242"/>
                  <a:pt x="5432853" y="49490"/>
                  <a:pt x="7827216" y="0"/>
                </a:cubicBezTo>
                <a:cubicBezTo>
                  <a:pt x="8185946" y="72923"/>
                  <a:pt x="8473282" y="328285"/>
                  <a:pt x="8465318" y="638102"/>
                </a:cubicBezTo>
                <a:cubicBezTo>
                  <a:pt x="8226941" y="1318009"/>
                  <a:pt x="8589350" y="2538809"/>
                  <a:pt x="8465318" y="3190436"/>
                </a:cubicBezTo>
                <a:cubicBezTo>
                  <a:pt x="8484255" y="3551960"/>
                  <a:pt x="8149578" y="3785197"/>
                  <a:pt x="7827216" y="3828538"/>
                </a:cubicBezTo>
                <a:cubicBezTo>
                  <a:pt x="5680577" y="3943860"/>
                  <a:pt x="1890085" y="4180016"/>
                  <a:pt x="638102" y="3828538"/>
                </a:cubicBezTo>
                <a:cubicBezTo>
                  <a:pt x="286192" y="3769301"/>
                  <a:pt x="-40061" y="3587842"/>
                  <a:pt x="0" y="3190436"/>
                </a:cubicBezTo>
                <a:cubicBezTo>
                  <a:pt x="89826" y="2895961"/>
                  <a:pt x="114556" y="1777053"/>
                  <a:pt x="0" y="638102"/>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sd="1219033472">
                  <a:custGeom>
                    <a:avLst/>
                    <a:gdLst>
                      <a:gd name="connsiteX0" fmla="*/ 0 w 8465318"/>
                      <a:gd name="connsiteY0" fmla="*/ 638102 h 3828538"/>
                      <a:gd name="connsiteX1" fmla="*/ 638102 w 8465318"/>
                      <a:gd name="connsiteY1" fmla="*/ 0 h 3828538"/>
                      <a:gd name="connsiteX2" fmla="*/ 7827216 w 8465318"/>
                      <a:gd name="connsiteY2" fmla="*/ 0 h 3828538"/>
                      <a:gd name="connsiteX3" fmla="*/ 8465318 w 8465318"/>
                      <a:gd name="connsiteY3" fmla="*/ 638102 h 3828538"/>
                      <a:gd name="connsiteX4" fmla="*/ 8465318 w 8465318"/>
                      <a:gd name="connsiteY4" fmla="*/ 3190436 h 3828538"/>
                      <a:gd name="connsiteX5" fmla="*/ 7827216 w 8465318"/>
                      <a:gd name="connsiteY5" fmla="*/ 3828538 h 3828538"/>
                      <a:gd name="connsiteX6" fmla="*/ 638102 w 8465318"/>
                      <a:gd name="connsiteY6" fmla="*/ 3828538 h 3828538"/>
                      <a:gd name="connsiteX7" fmla="*/ 0 w 8465318"/>
                      <a:gd name="connsiteY7" fmla="*/ 3190436 h 3828538"/>
                      <a:gd name="connsiteX8" fmla="*/ 0 w 8465318"/>
                      <a:gd name="connsiteY8" fmla="*/ 638102 h 382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828538" fill="none" extrusionOk="0">
                        <a:moveTo>
                          <a:pt x="0" y="638102"/>
                        </a:moveTo>
                        <a:cubicBezTo>
                          <a:pt x="-6638" y="284614"/>
                          <a:pt x="334046" y="39548"/>
                          <a:pt x="638102" y="0"/>
                        </a:cubicBezTo>
                        <a:cubicBezTo>
                          <a:pt x="3148281" y="130954"/>
                          <a:pt x="5618904" y="43574"/>
                          <a:pt x="7827216" y="0"/>
                        </a:cubicBezTo>
                        <a:cubicBezTo>
                          <a:pt x="8211054" y="48404"/>
                          <a:pt x="8478146" y="301401"/>
                          <a:pt x="8465318" y="638102"/>
                        </a:cubicBezTo>
                        <a:cubicBezTo>
                          <a:pt x="8314879" y="1366122"/>
                          <a:pt x="8551197" y="2520579"/>
                          <a:pt x="8465318" y="3190436"/>
                        </a:cubicBezTo>
                        <a:cubicBezTo>
                          <a:pt x="8441052" y="3546835"/>
                          <a:pt x="8141352" y="3802127"/>
                          <a:pt x="7827216" y="3828538"/>
                        </a:cubicBezTo>
                        <a:cubicBezTo>
                          <a:pt x="5940965" y="3983735"/>
                          <a:pt x="2090255" y="3991558"/>
                          <a:pt x="638102" y="3828538"/>
                        </a:cubicBezTo>
                        <a:cubicBezTo>
                          <a:pt x="288465" y="3790973"/>
                          <a:pt x="-13256" y="3550590"/>
                          <a:pt x="0" y="3190436"/>
                        </a:cubicBezTo>
                        <a:cubicBezTo>
                          <a:pt x="64656" y="2881870"/>
                          <a:pt x="-17807" y="1745228"/>
                          <a:pt x="0" y="638102"/>
                        </a:cubicBezTo>
                        <a:close/>
                      </a:path>
                      <a:path w="8465318" h="3828538" stroke="0" extrusionOk="0">
                        <a:moveTo>
                          <a:pt x="0" y="638102"/>
                        </a:moveTo>
                        <a:cubicBezTo>
                          <a:pt x="-32629" y="265562"/>
                          <a:pt x="223049" y="23509"/>
                          <a:pt x="638102" y="0"/>
                        </a:cubicBezTo>
                        <a:cubicBezTo>
                          <a:pt x="2506122" y="132882"/>
                          <a:pt x="4501536" y="-84951"/>
                          <a:pt x="7827216" y="0"/>
                        </a:cubicBezTo>
                        <a:cubicBezTo>
                          <a:pt x="8135250" y="43340"/>
                          <a:pt x="8452832" y="354700"/>
                          <a:pt x="8465318" y="638102"/>
                        </a:cubicBezTo>
                        <a:cubicBezTo>
                          <a:pt x="8485505" y="1142289"/>
                          <a:pt x="8617798" y="2714956"/>
                          <a:pt x="8465318" y="3190436"/>
                        </a:cubicBezTo>
                        <a:cubicBezTo>
                          <a:pt x="8495449" y="3546424"/>
                          <a:pt x="8191476" y="3804158"/>
                          <a:pt x="7827216" y="3828538"/>
                        </a:cubicBezTo>
                        <a:cubicBezTo>
                          <a:pt x="6783835" y="3916177"/>
                          <a:pt x="2351878" y="3755859"/>
                          <a:pt x="638102" y="3828538"/>
                        </a:cubicBezTo>
                        <a:cubicBezTo>
                          <a:pt x="278710" y="3761996"/>
                          <a:pt x="-33076" y="3588816"/>
                          <a:pt x="0" y="3190436"/>
                        </a:cubicBezTo>
                        <a:cubicBezTo>
                          <a:pt x="-38581" y="2490277"/>
                          <a:pt x="63341" y="1640412"/>
                          <a:pt x="0" y="63810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002060"/>
                </a:solidFill>
              </a:rPr>
              <a:t>Nêu</a:t>
            </a:r>
            <a:r>
              <a:rPr lang="en-US" sz="5400" dirty="0">
                <a:solidFill>
                  <a:srgbClr val="002060"/>
                </a:solidFill>
              </a:rPr>
              <a:t> </a:t>
            </a:r>
            <a:r>
              <a:rPr lang="en-US" sz="5400" dirty="0" err="1">
                <a:solidFill>
                  <a:srgbClr val="002060"/>
                </a:solidFill>
              </a:rPr>
              <a:t>lại</a:t>
            </a:r>
            <a:r>
              <a:rPr lang="en-US" sz="5400" dirty="0">
                <a:solidFill>
                  <a:srgbClr val="002060"/>
                </a:solidFill>
              </a:rPr>
              <a:t> </a:t>
            </a:r>
            <a:r>
              <a:rPr lang="en-US" sz="5400" dirty="0" err="1">
                <a:solidFill>
                  <a:srgbClr val="002060"/>
                </a:solidFill>
              </a:rPr>
              <a:t>cách</a:t>
            </a:r>
            <a:r>
              <a:rPr lang="en-US" sz="5400" dirty="0">
                <a:solidFill>
                  <a:srgbClr val="002060"/>
                </a:solidFill>
              </a:rPr>
              <a:t> </a:t>
            </a:r>
            <a:r>
              <a:rPr lang="en-US" sz="5400" dirty="0" err="1">
                <a:solidFill>
                  <a:srgbClr val="002060"/>
                </a:solidFill>
              </a:rPr>
              <a:t>tính</a:t>
            </a:r>
            <a:r>
              <a:rPr lang="en-US" sz="5400" dirty="0">
                <a:solidFill>
                  <a:srgbClr val="002060"/>
                </a:solidFill>
              </a:rPr>
              <a:t> </a:t>
            </a:r>
            <a:r>
              <a:rPr lang="en-US" sz="5400" dirty="0" err="1">
                <a:solidFill>
                  <a:srgbClr val="002060"/>
                </a:solidFill>
              </a:rPr>
              <a:t>diện</a:t>
            </a:r>
            <a:r>
              <a:rPr lang="en-US" sz="5400" dirty="0">
                <a:solidFill>
                  <a:srgbClr val="002060"/>
                </a:solidFill>
              </a:rPr>
              <a:t> </a:t>
            </a:r>
            <a:r>
              <a:rPr lang="en-US" sz="5400" dirty="0" err="1">
                <a:solidFill>
                  <a:srgbClr val="002060"/>
                </a:solidFill>
              </a:rPr>
              <a:t>tích</a:t>
            </a:r>
            <a:r>
              <a:rPr lang="en-US" sz="5400" dirty="0">
                <a:solidFill>
                  <a:srgbClr val="002060"/>
                </a:solidFill>
              </a:rPr>
              <a:t> </a:t>
            </a:r>
            <a:r>
              <a:rPr lang="en-US" sz="5400" dirty="0" err="1">
                <a:solidFill>
                  <a:srgbClr val="002060"/>
                </a:solidFill>
              </a:rPr>
              <a:t>xung</a:t>
            </a:r>
            <a:r>
              <a:rPr lang="en-US" sz="5400" dirty="0">
                <a:solidFill>
                  <a:srgbClr val="002060"/>
                </a:solidFill>
              </a:rPr>
              <a:t> </a:t>
            </a:r>
            <a:r>
              <a:rPr lang="en-US" sz="5400" dirty="0" err="1">
                <a:solidFill>
                  <a:srgbClr val="002060"/>
                </a:solidFill>
              </a:rPr>
              <a:t>quanh</a:t>
            </a:r>
            <a:r>
              <a:rPr lang="en-US" sz="5400" dirty="0">
                <a:solidFill>
                  <a:srgbClr val="002060"/>
                </a:solidFill>
              </a:rPr>
              <a:t>, </a:t>
            </a:r>
            <a:r>
              <a:rPr lang="en-US" sz="5400" dirty="0" err="1">
                <a:solidFill>
                  <a:srgbClr val="002060"/>
                </a:solidFill>
              </a:rPr>
              <a:t>diện</a:t>
            </a:r>
            <a:r>
              <a:rPr lang="en-US" sz="5400" dirty="0">
                <a:solidFill>
                  <a:srgbClr val="002060"/>
                </a:solidFill>
              </a:rPr>
              <a:t> </a:t>
            </a:r>
            <a:r>
              <a:rPr lang="en-US" sz="5400" dirty="0" err="1">
                <a:solidFill>
                  <a:srgbClr val="002060"/>
                </a:solidFill>
              </a:rPr>
              <a:t>tích</a:t>
            </a:r>
            <a:r>
              <a:rPr lang="en-US" sz="5400" dirty="0">
                <a:solidFill>
                  <a:srgbClr val="002060"/>
                </a:solidFill>
              </a:rPr>
              <a:t> </a:t>
            </a:r>
            <a:r>
              <a:rPr lang="en-US" sz="5400" dirty="0" err="1">
                <a:solidFill>
                  <a:srgbClr val="002060"/>
                </a:solidFill>
              </a:rPr>
              <a:t>toàn</a:t>
            </a:r>
            <a:r>
              <a:rPr lang="en-US" sz="5400" dirty="0">
                <a:solidFill>
                  <a:srgbClr val="002060"/>
                </a:solidFill>
              </a:rPr>
              <a:t> </a:t>
            </a:r>
            <a:r>
              <a:rPr lang="en-US" sz="5400" dirty="0" err="1">
                <a:solidFill>
                  <a:srgbClr val="002060"/>
                </a:solidFill>
              </a:rPr>
              <a:t>phần</a:t>
            </a:r>
            <a:r>
              <a:rPr lang="en-US" sz="5400" dirty="0">
                <a:solidFill>
                  <a:srgbClr val="002060"/>
                </a:solidFill>
              </a:rPr>
              <a:t> </a:t>
            </a:r>
            <a:r>
              <a:rPr lang="en-US" sz="5400" dirty="0" err="1">
                <a:solidFill>
                  <a:srgbClr val="002060"/>
                </a:solidFill>
              </a:rPr>
              <a:t>của</a:t>
            </a:r>
            <a:r>
              <a:rPr lang="en-US" sz="5400" dirty="0">
                <a:solidFill>
                  <a:srgbClr val="002060"/>
                </a:solidFill>
              </a:rPr>
              <a:t> </a:t>
            </a:r>
            <a:r>
              <a:rPr lang="en-US" sz="5400" dirty="0" err="1">
                <a:solidFill>
                  <a:srgbClr val="002060"/>
                </a:solidFill>
              </a:rPr>
              <a:t>hình</a:t>
            </a:r>
            <a:r>
              <a:rPr lang="en-US" sz="5400" dirty="0">
                <a:solidFill>
                  <a:srgbClr val="002060"/>
                </a:solidFill>
              </a:rPr>
              <a:t> </a:t>
            </a:r>
            <a:r>
              <a:rPr lang="en-US" sz="5400" dirty="0" err="1">
                <a:solidFill>
                  <a:srgbClr val="002060"/>
                </a:solidFill>
              </a:rPr>
              <a:t>hộp</a:t>
            </a:r>
            <a:r>
              <a:rPr lang="en-US" sz="5400" dirty="0">
                <a:solidFill>
                  <a:srgbClr val="002060"/>
                </a:solidFill>
              </a:rPr>
              <a:t> </a:t>
            </a:r>
            <a:r>
              <a:rPr lang="en-US" sz="5400" dirty="0" err="1">
                <a:solidFill>
                  <a:srgbClr val="002060"/>
                </a:solidFill>
              </a:rPr>
              <a:t>chữ</a:t>
            </a:r>
            <a:r>
              <a:rPr lang="en-US" sz="5400" dirty="0">
                <a:solidFill>
                  <a:srgbClr val="002060"/>
                </a:solidFill>
              </a:rPr>
              <a:t> </a:t>
            </a:r>
            <a:r>
              <a:rPr lang="en-US" sz="5400" dirty="0" err="1">
                <a:solidFill>
                  <a:srgbClr val="002060"/>
                </a:solidFill>
              </a:rPr>
              <a:t>nhật</a:t>
            </a:r>
            <a:r>
              <a:rPr lang="en-US" sz="5400" dirty="0">
                <a:solidFill>
                  <a:srgbClr val="002060"/>
                </a:solidFill>
              </a:rPr>
              <a:t>.</a:t>
            </a:r>
          </a:p>
        </p:txBody>
      </p:sp>
      <p:pic>
        <p:nvPicPr>
          <p:cNvPr id="19" name="Picture 18" descr="A cartoon of a child pointing&#10;&#10;Description automatically generated">
            <a:extLst>
              <a:ext uri="{FF2B5EF4-FFF2-40B4-BE49-F238E27FC236}">
                <a16:creationId xmlns:a16="http://schemas.microsoft.com/office/drawing/2014/main" id="{B7AC455D-3DFD-6E2C-4FCE-CD620E02F4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676" y1="60908" x2="71753" y2="57125"/>
                        <a14:foregroundMark x1="71753" y1="57125" x2="71879" y2="57125"/>
                        <a14:foregroundMark x1="49306" y1="60908" x2="52711" y2="57755"/>
                        <a14:foregroundMark x1="50315" y1="89533" x2="50694" y2="83102"/>
                        <a14:foregroundMark x1="56116" y1="86507" x2="56116" y2="82724"/>
                      </a14:backgroundRemoval>
                    </a14:imgEffect>
                  </a14:imgLayer>
                </a14:imgProps>
              </a:ext>
              <a:ext uri="{28A0092B-C50C-407E-A947-70E740481C1C}">
                <a14:useLocalDpi xmlns:a14="http://schemas.microsoft.com/office/drawing/2010/main" val="0"/>
              </a:ext>
            </a:extLst>
          </a:blip>
          <a:stretch>
            <a:fillRect/>
          </a:stretch>
        </p:blipFill>
        <p:spPr>
          <a:xfrm>
            <a:off x="-1025829" y="1342544"/>
            <a:ext cx="5930563" cy="5930563"/>
          </a:xfrm>
          <a:prstGeom prst="rect">
            <a:avLst/>
          </a:prstGeom>
        </p:spPr>
      </p:pic>
    </p:spTree>
    <p:extLst>
      <p:ext uri="{BB962C8B-B14F-4D97-AF65-F5344CB8AC3E}">
        <p14:creationId xmlns:p14="http://schemas.microsoft.com/office/powerpoint/2010/main" val="1262578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pic>
        <p:nvPicPr>
          <p:cNvPr id="6" name="Picture 5">
            <a:extLst>
              <a:ext uri="{FF2B5EF4-FFF2-40B4-BE49-F238E27FC236}">
                <a16:creationId xmlns:a16="http://schemas.microsoft.com/office/drawing/2014/main" id="{685547E7-DD94-4DE6-8645-532EDF42C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3638" y="406553"/>
            <a:ext cx="9204725" cy="6044894"/>
          </a:xfrm>
          <a:prstGeom prst="rect">
            <a:avLst/>
          </a:prstGeom>
        </p:spPr>
      </p:pic>
      <p:pic>
        <p:nvPicPr>
          <p:cNvPr id="4" name="Picture 3">
            <a:extLst>
              <a:ext uri="{FF2B5EF4-FFF2-40B4-BE49-F238E27FC236}">
                <a16:creationId xmlns:a16="http://schemas.microsoft.com/office/drawing/2014/main" id="{E7A9B9F8-41B1-91C6-4398-8DB407C669A4}"/>
              </a:ext>
            </a:extLst>
          </p:cNvPr>
          <p:cNvPicPr>
            <a:picLocks noChangeAspect="1"/>
          </p:cNvPicPr>
          <p:nvPr/>
        </p:nvPicPr>
        <p:blipFill>
          <a:blip r:embed="rId4"/>
          <a:stretch>
            <a:fillRect/>
          </a:stretch>
        </p:blipFill>
        <p:spPr>
          <a:xfrm>
            <a:off x="2397441" y="2336181"/>
            <a:ext cx="7346317" cy="2566638"/>
          </a:xfrm>
          <a:prstGeom prst="rect">
            <a:avLst/>
          </a:prstGeom>
        </p:spPr>
      </p:pic>
    </p:spTree>
    <p:extLst>
      <p:ext uri="{BB962C8B-B14F-4D97-AF65-F5344CB8AC3E}">
        <p14:creationId xmlns:p14="http://schemas.microsoft.com/office/powerpoint/2010/main" val="3531135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05523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của mỗi hình hộp chữ nhật dưới đây.</a:t>
            </a:r>
            <a:endParaRPr kumimoji="0" lang="en-US"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pic>
        <p:nvPicPr>
          <p:cNvPr id="4" name="Picture 3">
            <a:extLst>
              <a:ext uri="{FF2B5EF4-FFF2-40B4-BE49-F238E27FC236}">
                <a16:creationId xmlns:a16="http://schemas.microsoft.com/office/drawing/2014/main" id="{008D373E-F643-91E6-AA62-D3D774C7BCB3}"/>
              </a:ext>
            </a:extLst>
          </p:cNvPr>
          <p:cNvPicPr>
            <a:picLocks noChangeAspect="1"/>
          </p:cNvPicPr>
          <p:nvPr/>
        </p:nvPicPr>
        <p:blipFill>
          <a:blip r:embed="rId4"/>
          <a:stretch>
            <a:fillRect/>
          </a:stretch>
        </p:blipFill>
        <p:spPr>
          <a:xfrm>
            <a:off x="2036800" y="1760907"/>
            <a:ext cx="8769424" cy="4384712"/>
          </a:xfrm>
          <a:prstGeom prst="rect">
            <a:avLst/>
          </a:prstGeom>
        </p:spPr>
      </p:pic>
    </p:spTree>
    <p:extLst>
      <p:ext uri="{BB962C8B-B14F-4D97-AF65-F5344CB8AC3E}">
        <p14:creationId xmlns:p14="http://schemas.microsoft.com/office/powerpoint/2010/main" val="4160000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1286540" y="1584251"/>
            <a:ext cx="9526772" cy="4019947"/>
          </a:xfrm>
          <a:prstGeom prst="rect">
            <a:avLst/>
          </a:prstGeom>
          <a:noFill/>
        </p:spPr>
        <p:txBody>
          <a:bodyPr wrap="square" rtlCol="0">
            <a:spAutoFit/>
          </a:bodyPr>
          <a:lstStyle/>
          <a:p>
            <a:pPr marL="0" marR="0" algn="ctr">
              <a:lnSpc>
                <a:spcPct val="120000"/>
              </a:lnSpc>
              <a:spcBef>
                <a:spcPts val="0"/>
              </a:spcBef>
              <a:spcAft>
                <a:spcPts val="0"/>
              </a:spcAft>
            </a:pP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36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 + 4) × 2 × 9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 + 4) × 2 × 7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 b)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3178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5" name="Round Diagonal Corner Rectangle 4"/>
          <p:cNvSpPr/>
          <p:nvPr/>
        </p:nvSpPr>
        <p:spPr>
          <a:xfrm>
            <a:off x="1454831" y="270683"/>
            <a:ext cx="9698722" cy="1558117"/>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C00000"/>
                </a:solidFill>
                <a:latin typeface="Cambria" panose="02040503050406030204" pitchFamily="18" charset="0"/>
                <a:ea typeface="Cambria" panose="02040503050406030204" pitchFamily="18" charset="0"/>
                <a:cs typeface="Calibri" panose="020F0502020204030204" pitchFamily="34" charset="0"/>
              </a:rPr>
              <a:t> Các bể cá dưới đây được làm bằng kính và thiết kế dạng hình hộp chữ nhật không nắp. Hãy tính diện tích kính được sử dụng để làm các bể cá đó.</a:t>
            </a:r>
            <a:endParaRPr lang="en-US" sz="3200"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kern="0" noProof="0" dirty="0">
                <a:solidFill>
                  <a:prstClr val="white"/>
                </a:solidFill>
                <a:latin typeface="Cambria" panose="02040503050406030204" pitchFamily="18" charset="0"/>
                <a:ea typeface="Cambria" panose="02040503050406030204" pitchFamily="18" charset="0"/>
              </a:rPr>
              <a:t>2</a:t>
            </a:r>
            <a:endPar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8838035A-A396-28C9-CA65-DB4001106E09}"/>
              </a:ext>
            </a:extLst>
          </p:cNvPr>
          <p:cNvPicPr>
            <a:picLocks noChangeAspect="1"/>
          </p:cNvPicPr>
          <p:nvPr/>
        </p:nvPicPr>
        <p:blipFill>
          <a:blip r:embed="rId4"/>
          <a:stretch>
            <a:fillRect/>
          </a:stretch>
        </p:blipFill>
        <p:spPr>
          <a:xfrm>
            <a:off x="974762" y="2231731"/>
            <a:ext cx="10178792" cy="281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871871" y="733646"/>
            <a:ext cx="10494334" cy="3539430"/>
          </a:xfrm>
          <a:prstGeom prst="rect">
            <a:avLst/>
          </a:prstGeom>
          <a:noFill/>
        </p:spPr>
        <p:txBody>
          <a:bodyPr wrap="square" rtlCol="0">
            <a:spAutoFit/>
          </a:bodyPr>
          <a:lstStyle/>
          <a:p>
            <a:pPr marL="514350" indent="-514350" algn="just">
              <a:buAutoNum type="alphaLcParenR"/>
            </a:pPr>
            <a:r>
              <a:rPr lang="vi-VN" sz="3200" dirty="0">
                <a:solidFill>
                  <a:srgbClr val="FF0000"/>
                </a:solidFill>
                <a:latin typeface="Cambria" panose="02040503050406030204" pitchFamily="18" charset="0"/>
                <a:ea typeface="Cambria" panose="02040503050406030204" pitchFamily="18" charset="0"/>
              </a:rPr>
              <a:t>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 1 = 6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6 + 2 = 8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endParaRPr lang="vi-VN" sz="32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103B8FEA-AACF-9DAE-7C39-746C0FB9FCFF}"/>
              </a:ext>
            </a:extLst>
          </p:cNvPr>
          <p:cNvSpPr txBox="1"/>
          <p:nvPr/>
        </p:nvSpPr>
        <p:spPr>
          <a:xfrm>
            <a:off x="978196" y="3732028"/>
            <a:ext cx="10494334" cy="3046988"/>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b) 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 × 200 = 120 000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120 000 + 20 000 = 140 000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7900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down)">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down)">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down)">
                                      <p:cBhvr>
                                        <p:cTn id="49" dur="500"/>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wipe(down)">
                                      <p:cBhvr>
                                        <p:cTn id="54" dur="500"/>
                                        <p:tgtEl>
                                          <p:spTgt spid="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wipe(down)">
                                      <p:cBhvr>
                                        <p:cTn id="59" dur="500"/>
                                        <p:tgtEl>
                                          <p:spTgt spid="2">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
                                            <p:txEl>
                                              <p:pRg st="5" end="5"/>
                                            </p:txEl>
                                          </p:spTgt>
                                        </p:tgtEl>
                                        <p:attrNameLst>
                                          <p:attrName>style.visibility</p:attrName>
                                        </p:attrNameLst>
                                      </p:cBhvr>
                                      <p:to>
                                        <p:strVal val="visible"/>
                                      </p:to>
                                    </p:set>
                                    <p:animEffect transition="in" filter="wipe(down)">
                                      <p:cBhvr>
                                        <p:cTn id="6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vi-VN" sz="3600" dirty="0">
                <a:solidFill>
                  <a:srgbClr val="FF0000"/>
                </a:solidFill>
                <a:latin typeface="Cambria" panose="02040503050406030204" pitchFamily="18" charset="0"/>
                <a:ea typeface="Cambria" panose="02040503050406030204" pitchFamily="18" charset="0"/>
              </a:rPr>
              <a:t>c) Diện tích kính xung quanh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2 × 5 = 190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mặt đáy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60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190 + 60 = 250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5649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175345"/>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khuôn bánh chưng có dạng một hình hộp chữ nhật không có hai đáy như hình bên.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3" name="Picture 2">
            <a:extLst>
              <a:ext uri="{FF2B5EF4-FFF2-40B4-BE49-F238E27FC236}">
                <a16:creationId xmlns:a16="http://schemas.microsoft.com/office/drawing/2014/main" id="{7C49D02A-FCA1-E8B6-3B14-013F6A1BA965}"/>
              </a:ext>
            </a:extLst>
          </p:cNvPr>
          <p:cNvPicPr>
            <a:picLocks noChangeAspect="1"/>
          </p:cNvPicPr>
          <p:nvPr/>
        </p:nvPicPr>
        <p:blipFill>
          <a:blip r:embed="rId4"/>
          <a:stretch>
            <a:fillRect/>
          </a:stretch>
        </p:blipFill>
        <p:spPr>
          <a:xfrm>
            <a:off x="6865975" y="1595880"/>
            <a:ext cx="4648200" cy="2028825"/>
          </a:xfrm>
          <a:prstGeom prst="rect">
            <a:avLst/>
          </a:prstGeom>
        </p:spPr>
      </p:pic>
      <p:sp>
        <p:nvSpPr>
          <p:cNvPr id="4" name="TextBox 3">
            <a:extLst>
              <a:ext uri="{FF2B5EF4-FFF2-40B4-BE49-F238E27FC236}">
                <a16:creationId xmlns:a16="http://schemas.microsoft.com/office/drawing/2014/main" id="{06BB8A91-2EA5-4FED-DE51-0B7751DEAEDF}"/>
              </a:ext>
            </a:extLst>
          </p:cNvPr>
          <p:cNvSpPr txBox="1"/>
          <p:nvPr/>
        </p:nvSpPr>
        <p:spPr>
          <a:xfrm>
            <a:off x="1212112" y="3955312"/>
            <a:ext cx="9952074"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Hỏi từ thanh gỗ dưới đây có thể làm được khuôn bánh chưng với kích thước như trên hay không?</a:t>
            </a:r>
            <a:endParaRPr lang="en-US" sz="3200"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9959B17-38D6-2865-8DA5-4F184A60731D}"/>
              </a:ext>
            </a:extLst>
          </p:cNvPr>
          <p:cNvPicPr>
            <a:picLocks noChangeAspect="1"/>
          </p:cNvPicPr>
          <p:nvPr/>
        </p:nvPicPr>
        <p:blipFill>
          <a:blip r:embed="rId5"/>
          <a:stretch>
            <a:fillRect/>
          </a:stretch>
        </p:blipFill>
        <p:spPr>
          <a:xfrm>
            <a:off x="2692474" y="5262230"/>
            <a:ext cx="6834298" cy="1060846"/>
          </a:xfrm>
          <a:prstGeom prst="rect">
            <a:avLst/>
          </a:prstGeom>
        </p:spPr>
      </p:pic>
    </p:spTree>
    <p:extLst>
      <p:ext uri="{BB962C8B-B14F-4D97-AF65-F5344CB8AC3E}">
        <p14:creationId xmlns:p14="http://schemas.microsoft.com/office/powerpoint/2010/main" val="3140771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414</TotalTime>
  <Words>673</Words>
  <Application>Microsoft Office PowerPoint</Application>
  <PresentationFormat>Widescreen</PresentationFormat>
  <Paragraphs>54</Paragraphs>
  <Slides>14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thanhtrangsmallsun@gmail.com</cp:lastModifiedBy>
  <cp:revision>16</cp:revision>
  <dcterms:created xsi:type="dcterms:W3CDTF">2022-01-08T12:00:00Z</dcterms:created>
  <dcterms:modified xsi:type="dcterms:W3CDTF">2026-02-20T04:30:21Z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73793C65A1BD48AFA7BC951078F0EA93</vt:lpwstr>
  </property>
  <property fmtid="{D5CDD505-2E9C-101B-9397-08002B2CF9AE}" pid="3" name="KSOProductBuildVer">
    <vt:lpwstr>1033-11.2.0.10463</vt:lpwstr>
  </property>
</Properties>
</file>