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4"/>
  </p:notesMasterIdLst>
  <p:sldIdLst>
    <p:sldId id="257" r:id="rId4"/>
    <p:sldId id="256" r:id="rId5"/>
    <p:sldId id="259" r:id="rId6"/>
    <p:sldId id="260" r:id="rId7"/>
    <p:sldId id="277" r:id="rId8"/>
    <p:sldId id="261" r:id="rId9"/>
    <p:sldId id="265" r:id="rId10"/>
    <p:sldId id="266" r:id="rId11"/>
    <p:sldId id="280" r:id="rId12"/>
    <p:sldId id="267" r:id="rId13"/>
    <p:sldId id="278" r:id="rId14"/>
    <p:sldId id="318" r:id="rId15"/>
    <p:sldId id="319" r:id="rId16"/>
    <p:sldId id="320" r:id="rId17"/>
    <p:sldId id="321" r:id="rId18"/>
    <p:sldId id="322" r:id="rId19"/>
    <p:sldId id="323" r:id="rId20"/>
    <p:sldId id="262" r:id="rId21"/>
    <p:sldId id="264" r:id="rId22"/>
    <p:sldId id="282"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20/2/2026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extLst>
      <p:ext uri="{BB962C8B-B14F-4D97-AF65-F5344CB8AC3E}">
        <p14:creationId xmlns:p14="http://schemas.microsoft.com/office/powerpoint/2010/main" val="363730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378" indent="0" algn="ctr">
              <a:buNone/>
              <a:defRPr sz="4001"/>
            </a:lvl2pPr>
            <a:lvl3pPr marL="1828755" indent="0" algn="ctr">
              <a:buNone/>
              <a:defRPr sz="3600"/>
            </a:lvl3pPr>
            <a:lvl4pPr marL="2743131" indent="0" algn="ctr">
              <a:buNone/>
              <a:defRPr sz="3200"/>
            </a:lvl4pPr>
            <a:lvl5pPr marL="3657509" indent="0" algn="ctr">
              <a:buNone/>
              <a:defRPr sz="3200"/>
            </a:lvl5pPr>
            <a:lvl6pPr marL="4571886" indent="0" algn="ctr">
              <a:buNone/>
              <a:defRPr sz="3200"/>
            </a:lvl6pPr>
            <a:lvl7pPr marL="5486264" indent="0" algn="ctr">
              <a:buNone/>
              <a:defRPr sz="3200"/>
            </a:lvl7pPr>
            <a:lvl8pPr marL="6400640" indent="0" algn="ctr">
              <a:buNone/>
              <a:defRPr sz="3200"/>
            </a:lvl8pPr>
            <a:lvl9pPr marL="7315017"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5177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30278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378" indent="0">
              <a:buNone/>
              <a:defRPr sz="4001">
                <a:solidFill>
                  <a:schemeClr val="tx1">
                    <a:tint val="75000"/>
                  </a:schemeClr>
                </a:solidFill>
              </a:defRPr>
            </a:lvl2pPr>
            <a:lvl3pPr marL="1828755"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4"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84306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40832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542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13858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0101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7775576" y="1482728"/>
            <a:ext cx="9258300" cy="7308851"/>
          </a:xfrm>
          <a:prstGeom prst="rect">
            <a:avLst/>
          </a:prstGeo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8976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7775576" y="1482728"/>
            <a:ext cx="9258300" cy="7308851"/>
          </a:xfrm>
          <a:prstGeom prst="rect">
            <a:avLst/>
          </a:prstGeo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02744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59495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20/2/2026</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43246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48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514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125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354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39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20/2/2026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898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20/2/2026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6.xml"/><Relationship Id="rId7"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5F322EF-22CE-1B06-A549-E71528B66C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A0A396-5A92-DB5B-3E7E-EBCE62C4FD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extLst>
      <p:ext uri="{BB962C8B-B14F-4D97-AF65-F5344CB8AC3E}">
        <p14:creationId xmlns:p14="http://schemas.microsoft.com/office/powerpoint/2010/main" val="3189732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828755" rtl="0" eaLnBrk="1" latinLnBrk="0" hangingPunct="1">
        <a:lnSpc>
          <a:spcPct val="90000"/>
        </a:lnSpc>
        <a:spcBef>
          <a:spcPct val="0"/>
        </a:spcBef>
        <a:buNone/>
        <a:defRPr sz="8801" kern="1200">
          <a:solidFill>
            <a:schemeClr val="tx1"/>
          </a:solidFill>
          <a:latin typeface="+mj-lt"/>
          <a:ea typeface="+mj-ea"/>
          <a:cs typeface="+mj-cs"/>
        </a:defRPr>
      </a:lvl1pPr>
    </p:titleStyle>
    <p:bodyStyle>
      <a:lvl1pPr marL="457188" indent="-457188" algn="l" defTabSz="182875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5" rtl="0" eaLnBrk="1" latinLnBrk="0" hangingPunct="1">
        <a:lnSpc>
          <a:spcPct val="90000"/>
        </a:lnSpc>
        <a:spcBef>
          <a:spcPts val="1001"/>
        </a:spcBef>
        <a:buFont typeface="Arial" panose="020B0604020202020204" pitchFamily="34" charset="0"/>
        <a:buChar char="•"/>
        <a:defRPr sz="4800" kern="1200">
          <a:solidFill>
            <a:schemeClr val="tx1"/>
          </a:solidFill>
          <a:latin typeface="+mn-lt"/>
          <a:ea typeface="+mn-ea"/>
          <a:cs typeface="+mn-cs"/>
        </a:defRPr>
      </a:lvl2pPr>
      <a:lvl3pPr marL="2285943" indent="-457188" algn="l" defTabSz="1828755" rtl="0" eaLnBrk="1" latinLnBrk="0" hangingPunct="1">
        <a:lnSpc>
          <a:spcPct val="90000"/>
        </a:lnSpc>
        <a:spcBef>
          <a:spcPts val="1001"/>
        </a:spcBef>
        <a:buFont typeface="Arial" panose="020B0604020202020204" pitchFamily="34" charset="0"/>
        <a:buChar char="•"/>
        <a:defRPr sz="4001" kern="1200">
          <a:solidFill>
            <a:schemeClr val="tx1"/>
          </a:solidFill>
          <a:latin typeface="+mn-lt"/>
          <a:ea typeface="+mn-ea"/>
          <a:cs typeface="+mn-cs"/>
        </a:defRPr>
      </a:lvl3pPr>
      <a:lvl4pPr marL="3200321"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4pPr>
      <a:lvl5pPr marL="4114697"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7pPr>
      <a:lvl8pPr marL="6857829"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8pPr>
      <a:lvl9pPr marL="7772205"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20/2/2026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BE7308CF-E4E6-DE3E-53CD-C22169C8D9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4183" y="11288253"/>
            <a:ext cx="6185919" cy="6185919"/>
          </a:xfrm>
          <a:prstGeom prst="rect">
            <a:avLst/>
          </a:prstGeom>
        </p:spPr>
      </p:pic>
    </p:spTree>
    <p:extLst>
      <p:ext uri="{BB962C8B-B14F-4D97-AF65-F5344CB8AC3E}">
        <p14:creationId xmlns:p14="http://schemas.microsoft.com/office/powerpoint/2010/main" val="27899670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image" Target="../media/image42.gif"/><Relationship Id="rId5" Type="http://schemas.openxmlformats.org/officeDocument/2006/relationships/slideLayout" Target="../slideLayouts/slideLayout24.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image" Target="../media/image42.gif"/><Relationship Id="rId5" Type="http://schemas.openxmlformats.org/officeDocument/2006/relationships/slideLayout" Target="../slideLayouts/slideLayout24.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4.png"/><Relationship Id="rId17" Type="http://schemas.openxmlformats.org/officeDocument/2006/relationships/image" Target="../media/image1.png"/><Relationship Id="rId2" Type="http://schemas.openxmlformats.org/officeDocument/2006/relationships/image" Target="../media/image3.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6.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9.sv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1.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5.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2" name="Picture 21"/>
          <p:cNvPicPr>
            <a:picLocks noChangeAspect="1"/>
          </p:cNvPicPr>
          <p:nvPr/>
        </p:nvPicPr>
        <p:blipFill>
          <a:blip r:embed="rId9"/>
          <a:stretch>
            <a:fillRect/>
          </a:stretch>
        </p:blipFill>
        <p:spPr>
          <a:xfrm>
            <a:off x="1517548" y="495114"/>
            <a:ext cx="15907312" cy="75562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8" name="TextBox 48"/>
          <p:cNvSpPr txBox="1"/>
          <p:nvPr/>
        </p:nvSpPr>
        <p:spPr>
          <a:xfrm>
            <a:off x="2231705" y="620784"/>
            <a:ext cx="14526456" cy="769441"/>
          </a:xfrm>
          <a:prstGeom prst="rect">
            <a:avLst/>
          </a:prstGeom>
        </p:spPr>
        <p:txBody>
          <a:bodyPr lIns="0" tIns="0" rIns="0" bIns="0" rtlCol="0" anchor="t">
            <a:spAutoFit/>
          </a:bodyPr>
          <a:lstStyle/>
          <a:p>
            <a:pPr algn="just">
              <a:lnSpc>
                <a:spcPts val="5979"/>
              </a:lnSpc>
            </a:pPr>
            <a:r>
              <a:rPr lang="en-US" sz="5400" dirty="0" err="1">
                <a:solidFill>
                  <a:schemeClr val="bg1"/>
                </a:solidFill>
                <a:latin typeface="Cambria" panose="02040503050406030204" pitchFamily="18" charset="0"/>
                <a:ea typeface="Cambria" panose="02040503050406030204" pitchFamily="18" charset="0"/>
              </a:rPr>
              <a:t>Tìm</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vế</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thay</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cho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bông</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hoa</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để</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tạo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ghép</a:t>
            </a:r>
            <a:r>
              <a:rPr lang="en-US" sz="5400" dirty="0">
                <a:solidFill>
                  <a:schemeClr val="bg1"/>
                </a:solidFill>
                <a:latin typeface="Cambria" panose="02040503050406030204" pitchFamily="18" charset="0"/>
                <a:ea typeface="Cambria" panose="02040503050406030204" pitchFamily="18" charset="0"/>
              </a:rPr>
              <a:t>.</a:t>
            </a:r>
            <a:endParaRPr lang="en-US" sz="138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015084"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046988"/>
          </a:xfrm>
          <a:prstGeom prst="rect">
            <a:avLst/>
          </a:prstGeom>
          <a:noFill/>
        </p:spPr>
        <p:txBody>
          <a:bodyPr wrap="square" rtlCol="0">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rPr>
              <a:t>a. Vào dịp lễ Mừng xuân, chẳng những trẻ em được vui đùa thoả thích mà </a:t>
            </a:r>
            <a:r>
              <a:rPr lang="en-US" sz="4800" b="0"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b. Mặc dù thiên nhiên khắc nghiệt nhưng </a:t>
            </a:r>
            <a:r>
              <a:rPr lang="en-US" sz="4800" b="1" dirty="0">
                <a:solidFill>
                  <a:srgbClr val="000000"/>
                </a:solidFill>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c. Nhờ bố kể những câu chuyện cổ tích mà </a:t>
            </a:r>
            <a:r>
              <a:rPr lang="en-US" sz="4800" b="1"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31" name="Group 30">
            <a:extLst>
              <a:ext uri="{FF2B5EF4-FFF2-40B4-BE49-F238E27FC236}">
                <a16:creationId xmlns:a16="http://schemas.microsoft.com/office/drawing/2014/main" id="{C92D83E5-318F-92C5-6B4D-0FA94C75F872}"/>
              </a:ext>
            </a:extLst>
          </p:cNvPr>
          <p:cNvGrpSpPr/>
          <p:nvPr/>
        </p:nvGrpSpPr>
        <p:grpSpPr>
          <a:xfrm>
            <a:off x="12192000" y="54483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17383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8" name="TextBox 48"/>
          <p:cNvSpPr txBox="1"/>
          <p:nvPr/>
        </p:nvSpPr>
        <p:spPr>
          <a:xfrm>
            <a:off x="2231705" y="620784"/>
            <a:ext cx="14526456" cy="769441"/>
          </a:xfrm>
          <a:prstGeom prst="rect">
            <a:avLst/>
          </a:prstGeom>
        </p:spPr>
        <p:txBody>
          <a:bodyPr lIns="0" tIns="0" rIns="0" bIns="0" rtlCol="0" anchor="t">
            <a:spAutoFit/>
          </a:bodyPr>
          <a:lstStyle/>
          <a:p>
            <a:pPr marL="0" marR="0" lvl="0" indent="0" algn="just" defTabSz="914400" rtl="0" eaLnBrk="1" fontAlgn="auto" latinLnBrk="0" hangingPunct="1">
              <a:lnSpc>
                <a:spcPts val="5979"/>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vế</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thay</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ghép</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Vào dịp lễ Mừng xuân, chẳng những trẻ em được vui đùa thoả thích mà </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Mặc dù thiên nhiên khắc nghiệt nhưng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Nhờ bố kể những câu chuyện cổ tích mà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grpSp>
        <p:nvGrpSpPr>
          <p:cNvPr id="31" name="Group 30">
            <a:extLst>
              <a:ext uri="{FF2B5EF4-FFF2-40B4-BE49-F238E27FC236}">
                <a16:creationId xmlns:a16="http://schemas.microsoft.com/office/drawing/2014/main" id="{C92D83E5-318F-92C5-6B4D-0FA94C75F872}"/>
              </a:ext>
            </a:extLst>
          </p:cNvPr>
          <p:cNvGrpSpPr/>
          <p:nvPr/>
        </p:nvGrpSpPr>
        <p:grpSpPr>
          <a:xfrm>
            <a:off x="12115800" y="60579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7">
                <a:extLst>
                  <a:ext uri="{96DAC541-7B7A-43D3-8B79-37D633B846F1}">
                    <asvg:svgBlip xmlns:asvg="http://schemas.microsoft.com/office/drawing/2016/SVG/main" r:embed="rId8"/>
                  </a:ext>
                </a:extLst>
              </a:blip>
              <a:stretch>
                <a:fillRect/>
              </a:stretch>
            </a:blipFill>
          </p:spPr>
        </p:sp>
      </p:grpSp>
      <p:sp>
        <p:nvSpPr>
          <p:cNvPr id="7" name="TextBox 6">
            <a:extLst>
              <a:ext uri="{FF2B5EF4-FFF2-40B4-BE49-F238E27FC236}">
                <a16:creationId xmlns:a16="http://schemas.microsoft.com/office/drawing/2014/main" id="{AE766476-1791-C796-C066-687EAAEBC9EE}"/>
              </a:ext>
            </a:extLst>
          </p:cNvPr>
          <p:cNvSpPr txBox="1"/>
          <p:nvPr/>
        </p:nvSpPr>
        <p:spPr>
          <a:xfrm>
            <a:off x="4953000" y="40005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trẻ em còn được tặng quà.</a:t>
            </a:r>
            <a:endParaRPr lang="en-US" sz="4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A9E7BC8-F837-EDA3-2854-3A4666C21F13}"/>
              </a:ext>
            </a:extLst>
          </p:cNvPr>
          <p:cNvSpPr txBox="1"/>
          <p:nvPr/>
        </p:nvSpPr>
        <p:spPr>
          <a:xfrm>
            <a:off x="11734800" y="46863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con người đã tìm được</a:t>
            </a:r>
            <a:endParaRPr lang="en-US" sz="4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599A29D-3E83-37E3-EBB1-7D2C22CE0C23}"/>
              </a:ext>
            </a:extLst>
          </p:cNvPr>
          <p:cNvSpPr txBox="1"/>
          <p:nvPr/>
        </p:nvSpPr>
        <p:spPr>
          <a:xfrm>
            <a:off x="1371600" y="5448300"/>
            <a:ext cx="9144000" cy="830997"/>
          </a:xfrm>
          <a:prstGeom prst="rect">
            <a:avLst/>
          </a:prstGeom>
          <a:noFill/>
        </p:spPr>
        <p:txBody>
          <a:bodyPr wrap="square" rtlCol="0">
            <a:spAutoFit/>
          </a:bodyPr>
          <a:lstStyle/>
          <a:p>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khắc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phục</a:t>
            </a:r>
            <a:r>
              <a:rPr lang="en-US" sz="48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06C8F01D-DAFA-C502-39A6-B344EBBAE6D6}"/>
              </a:ext>
            </a:extLst>
          </p:cNvPr>
          <p:cNvSpPr txBox="1"/>
          <p:nvPr/>
        </p:nvSpPr>
        <p:spPr>
          <a:xfrm>
            <a:off x="12039600" y="6134100"/>
            <a:ext cx="5867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em có thêm những</a:t>
            </a:r>
            <a:endParaRPr lang="en-US" sz="4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C246D7F-81FC-CFB9-33D3-019A82BDC16E}"/>
              </a:ext>
            </a:extLst>
          </p:cNvPr>
          <p:cNvSpPr txBox="1"/>
          <p:nvPr/>
        </p:nvSpPr>
        <p:spPr>
          <a:xfrm>
            <a:off x="1219200" y="6972300"/>
            <a:ext cx="7391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hiểu biết về cuộc sống.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2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48"/>
          <p:cNvSpPr txBox="1"/>
          <p:nvPr/>
        </p:nvSpPr>
        <p:spPr>
          <a:xfrm>
            <a:off x="2231705" y="620784"/>
            <a:ext cx="14526456" cy="769441"/>
          </a:xfrm>
          <a:prstGeom prst="rect">
            <a:avLst/>
          </a:prstGeom>
        </p:spPr>
        <p:txBody>
          <a:bodyPr lIns="0" tIns="0" rIns="0" bIns="0" rtlCol="0" anchor="t">
            <a:spAutoFit/>
          </a:bodyPr>
          <a:lstStyle/>
          <a:p>
            <a:pPr lvl="0" algn="ctr">
              <a:lnSpc>
                <a:spcPts val="5979"/>
              </a:lnSpc>
            </a:pPr>
            <a:r>
              <a:rPr lang="en-US" sz="5400" b="1" dirty="0">
                <a:solidFill>
                  <a:prstClr val="white"/>
                </a:solidFill>
                <a:latin typeface="Cambria" panose="02040503050406030204" pitchFamily="18" charset="0"/>
                <a:ea typeface="Cambria" panose="02040503050406030204" pitchFamily="18" charset="0"/>
              </a:rPr>
              <a:t>4. </a:t>
            </a:r>
            <a:r>
              <a:rPr lang="en-US" sz="5400" b="1" dirty="0" err="1">
                <a:solidFill>
                  <a:prstClr val="white"/>
                </a:solidFill>
                <a:latin typeface="Cambria" panose="02040503050406030204" pitchFamily="18" charset="0"/>
                <a:ea typeface="Cambria" panose="02040503050406030204" pitchFamily="18" charset="0"/>
              </a:rPr>
              <a:t>Đặt</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câu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ghép</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theo</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các</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yêu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cầu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sau</a:t>
            </a:r>
            <a:r>
              <a:rPr lang="en-US" sz="5400" b="1" dirty="0">
                <a:solidFill>
                  <a:prstClr val="white"/>
                </a:solidFill>
                <a:latin typeface="Cambria" panose="02040503050406030204" pitchFamily="18" charset="0"/>
                <a:ea typeface="Cambria" panose="02040503050406030204" pitchFamily="18" charset="0"/>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626C7290-3DE2-38F6-EF1D-A37195670351}"/>
              </a:ext>
            </a:extLst>
          </p:cNvPr>
          <p:cNvSpPr txBox="1"/>
          <p:nvPr/>
        </p:nvSpPr>
        <p:spPr>
          <a:xfrm>
            <a:off x="1066800" y="3314700"/>
            <a:ext cx="16306800" cy="5078313"/>
          </a:xfrm>
          <a:prstGeom prst="rect">
            <a:avLst/>
          </a:prstGeom>
          <a:noFill/>
        </p:spPr>
        <p:txBody>
          <a:bodyPr wrap="square" rtlCol="0">
            <a:spAutoFit/>
          </a:bodyPr>
          <a:lstStyle/>
          <a:p>
            <a:pPr algn="just"/>
            <a:r>
              <a:rPr lang="en-US" sz="5400" b="0" i="0" dirty="0">
                <a:solidFill>
                  <a:srgbClr val="000000"/>
                </a:solidFill>
                <a:effectLst/>
                <a:latin typeface="Cambria" panose="02040503050406030204" pitchFamily="18" charset="0"/>
                <a:ea typeface="Cambria" panose="02040503050406030204" pitchFamily="18" charset="0"/>
              </a:rPr>
              <a:t>a.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bởi</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nhờ</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mà</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b.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nếu</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hễ</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giá</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c.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hô</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ứng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vừa</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đã</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407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403193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EB87DD0-C18D-0B3E-4029-CDD9EC2A85C2}"/>
              </a:ext>
            </a:extLst>
          </p:cNvPr>
          <p:cNvGrpSpPr/>
          <p:nvPr/>
        </p:nvGrpSpPr>
        <p:grpSpPr>
          <a:xfrm>
            <a:off x="914400" y="800100"/>
            <a:ext cx="16528873" cy="2064340"/>
            <a:chOff x="1028678" y="5940041"/>
            <a:chExt cx="16528873" cy="1911940"/>
          </a:xfrm>
        </p:grpSpPr>
        <p:grpSp>
          <p:nvGrpSpPr>
            <p:cNvPr id="18" name="Group 16">
              <a:extLst>
                <a:ext uri="{FF2B5EF4-FFF2-40B4-BE49-F238E27FC236}">
                  <a16:creationId xmlns:a16="http://schemas.microsoft.com/office/drawing/2014/main" id="{269F745B-414F-AE0E-B176-66BE4874A6D0}"/>
                </a:ext>
              </a:extLst>
            </p:cNvPr>
            <p:cNvGrpSpPr/>
            <p:nvPr/>
          </p:nvGrpSpPr>
          <p:grpSpPr>
            <a:xfrm>
              <a:off x="1028678" y="5940041"/>
              <a:ext cx="16528873" cy="1911940"/>
              <a:chOff x="0" y="-38100"/>
              <a:chExt cx="3981628" cy="503556"/>
            </a:xfrm>
          </p:grpSpPr>
          <p:sp>
            <p:nvSpPr>
              <p:cNvPr id="21" name="Freeform 17">
                <a:extLst>
                  <a:ext uri="{FF2B5EF4-FFF2-40B4-BE49-F238E27FC236}">
                    <a16:creationId xmlns:a16="http://schemas.microsoft.com/office/drawing/2014/main" id="{71A95F81-C936-19D7-8F3A-C7019887934D}"/>
                  </a:ext>
                </a:extLst>
              </p:cNvPr>
              <p:cNvSpPr/>
              <p:nvPr/>
            </p:nvSpPr>
            <p:spPr>
              <a:xfrm>
                <a:off x="0" y="0"/>
                <a:ext cx="3981628" cy="383352"/>
              </a:xfrm>
              <a:custGeom>
                <a:avLst/>
                <a:gdLst/>
                <a:ahLst/>
                <a:cxnLst/>
                <a:rect l="l" t="t" r="r" b="b"/>
                <a:pathLst>
                  <a:path w="3981628" h="465456">
                    <a:moveTo>
                      <a:pt x="0" y="0"/>
                    </a:moveTo>
                    <a:lnTo>
                      <a:pt x="3981628" y="0"/>
                    </a:lnTo>
                    <a:lnTo>
                      <a:pt x="3981628" y="465456"/>
                    </a:lnTo>
                    <a:lnTo>
                      <a:pt x="0" y="465456"/>
                    </a:lnTo>
                    <a:close/>
                  </a:path>
                </a:pathLst>
              </a:custGeom>
              <a:solidFill>
                <a:srgbClr val="0070C0">
                  <a:alpha val="95686"/>
                </a:srgbClr>
              </a:solidFill>
              <a:ln w="38100" cap="sq">
                <a:solidFill>
                  <a:srgbClr val="FFFFFF">
                    <a:alpha val="95686"/>
                  </a:srgbClr>
                </a:solidFill>
                <a:prstDash val="dash"/>
                <a:miter/>
              </a:ln>
            </p:spPr>
            <p:txBody>
              <a:bodyPr/>
              <a:lstStyle/>
              <a:p>
                <a:endParaRPr lang="en-US" dirty="0"/>
              </a:p>
            </p:txBody>
          </p:sp>
          <p:sp>
            <p:nvSpPr>
              <p:cNvPr id="22" name="TextBox 18">
                <a:extLst>
                  <a:ext uri="{FF2B5EF4-FFF2-40B4-BE49-F238E27FC236}">
                    <a16:creationId xmlns:a16="http://schemas.microsoft.com/office/drawing/2014/main" id="{C2063271-49BD-B84B-299D-5CFB7FCFE5D6}"/>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20" name="TextBox 48">
              <a:extLst>
                <a:ext uri="{FF2B5EF4-FFF2-40B4-BE49-F238E27FC236}">
                  <a16:creationId xmlns:a16="http://schemas.microsoft.com/office/drawing/2014/main" id="{F55301DC-8A1C-9313-F426-479AD5B44813}"/>
                </a:ext>
              </a:extLst>
            </p:cNvPr>
            <p:cNvSpPr txBox="1"/>
            <p:nvPr/>
          </p:nvSpPr>
          <p:spPr>
            <a:xfrm>
              <a:off x="1333478" y="6151765"/>
              <a:ext cx="15882391" cy="1254242"/>
            </a:xfrm>
            <a:prstGeom prst="rect">
              <a:avLst/>
            </a:prstGeom>
          </p:spPr>
          <p:txBody>
            <a:bodyPr wrap="square" lIns="0" tIns="0" rIns="0" bIns="0" rtlCol="0" anchor="t">
              <a:spAutoFit/>
            </a:bodyPr>
            <a:lstStyle/>
            <a:p>
              <a:pPr algn="just"/>
              <a:r>
                <a:rPr lang="en-US" sz="4400" b="0" i="1" dirty="0">
                  <a:solidFill>
                    <a:schemeClr val="bg1"/>
                  </a:solidFill>
                  <a:effectLst/>
                  <a:latin typeface="Cambria" panose="02040503050406030204" pitchFamily="18" charset="0"/>
                  <a:ea typeface="Cambria" panose="02040503050406030204" pitchFamily="18" charset="0"/>
                </a:rPr>
                <a:t>a) </a:t>
              </a:r>
              <a:r>
                <a:rPr lang="vi-VN" sz="4400" b="0" i="1" dirty="0">
                  <a:solidFill>
                    <a:schemeClr val="bg1"/>
                  </a:solidFill>
                  <a:effectLst/>
                  <a:latin typeface="Cambria" panose="02040503050406030204" pitchFamily="18" charset="0"/>
                  <a:ea typeface="Cambria" panose="02040503050406030204" pitchFamily="18" charset="0"/>
                </a:rPr>
                <a:t>Vì </a:t>
              </a:r>
              <a:r>
                <a:rPr lang="vi-VN" sz="4400" b="0" i="0" dirty="0">
                  <a:solidFill>
                    <a:schemeClr val="bg1"/>
                  </a:solidFill>
                  <a:effectLst/>
                  <a:latin typeface="Cambria" panose="02040503050406030204" pitchFamily="18" charset="0"/>
                  <a:ea typeface="Cambria" panose="02040503050406030204" pitchFamily="18" charset="0"/>
                </a:rPr>
                <a:t>xe quá bẩn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mẹ tôi mang đi rửa.</a:t>
              </a:r>
            </a:p>
            <a:p>
              <a:pPr algn="just"/>
              <a:r>
                <a:rPr lang="vi-VN" sz="4400" b="0" i="1" dirty="0">
                  <a:solidFill>
                    <a:schemeClr val="bg1"/>
                  </a:solidFill>
                  <a:effectLst/>
                  <a:latin typeface="Cambria" panose="02040503050406030204" pitchFamily="18" charset="0"/>
                  <a:ea typeface="Cambria" panose="02040503050406030204" pitchFamily="18" charset="0"/>
                </a:rPr>
                <a:t>Bởi </a:t>
              </a:r>
              <a:r>
                <a:rPr lang="vi-VN" sz="4400" b="0" i="0" dirty="0">
                  <a:solidFill>
                    <a:schemeClr val="bg1"/>
                  </a:solidFill>
                  <a:effectLst/>
                  <a:latin typeface="Cambria" panose="02040503050406030204" pitchFamily="18" charset="0"/>
                  <a:ea typeface="Cambria" panose="02040503050406030204" pitchFamily="18" charset="0"/>
                </a:rPr>
                <a:t>hôm qua em thức khuya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hôm nay hơi chóng mặt.</a:t>
              </a:r>
            </a:p>
          </p:txBody>
        </p:sp>
      </p:grpSp>
      <p:grpSp>
        <p:nvGrpSpPr>
          <p:cNvPr id="24" name="Group 23">
            <a:extLst>
              <a:ext uri="{FF2B5EF4-FFF2-40B4-BE49-F238E27FC236}">
                <a16:creationId xmlns:a16="http://schemas.microsoft.com/office/drawing/2014/main" id="{B254D143-F9FF-E13D-31CD-EE06D93EEF48}"/>
              </a:ext>
            </a:extLst>
          </p:cNvPr>
          <p:cNvGrpSpPr/>
          <p:nvPr/>
        </p:nvGrpSpPr>
        <p:grpSpPr>
          <a:xfrm>
            <a:off x="914400" y="3314701"/>
            <a:ext cx="16528873" cy="2458826"/>
            <a:chOff x="1028678" y="5940041"/>
            <a:chExt cx="16528873" cy="2046661"/>
          </a:xfrm>
        </p:grpSpPr>
        <p:grpSp>
          <p:nvGrpSpPr>
            <p:cNvPr id="26" name="Group 16">
              <a:extLst>
                <a:ext uri="{FF2B5EF4-FFF2-40B4-BE49-F238E27FC236}">
                  <a16:creationId xmlns:a16="http://schemas.microsoft.com/office/drawing/2014/main" id="{59DBD12C-7ECC-469C-0AC6-D8DB3F684EA1}"/>
                </a:ext>
              </a:extLst>
            </p:cNvPr>
            <p:cNvGrpSpPr/>
            <p:nvPr/>
          </p:nvGrpSpPr>
          <p:grpSpPr>
            <a:xfrm>
              <a:off x="1028678" y="5940041"/>
              <a:ext cx="16528873" cy="2046661"/>
              <a:chOff x="0" y="-38100"/>
              <a:chExt cx="3981628" cy="539038"/>
            </a:xfrm>
          </p:grpSpPr>
          <p:sp>
            <p:nvSpPr>
              <p:cNvPr id="28" name="Freeform 17">
                <a:extLst>
                  <a:ext uri="{FF2B5EF4-FFF2-40B4-BE49-F238E27FC236}">
                    <a16:creationId xmlns:a16="http://schemas.microsoft.com/office/drawing/2014/main" id="{327AC2A6-2477-EBE4-3814-5FA221A5CDB2}"/>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2">
                  <a:lumMod val="75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29" name="TextBox 18">
                <a:extLst>
                  <a:ext uri="{FF2B5EF4-FFF2-40B4-BE49-F238E27FC236}">
                    <a16:creationId xmlns:a16="http://schemas.microsoft.com/office/drawing/2014/main" id="{BEEAC980-9FB6-69B5-1FB5-5F72143801C3}"/>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27" name="TextBox 48">
              <a:extLst>
                <a:ext uri="{FF2B5EF4-FFF2-40B4-BE49-F238E27FC236}">
                  <a16:creationId xmlns:a16="http://schemas.microsoft.com/office/drawing/2014/main" id="{E087D7AA-316A-719F-4E3D-44FD9E695E0D}"/>
                </a:ext>
              </a:extLst>
            </p:cNvPr>
            <p:cNvSpPr txBox="1"/>
            <p:nvPr/>
          </p:nvSpPr>
          <p:spPr>
            <a:xfrm>
              <a:off x="1333478" y="6151765"/>
              <a:ext cx="15882391" cy="1690821"/>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b. </a:t>
              </a:r>
              <a:r>
                <a:rPr lang="vi-VN" sz="4400" b="0" i="1" dirty="0">
                  <a:solidFill>
                    <a:schemeClr val="bg1"/>
                  </a:solidFill>
                  <a:effectLst/>
                  <a:latin typeface="Cambria" panose="02040503050406030204" pitchFamily="18" charset="0"/>
                  <a:ea typeface="Cambria" panose="02040503050406030204" pitchFamily="18" charset="0"/>
                </a:rPr>
                <a:t>Nếu </a:t>
              </a:r>
              <a:r>
                <a:rPr lang="vi-VN" sz="4400" b="0" i="0" dirty="0">
                  <a:solidFill>
                    <a:schemeClr val="bg1"/>
                  </a:solidFill>
                  <a:effectLst/>
                  <a:latin typeface="Cambria" panose="02040503050406030204" pitchFamily="18" charset="0"/>
                  <a:ea typeface="Cambria" panose="02040503050406030204" pitchFamily="18" charset="0"/>
                </a:rPr>
                <a:t>học tập tốt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em sẽ có cơ hội đỗ vào lớp ôn thi học sinh giỏi của trường.</a:t>
              </a:r>
            </a:p>
            <a:p>
              <a:pPr algn="just"/>
              <a:r>
                <a:rPr lang="vi-VN" sz="4400" b="0" i="1" dirty="0">
                  <a:solidFill>
                    <a:schemeClr val="bg1"/>
                  </a:solidFill>
                  <a:effectLst/>
                  <a:latin typeface="Cambria" panose="02040503050406030204" pitchFamily="18" charset="0"/>
                  <a:ea typeface="Cambria" panose="02040503050406030204" pitchFamily="18" charset="0"/>
                </a:rPr>
                <a:t>Hễ </a:t>
              </a:r>
              <a:r>
                <a:rPr lang="vi-VN" sz="4400" b="0" i="0" dirty="0">
                  <a:solidFill>
                    <a:schemeClr val="bg1"/>
                  </a:solidFill>
                  <a:effectLst/>
                  <a:latin typeface="Cambria" panose="02040503050406030204" pitchFamily="18" charset="0"/>
                  <a:ea typeface="Cambria" panose="02040503050406030204" pitchFamily="18" charset="0"/>
                </a:rPr>
                <a:t>trời mưa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đường lại trơn trượt hơn hẳn.</a:t>
              </a:r>
            </a:p>
          </p:txBody>
        </p:sp>
      </p:grpSp>
      <p:grpSp>
        <p:nvGrpSpPr>
          <p:cNvPr id="30" name="Group 29">
            <a:extLst>
              <a:ext uri="{FF2B5EF4-FFF2-40B4-BE49-F238E27FC236}">
                <a16:creationId xmlns:a16="http://schemas.microsoft.com/office/drawing/2014/main" id="{3BF49A30-8041-97FD-4D38-5AE4A2EB6646}"/>
              </a:ext>
            </a:extLst>
          </p:cNvPr>
          <p:cNvGrpSpPr/>
          <p:nvPr/>
        </p:nvGrpSpPr>
        <p:grpSpPr>
          <a:xfrm>
            <a:off x="838200" y="6438901"/>
            <a:ext cx="16528873" cy="2458826"/>
            <a:chOff x="1028678" y="5940041"/>
            <a:chExt cx="16528873" cy="2046661"/>
          </a:xfrm>
        </p:grpSpPr>
        <p:grpSp>
          <p:nvGrpSpPr>
            <p:cNvPr id="31" name="Group 16">
              <a:extLst>
                <a:ext uri="{FF2B5EF4-FFF2-40B4-BE49-F238E27FC236}">
                  <a16:creationId xmlns:a16="http://schemas.microsoft.com/office/drawing/2014/main" id="{F62CC218-E7BC-5F2A-121E-BC1A0E2AF11E}"/>
                </a:ext>
              </a:extLst>
            </p:cNvPr>
            <p:cNvGrpSpPr/>
            <p:nvPr/>
          </p:nvGrpSpPr>
          <p:grpSpPr>
            <a:xfrm>
              <a:off x="1028678" y="5940041"/>
              <a:ext cx="16528873" cy="2046661"/>
              <a:chOff x="0" y="-38100"/>
              <a:chExt cx="3981628" cy="539038"/>
            </a:xfrm>
          </p:grpSpPr>
          <p:sp>
            <p:nvSpPr>
              <p:cNvPr id="33" name="Freeform 17">
                <a:extLst>
                  <a:ext uri="{FF2B5EF4-FFF2-40B4-BE49-F238E27FC236}">
                    <a16:creationId xmlns:a16="http://schemas.microsoft.com/office/drawing/2014/main" id="{4795C462-C831-EB8B-2988-04F0EE35F893}"/>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5">
                  <a:lumMod val="50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34" name="TextBox 18">
                <a:extLst>
                  <a:ext uri="{FF2B5EF4-FFF2-40B4-BE49-F238E27FC236}">
                    <a16:creationId xmlns:a16="http://schemas.microsoft.com/office/drawing/2014/main" id="{1CE0E263-EBB6-97CA-6306-01C6E8C053CD}"/>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32" name="TextBox 48">
              <a:extLst>
                <a:ext uri="{FF2B5EF4-FFF2-40B4-BE49-F238E27FC236}">
                  <a16:creationId xmlns:a16="http://schemas.microsoft.com/office/drawing/2014/main" id="{BD88E6EA-FDFB-0584-503B-D0B58F74614C}"/>
                </a:ext>
              </a:extLst>
            </p:cNvPr>
            <p:cNvSpPr txBox="1"/>
            <p:nvPr/>
          </p:nvSpPr>
          <p:spPr>
            <a:xfrm>
              <a:off x="1333478" y="6151765"/>
              <a:ext cx="15882391" cy="1690820"/>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c. </a:t>
              </a:r>
              <a:r>
                <a:rPr lang="vi-VN" sz="4400" b="0" i="1" dirty="0">
                  <a:solidFill>
                    <a:schemeClr val="bg1"/>
                  </a:solidFill>
                  <a:effectLst/>
                  <a:latin typeface="Cambria" panose="02040503050406030204" pitchFamily="18" charset="0"/>
                  <a:ea typeface="Cambria" panose="02040503050406030204" pitchFamily="18" charset="0"/>
                </a:rPr>
                <a:t>Vừa </a:t>
              </a:r>
              <a:r>
                <a:rPr lang="vi-VN" sz="4400" b="0" i="0" dirty="0">
                  <a:solidFill>
                    <a:schemeClr val="bg1"/>
                  </a:solidFill>
                  <a:effectLst/>
                  <a:latin typeface="Cambria" panose="02040503050406030204" pitchFamily="18" charset="0"/>
                  <a:ea typeface="Cambria" panose="02040503050406030204" pitchFamily="18" charset="0"/>
                </a:rPr>
                <a:t>ngủ dậy mà mẹ em </a:t>
              </a:r>
              <a:r>
                <a:rPr lang="vi-VN" sz="4400" b="0" i="1" dirty="0">
                  <a:solidFill>
                    <a:schemeClr val="bg1"/>
                  </a:solidFill>
                  <a:effectLst/>
                  <a:latin typeface="Cambria" panose="02040503050406030204" pitchFamily="18" charset="0"/>
                  <a:ea typeface="Cambria" panose="02040503050406030204" pitchFamily="18" charset="0"/>
                </a:rPr>
                <a:t>đã</a:t>
              </a:r>
              <a:r>
                <a:rPr lang="vi-VN" sz="4400" b="0" i="0" dirty="0">
                  <a:solidFill>
                    <a:schemeClr val="bg1"/>
                  </a:solidFill>
                  <a:effectLst/>
                  <a:latin typeface="Cambria" panose="02040503050406030204" pitchFamily="18" charset="0"/>
                  <a:ea typeface="Cambria" panose="02040503050406030204" pitchFamily="18" charset="0"/>
                </a:rPr>
                <a:t> vào bếp chuẩn bị đồ ăn sáng cho cả gia đình.</a:t>
              </a:r>
            </a:p>
            <a:p>
              <a:pPr algn="just"/>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ăn kem em thấy mình </a:t>
              </a:r>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khát nước hơn.</a:t>
              </a:r>
            </a:p>
          </p:txBody>
        </p:sp>
      </p:grpSp>
    </p:spTree>
    <p:extLst>
      <p:ext uri="{BB962C8B-B14F-4D97-AF65-F5344CB8AC3E}">
        <p14:creationId xmlns:p14="http://schemas.microsoft.com/office/powerpoint/2010/main" val="38293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1" name="Picture 10">
            <a:extLst>
              <a:ext uri="{FF2B5EF4-FFF2-40B4-BE49-F238E27FC236}">
                <a16:creationId xmlns:a16="http://schemas.microsoft.com/office/drawing/2014/main" id="{08A47CDC-B642-C344-3BAB-D9E94B599B70}"/>
              </a:ext>
            </a:extLst>
          </p:cNvPr>
          <p:cNvPicPr>
            <a:picLocks noChangeAspect="1"/>
          </p:cNvPicPr>
          <p:nvPr/>
        </p:nvPicPr>
        <p:blipFill>
          <a:blip r:embed="rId9"/>
          <a:stretch>
            <a:fillRect/>
          </a:stretch>
        </p:blipFill>
        <p:spPr>
          <a:xfrm>
            <a:off x="1752600" y="2579576"/>
            <a:ext cx="14326842" cy="4980864"/>
          </a:xfrm>
          <a:prstGeom prst="rect">
            <a:avLst/>
          </a:prstGeom>
        </p:spPr>
      </p:pic>
    </p:spTree>
    <p:extLst>
      <p:ext uri="{BB962C8B-B14F-4D97-AF65-F5344CB8AC3E}">
        <p14:creationId xmlns:p14="http://schemas.microsoft.com/office/powerpoint/2010/main" val="180333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oup of kids sitting at a table&#10;&#10;Description automatically generated">
            <a:extLst>
              <a:ext uri="{FF2B5EF4-FFF2-40B4-BE49-F238E27FC236}">
                <a16:creationId xmlns:a16="http://schemas.microsoft.com/office/drawing/2014/main" id="{46D63F2E-F0B6-873A-E4C9-DE3D738F329B}"/>
              </a:ext>
            </a:extLst>
          </p:cNvPr>
          <p:cNvPicPr>
            <a:picLocks noChangeAspect="1"/>
          </p:cNvPicPr>
          <p:nvPr/>
        </p:nvPicPr>
        <p:blipFill>
          <a:blip r:embed="rId13">
            <a:extLst>
              <a:ext uri="{28A0092B-C50C-407E-A947-70E740481C1C}">
                <a14:useLocalDpi xmlns:a14="http://schemas.microsoft.com/office/drawing/2010/main" val="0"/>
              </a:ext>
            </a:extLst>
          </a:blip>
          <a:srcRect b="23998"/>
          <a:stretch/>
        </p:blipFill>
        <p:spPr>
          <a:xfrm>
            <a:off x="5715000" y="5219700"/>
            <a:ext cx="7416444" cy="3846447"/>
          </a:xfrm>
          <a:prstGeom prst="rect">
            <a:avLst/>
          </a:prstGeom>
        </p:spPr>
      </p:pic>
      <p:pic>
        <p:nvPicPr>
          <p:cNvPr id="20" name="Picture 19">
            <a:extLst>
              <a:ext uri="{FF2B5EF4-FFF2-40B4-BE49-F238E27FC236}">
                <a16:creationId xmlns:a16="http://schemas.microsoft.com/office/drawing/2014/main" id="{1EC6012A-3D01-D508-4FAC-79FCB0E5A71E}"/>
              </a:ext>
            </a:extLst>
          </p:cNvPr>
          <p:cNvPicPr>
            <a:picLocks noChangeAspect="1"/>
          </p:cNvPicPr>
          <p:nvPr/>
        </p:nvPicPr>
        <p:blipFill>
          <a:blip r:embed="rId14"/>
          <a:stretch>
            <a:fillRect/>
          </a:stretch>
        </p:blipFill>
        <p:spPr>
          <a:xfrm>
            <a:off x="4495800" y="723900"/>
            <a:ext cx="10210800" cy="4895367"/>
          </a:xfrm>
          <a:prstGeom prst="rect">
            <a:avLst/>
          </a:prstGeom>
        </p:spPr>
      </p:pic>
    </p:spTree>
    <p:extLst>
      <p:ext uri="{BB962C8B-B14F-4D97-AF65-F5344CB8AC3E}">
        <p14:creationId xmlns:p14="http://schemas.microsoft.com/office/powerpoint/2010/main" val="38643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220699" cy="2708434"/>
          </a:xfrm>
          <a:prstGeom prst="rect">
            <a:avLst/>
          </a:prstGeom>
          <a:noFill/>
        </p:spPr>
        <p:txBody>
          <a:bodyPr wrap="square" lIns="0" tIns="0" rIns="0" bIns="0" rtlCol="0">
            <a:spAutoFit/>
          </a:bodyPr>
          <a:lstStyle/>
          <a:p>
            <a:pPr algn="ctr" defTabSz="1371600"/>
            <a:r>
              <a:rPr lang="vi-VN" sz="8800" b="1"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bằng cặp kết từ là:</a:t>
            </a:r>
            <a:endParaRPr lang="en-US" sz="8800" b="1"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3597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Ngoài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sân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nam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cầu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nhảy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dây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438400" y="7886700"/>
            <a:ext cx="632460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bồng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lên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rực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30000" y="5067300"/>
            <a:ext cx="5155740" cy="1292662"/>
          </a:xfrm>
          <a:prstGeom prst="rect">
            <a:avLst/>
          </a:prstGeom>
          <a:noFill/>
        </p:spPr>
        <p:txBody>
          <a:bodyPr wrap="square" lIns="0" tIns="0" rIns="0" bIns="0" rtlCol="0">
            <a:spAutoFit/>
          </a:bodyPr>
          <a:lstStyle/>
          <a:p>
            <a:pPr algn="just" defTabSz="1371600">
              <a:spcBef>
                <a:spcPts val="900"/>
              </a:spcBef>
            </a:pPr>
            <a:r>
              <a:rPr lang="vi-VN" sz="4200" b="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 trời mưa nhưng em vẫn đi học</a:t>
            </a:r>
            <a:endPar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938992"/>
          </a:xfrm>
          <a:prstGeom prst="rect">
            <a:avLst/>
          </a:prstGeom>
          <a:noFill/>
        </p:spPr>
        <p:txBody>
          <a:bodyPr wrap="square" lIns="0" tIns="0" rIns="0" bIns="0" rtlCol="0">
            <a:spAutoFit/>
          </a:bodyPr>
          <a:lstStyle/>
          <a:p>
            <a:pPr algn="just" defTabSz="1371600">
              <a:spcBef>
                <a:spcPts val="900"/>
              </a:spcBef>
            </a:pP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Trong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vườn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lan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huệ</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đua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nhau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khoe</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sắc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thắm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4457701"/>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8597" y="4339377"/>
            <a:ext cx="1481682" cy="2376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830299" cy="2031325"/>
          </a:xfrm>
          <a:prstGeom prst="rect">
            <a:avLst/>
          </a:prstGeom>
          <a:noFill/>
        </p:spPr>
        <p:txBody>
          <a:bodyPr wrap="square" lIns="0" tIns="0" rIns="0" bIns="0" rtlCol="0">
            <a:spAutoFit/>
          </a:bodyPr>
          <a:lstStyle/>
          <a:p>
            <a:pPr algn="ctr" defTabSz="1371600"/>
            <a:r>
              <a:rPr lang="vi-VN" sz="6600"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với nhau bằng cặp từ hô ứng là:</a:t>
            </a:r>
            <a:endParaRPr lang="en-US" sz="6600"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737383"/>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4359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Lan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giỏi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còn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hát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rất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hay.</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582400" y="4991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chồm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dội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bọt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tung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xóa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585940" y="7515028"/>
            <a:ext cx="5491260"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vừa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trở</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lạnh</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mẹ</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đã</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lo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áo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hai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tôi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ốm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nhưng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vẫn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cố</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90000"/>
            </a:blip>
            <a:stretch>
              <a:fillRect/>
            </a:stretch>
          </a:blipFill>
        </p:spPr>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11" name="Freeform 11"/>
          <p:cNvSpPr/>
          <p:nvPr/>
        </p:nvSpPr>
        <p:spPr>
          <a:xfrm>
            <a:off x="-112703" y="5337797"/>
            <a:ext cx="2071467" cy="2071467"/>
          </a:xfrm>
          <a:custGeom>
            <a:avLst/>
            <a:gdLst/>
            <a:ahLst/>
            <a:cxnLst/>
            <a:rect l="l" t="t" r="r" b="b"/>
            <a:pathLst>
              <a:path w="2071467" h="2071467">
                <a:moveTo>
                  <a:pt x="0" y="0"/>
                </a:moveTo>
                <a:lnTo>
                  <a:pt x="2071468" y="0"/>
                </a:lnTo>
                <a:lnTo>
                  <a:pt x="2071468" y="2071468"/>
                </a:lnTo>
                <a:lnTo>
                  <a:pt x="0" y="2071468"/>
                </a:lnTo>
                <a:lnTo>
                  <a:pt x="0" y="0"/>
                </a:lnTo>
                <a:close/>
              </a:path>
            </a:pathLst>
          </a:custGeom>
          <a:blipFill>
            <a:blip r:embed="rId7">
              <a:alphaModFix amt="69000"/>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154" y="1033994"/>
            <a:ext cx="2316681" cy="231668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100832" y="8037115"/>
            <a:ext cx="1963082" cy="2024047"/>
          </a:xfrm>
          <a:prstGeom prst="rect">
            <a:avLst/>
          </a:prstGeom>
        </p:spPr>
      </p:pic>
      <p:pic>
        <p:nvPicPr>
          <p:cNvPr id="25" name="Picture 24"/>
          <p:cNvPicPr>
            <a:picLocks noChangeAspect="1"/>
          </p:cNvPicPr>
          <p:nvPr/>
        </p:nvPicPr>
        <p:blipFill>
          <a:blip r:embed="rId13"/>
          <a:stretch>
            <a:fillRect/>
          </a:stretch>
        </p:blipFill>
        <p:spPr>
          <a:xfrm>
            <a:off x="1419216" y="1688051"/>
            <a:ext cx="8783276" cy="1057961"/>
          </a:xfrm>
          <a:prstGeom prst="rect">
            <a:avLst/>
          </a:prstGeom>
        </p:spPr>
      </p:pic>
      <p:pic>
        <p:nvPicPr>
          <p:cNvPr id="15" name="Picture 14">
            <a:extLst>
              <a:ext uri="{FF2B5EF4-FFF2-40B4-BE49-F238E27FC236}">
                <a16:creationId xmlns:a16="http://schemas.microsoft.com/office/drawing/2014/main" id="{AB2E3052-167E-23C9-7273-AD5095AECD9A}"/>
              </a:ext>
            </a:extLst>
          </p:cNvPr>
          <p:cNvPicPr>
            <a:picLocks noChangeAspect="1"/>
          </p:cNvPicPr>
          <p:nvPr/>
        </p:nvPicPr>
        <p:blipFill>
          <a:blip r:embed="rId14"/>
          <a:stretch>
            <a:fillRect/>
          </a:stretch>
        </p:blipFill>
        <p:spPr>
          <a:xfrm>
            <a:off x="609600" y="3238500"/>
            <a:ext cx="9041152" cy="4578493"/>
          </a:xfrm>
          <a:prstGeom prst="rect">
            <a:avLst/>
          </a:prstGeom>
        </p:spPr>
      </p:pic>
      <p:pic>
        <p:nvPicPr>
          <p:cNvPr id="17" name="Picture 16">
            <a:extLst>
              <a:ext uri="{FF2B5EF4-FFF2-40B4-BE49-F238E27FC236}">
                <a16:creationId xmlns:a16="http://schemas.microsoft.com/office/drawing/2014/main" id="{25EDD187-888E-2E87-CE7C-9DEE4713BF72}"/>
              </a:ext>
            </a:extLst>
          </p:cNvPr>
          <p:cNvPicPr>
            <a:picLocks noChangeAspect="1"/>
          </p:cNvPicPr>
          <p:nvPr/>
        </p:nvPicPr>
        <p:blipFill>
          <a:blip r:embed="rId15"/>
          <a:stretch>
            <a:fillRect/>
          </a:stretch>
        </p:blipFill>
        <p:spPr>
          <a:xfrm>
            <a:off x="9829800" y="1638300"/>
            <a:ext cx="6980525" cy="5803895"/>
          </a:xfrm>
          <a:prstGeom prst="rect">
            <a:avLst/>
          </a:prstGeom>
        </p:spPr>
      </p:pic>
      <p:pic>
        <p:nvPicPr>
          <p:cNvPr id="20" name="Picture 19">
            <a:extLst>
              <a:ext uri="{FF2B5EF4-FFF2-40B4-BE49-F238E27FC236}">
                <a16:creationId xmlns:a16="http://schemas.microsoft.com/office/drawing/2014/main" id="{F5778254-8158-D1C7-F7E9-08F51A2C4E22}"/>
              </a:ext>
            </a:extLst>
          </p:cNvPr>
          <p:cNvPicPr>
            <a:picLocks noChangeAspect="1"/>
          </p:cNvPicPr>
          <p:nvPr/>
        </p:nvPicPr>
        <p:blipFill>
          <a:blip r:embed="rId16"/>
          <a:stretch>
            <a:fillRect/>
          </a:stretch>
        </p:blipFill>
        <p:spPr>
          <a:xfrm>
            <a:off x="11658600" y="6210300"/>
            <a:ext cx="3981033" cy="145707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A68FF0A7-27F1-4397-D822-1C150F31D9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8" name="Picture 17"/>
          <p:cNvPicPr>
            <a:picLocks noChangeAspect="1"/>
          </p:cNvPicPr>
          <p:nvPr/>
        </p:nvPicPr>
        <p:blipFill>
          <a:blip r:embed="rId13"/>
          <a:stretch>
            <a:fillRect/>
          </a:stretch>
        </p:blipFill>
        <p:spPr>
          <a:xfrm>
            <a:off x="473634" y="3180716"/>
            <a:ext cx="17340688" cy="3925568"/>
          </a:xfrm>
          <a:prstGeom prst="rect">
            <a:avLst/>
          </a:prstGeom>
        </p:spPr>
      </p:pic>
    </p:spTree>
    <p:extLst>
      <p:ext uri="{BB962C8B-B14F-4D97-AF65-F5344CB8AC3E}">
        <p14:creationId xmlns:p14="http://schemas.microsoft.com/office/powerpoint/2010/main" val="314377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Picture 11">
            <a:extLst>
              <a:ext uri="{FF2B5EF4-FFF2-40B4-BE49-F238E27FC236}">
                <a16:creationId xmlns:a16="http://schemas.microsoft.com/office/drawing/2014/main" id="{F8E6FACF-3D4D-98C6-7A34-58D5CE1E4F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1943100"/>
            <a:ext cx="13639800" cy="4636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4" name="Group 53"/>
          <p:cNvGrpSpPr/>
          <p:nvPr/>
        </p:nvGrpSpPr>
        <p:grpSpPr>
          <a:xfrm>
            <a:off x="1144901" y="372426"/>
            <a:ext cx="15998198" cy="2090325"/>
            <a:chOff x="1144901" y="372426"/>
            <a:chExt cx="15998198" cy="2090325"/>
          </a:xfrm>
        </p:grpSpPr>
        <p:grpSp>
          <p:nvGrpSpPr>
            <p:cNvPr id="14" name="Group 14"/>
            <p:cNvGrpSpPr/>
            <p:nvPr/>
          </p:nvGrpSpPr>
          <p:grpSpPr>
            <a:xfrm>
              <a:off x="1144901" y="372426"/>
              <a:ext cx="15998198" cy="2090325"/>
              <a:chOff x="0" y="0"/>
              <a:chExt cx="4213517" cy="550538"/>
            </a:xfrm>
          </p:grpSpPr>
          <p:sp>
            <p:nvSpPr>
              <p:cNvPr id="15" name="Freeform 15"/>
              <p:cNvSpPr/>
              <p:nvPr/>
            </p:nvSpPr>
            <p:spPr>
              <a:xfrm>
                <a:off x="0" y="0"/>
                <a:ext cx="4213517" cy="550538"/>
              </a:xfrm>
              <a:custGeom>
                <a:avLst/>
                <a:gdLst/>
                <a:ahLst/>
                <a:cxnLst/>
                <a:rect l="l" t="t" r="r" b="b"/>
                <a:pathLst>
                  <a:path w="4213517" h="550538">
                    <a:moveTo>
                      <a:pt x="0" y="0"/>
                    </a:moveTo>
                    <a:lnTo>
                      <a:pt x="4213517" y="0"/>
                    </a:lnTo>
                    <a:lnTo>
                      <a:pt x="4213517" y="550538"/>
                    </a:lnTo>
                    <a:lnTo>
                      <a:pt x="0" y="550538"/>
                    </a:lnTo>
                    <a:close/>
                  </a:path>
                </a:pathLst>
              </a:custGeom>
              <a:solidFill>
                <a:srgbClr val="357527">
                  <a:alpha val="95686"/>
                </a:srgbClr>
              </a:solidFill>
              <a:ln w="38100" cap="sq">
                <a:solidFill>
                  <a:srgbClr val="FFFFFF">
                    <a:alpha val="95686"/>
                  </a:srgbClr>
                </a:solidFill>
                <a:prstDash val="dash"/>
                <a:miter/>
              </a:ln>
            </p:spPr>
          </p:sp>
          <p:sp>
            <p:nvSpPr>
              <p:cNvPr id="16" name="TextBox 16"/>
              <p:cNvSpPr txBox="1"/>
              <p:nvPr/>
            </p:nvSpPr>
            <p:spPr>
              <a:xfrm>
                <a:off x="0" y="-38100"/>
                <a:ext cx="4213517" cy="588638"/>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1363271" y="668457"/>
              <a:ext cx="15779828" cy="1538883"/>
            </a:xfrm>
            <a:prstGeom prst="rect">
              <a:avLst/>
            </a:prstGeom>
          </p:spPr>
          <p:txBody>
            <a:bodyPr lIns="0" tIns="0" rIns="0" bIns="0" rtlCol="0" anchor="t">
              <a:spAutoFit/>
            </a:bodyPr>
            <a:lstStyle/>
            <a:p>
              <a:pPr algn="just">
                <a:lnSpc>
                  <a:spcPts val="5979"/>
                </a:lnSpc>
              </a:pPr>
              <a:r>
                <a:rPr lang="vi-VN" sz="6000" b="0" i="0" dirty="0">
                  <a:solidFill>
                    <a:schemeClr val="bg1"/>
                  </a:solidFill>
                  <a:effectLst/>
                  <a:latin typeface="Cambria" panose="02040503050406030204" pitchFamily="18" charset="0"/>
                  <a:ea typeface="Cambria" panose="02040503050406030204" pitchFamily="18" charset="0"/>
                </a:rPr>
                <a:t>Tìm cặp kết từ nối các vế câu trong mỗi câu ghép dưới đây:</a:t>
              </a:r>
              <a:endParaRPr lang="en-US" sz="54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sp>
        <p:nvSpPr>
          <p:cNvPr id="58" name="TextBox 57">
            <a:extLst>
              <a:ext uri="{FF2B5EF4-FFF2-40B4-BE49-F238E27FC236}">
                <a16:creationId xmlns:a16="http://schemas.microsoft.com/office/drawing/2014/main" id="{9371D34D-5A42-3647-3E58-09515B132FF9}"/>
              </a:ext>
            </a:extLst>
          </p:cNvPr>
          <p:cNvSpPr txBox="1"/>
          <p:nvPr/>
        </p:nvSpPr>
        <p:spPr>
          <a:xfrm>
            <a:off x="1066800" y="3543300"/>
            <a:ext cx="16230600" cy="6186309"/>
          </a:xfrm>
          <a:prstGeom prst="rect">
            <a:avLst/>
          </a:prstGeom>
          <a:noFill/>
        </p:spPr>
        <p:txBody>
          <a:bodyPr wrap="square" rtlCol="0">
            <a:spAutoFit/>
          </a:bodyPr>
          <a:lstStyle/>
          <a:p>
            <a:pPr algn="just"/>
            <a:r>
              <a:rPr lang="vi-VN" sz="4400" b="0" i="0" dirty="0">
                <a:solidFill>
                  <a:srgbClr val="000000"/>
                </a:solidFill>
                <a:effectLst/>
                <a:latin typeface="Cambria" panose="02040503050406030204" pitchFamily="18" charset="0"/>
                <a:ea typeface="Cambria" panose="02040503050406030204" pitchFamily="18" charset="0"/>
              </a:rPr>
              <a:t>a. Bởi tôi ăn uống điều độ và làm việc có chừng mực nên tôi chóng lớn lắm.</a:t>
            </a:r>
          </a:p>
          <a:p>
            <a:pPr algn="r"/>
            <a:r>
              <a:rPr lang="vi-VN" sz="4400" b="0" i="0" dirty="0">
                <a:solidFill>
                  <a:srgbClr val="000000"/>
                </a:solidFill>
                <a:effectLst/>
                <a:latin typeface="Cambria" panose="02040503050406030204" pitchFamily="18" charset="0"/>
                <a:ea typeface="Cambria" panose="02040503050406030204" pitchFamily="18" charset="0"/>
              </a:rPr>
              <a:t>(Tô Hoài)</a:t>
            </a:r>
          </a:p>
          <a:p>
            <a:pPr algn="just"/>
            <a:r>
              <a:rPr lang="vi-VN" sz="4400" b="0" i="0" dirty="0">
                <a:solidFill>
                  <a:srgbClr val="00000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p>
          <a:p>
            <a:pPr algn="r"/>
            <a:r>
              <a:rPr lang="vi-VN" sz="4400" b="0" i="0" dirty="0">
                <a:solidFill>
                  <a:srgbClr val="000000"/>
                </a:solidFill>
                <a:effectLst/>
                <a:latin typeface="Cambria" panose="02040503050406030204" pitchFamily="18" charset="0"/>
                <a:ea typeface="Cambria" panose="02040503050406030204" pitchFamily="18" charset="0"/>
              </a:rPr>
              <a:t>(</a:t>
            </a:r>
            <a:r>
              <a:rPr lang="vi-VN" sz="4400" b="0" i="1" dirty="0">
                <a:solidFill>
                  <a:srgbClr val="000000"/>
                </a:solidFill>
                <a:effectLst/>
                <a:latin typeface="Cambria" panose="02040503050406030204" pitchFamily="18" charset="0"/>
                <a:ea typeface="Cambria" panose="02040503050406030204" pitchFamily="18" charset="0"/>
              </a:rPr>
              <a:t>Theo</a:t>
            </a:r>
            <a:r>
              <a:rPr lang="vi-VN" sz="4400" b="0" i="0" dirty="0">
                <a:solidFill>
                  <a:srgbClr val="000000"/>
                </a:solidFill>
                <a:effectLst/>
                <a:latin typeface="Cambria" panose="02040503050406030204" pitchFamily="18" charset="0"/>
                <a:ea typeface="Cambria" panose="02040503050406030204" pitchFamily="18" charset="0"/>
              </a:rPr>
              <a:t> Minh Hương)</a:t>
            </a:r>
          </a:p>
          <a:p>
            <a:pPr algn="just"/>
            <a:r>
              <a:rPr lang="vi-VN" sz="4400" b="0" i="0" dirty="0">
                <a:solidFill>
                  <a:srgbClr val="000000"/>
                </a:solidFill>
                <a:effectLst/>
                <a:latin typeface="Cambria" panose="02040503050406030204" pitchFamily="18" charset="0"/>
                <a:ea typeface="Cambria" panose="02040503050406030204" pitchFamily="18" charset="0"/>
              </a:rPr>
              <a:t>c. Nếu hoa mua có màu tím hồng thì hoa sim tím nhạt, phơn phớt như má con gái.</a:t>
            </a:r>
          </a:p>
          <a:p>
            <a:pPr algn="r"/>
            <a:r>
              <a:rPr lang="vi-VN" sz="4400" b="0" i="0" dirty="0">
                <a:solidFill>
                  <a:srgbClr val="000000"/>
                </a:solidFill>
                <a:effectLst/>
                <a:latin typeface="Cambria" panose="02040503050406030204" pitchFamily="18" charset="0"/>
                <a:ea typeface="Cambria" panose="02040503050406030204" pitchFamily="18" charset="0"/>
              </a:rPr>
              <a:t>(Băng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38097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22" name="Table 21">
            <a:extLst>
              <a:ext uri="{FF2B5EF4-FFF2-40B4-BE49-F238E27FC236}">
                <a16:creationId xmlns:a16="http://schemas.microsoft.com/office/drawing/2014/main" id="{B73DB761-CE3D-4CBF-BF59-5411E034B9D9}"/>
              </a:ext>
            </a:extLst>
          </p:cNvPr>
          <p:cNvGraphicFramePr>
            <a:graphicFrameLocks noGrp="1"/>
          </p:cNvGraphicFramePr>
          <p:nvPr>
            <p:extLst>
              <p:ext uri="{D42A27DB-BD31-4B8C-83A1-F6EECF244321}">
                <p14:modId xmlns:p14="http://schemas.microsoft.com/office/powerpoint/2010/main" val="1417993103"/>
              </p:ext>
            </p:extLst>
          </p:nvPr>
        </p:nvGraphicFramePr>
        <p:xfrm>
          <a:off x="1524000" y="1714500"/>
          <a:ext cx="15544800" cy="6435790"/>
        </p:xfrm>
        <a:graphic>
          <a:graphicData uri="http://schemas.openxmlformats.org/drawingml/2006/table">
            <a:tbl>
              <a:tblPr firstRow="1" firstCol="1" bandRow="1">
                <a:tableStyleId>{5C22544A-7EE6-4342-B048-85BDC9FD1C3A}</a:tableStyleId>
              </a:tblPr>
              <a:tblGrid>
                <a:gridCol w="10260363">
                  <a:extLst>
                    <a:ext uri="{9D8B030D-6E8A-4147-A177-3AD203B41FA5}">
                      <a16:colId xmlns:a16="http://schemas.microsoft.com/office/drawing/2014/main" val="3615146408"/>
                    </a:ext>
                  </a:extLst>
                </a:gridCol>
                <a:gridCol w="5284437">
                  <a:extLst>
                    <a:ext uri="{9D8B030D-6E8A-4147-A177-3AD203B41FA5}">
                      <a16:colId xmlns:a16="http://schemas.microsoft.com/office/drawing/2014/main" val="2115399198"/>
                    </a:ext>
                  </a:extLst>
                </a:gridCol>
              </a:tblGrid>
              <a:tr h="1280932">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Câu ghép</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Cặp kết từ nối các vế câu</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31513847"/>
                  </a:ext>
                </a:extLst>
              </a:tr>
              <a:tr h="1280932">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a. Bởi ăn uống điều độ và làm việc có chừng mực nên tôi chóng lớn lăm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016711"/>
                  </a:ext>
                </a:extLst>
              </a:tr>
              <a:tr h="2155640">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0122913"/>
                  </a:ext>
                </a:extLst>
              </a:tr>
              <a:tr h="1718286">
                <a:tc>
                  <a:txBody>
                    <a:bodyPr/>
                    <a:lstStyle/>
                    <a:p>
                      <a:pPr marL="0" marR="0" algn="just">
                        <a:lnSpc>
                          <a:spcPct val="120000"/>
                        </a:lnSpc>
                        <a:spcBef>
                          <a:spcPts val="0"/>
                        </a:spcBef>
                        <a:spcAft>
                          <a:spcPts val="0"/>
                        </a:spcAft>
                      </a:pPr>
                      <a:r>
                        <a:rPr lang="nl-NL" sz="3600">
                          <a:solidFill>
                            <a:srgbClr val="002060"/>
                          </a:solidFill>
                          <a:effectLst/>
                          <a:latin typeface="Cambria" panose="02040503050406030204" pitchFamily="18" charset="0"/>
                          <a:ea typeface="Cambria" panose="02040503050406030204" pitchFamily="18" charset="0"/>
                        </a:rPr>
                        <a:t>c. Nếu hoa mua có màu tím hồng thì hoa sim tím nhạt, phơn phớt như má con gái.</a:t>
                      </a:r>
                      <a:endParaRPr lang="en-US" sz="36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664933"/>
                  </a:ext>
                </a:extLst>
              </a:tr>
            </a:tbl>
          </a:graphicData>
        </a:graphic>
      </p:graphicFrame>
      <p:sp>
        <p:nvSpPr>
          <p:cNvPr id="23" name="TextBox 22">
            <a:extLst>
              <a:ext uri="{FF2B5EF4-FFF2-40B4-BE49-F238E27FC236}">
                <a16:creationId xmlns:a16="http://schemas.microsoft.com/office/drawing/2014/main" id="{353ACD11-1EC7-080F-D3BF-78E26C5B26BA}"/>
              </a:ext>
            </a:extLst>
          </p:cNvPr>
          <p:cNvSpPr txBox="1"/>
          <p:nvPr/>
        </p:nvSpPr>
        <p:spPr>
          <a:xfrm>
            <a:off x="12496800" y="3086100"/>
            <a:ext cx="3657600" cy="1015663"/>
          </a:xfrm>
          <a:prstGeom prst="rect">
            <a:avLst/>
          </a:prstGeom>
          <a:noFill/>
        </p:spPr>
        <p:txBody>
          <a:bodyPr wrap="square" rtlCol="0">
            <a:spAutoFit/>
          </a:bodyPr>
          <a:lstStyle/>
          <a:p>
            <a:pPr algn="ctr"/>
            <a:r>
              <a:rPr lang="en-US" sz="6000" dirty="0" err="1">
                <a:solidFill>
                  <a:srgbClr val="FF0000"/>
                </a:solidFill>
                <a:latin typeface="Cambria" panose="02040503050406030204" pitchFamily="18" charset="0"/>
                <a:ea typeface="Cambria" panose="02040503050406030204" pitchFamily="18" charset="0"/>
              </a:rPr>
              <a:t>Bởi</a:t>
            </a:r>
            <a:r>
              <a:rPr lang="en-US" sz="6000" dirty="0">
                <a:solidFill>
                  <a:srgbClr val="FF0000"/>
                </a:solidFill>
                <a:latin typeface="Cambria" panose="02040503050406030204" pitchFamily="18" charset="0"/>
                <a:ea typeface="Cambria" panose="02040503050406030204" pitchFamily="18" charset="0"/>
              </a:rPr>
              <a:t> ... </a:t>
            </a:r>
            <a:r>
              <a:rPr lang="en-US" sz="6000" dirty="0" err="1">
                <a:solidFill>
                  <a:srgbClr val="FF0000"/>
                </a:solidFill>
                <a:latin typeface="Cambria" panose="02040503050406030204" pitchFamily="18" charset="0"/>
                <a:ea typeface="Cambria" panose="02040503050406030204" pitchFamily="18" charset="0"/>
              </a:rPr>
              <a:t>nên</a:t>
            </a:r>
            <a:endParaRPr lang="en-US" sz="60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0B94756-BB78-35FD-2DDF-6E6B4B3774F7}"/>
              </a:ext>
            </a:extLst>
          </p:cNvPr>
          <p:cNvSpPr txBox="1"/>
          <p:nvPr/>
        </p:nvSpPr>
        <p:spPr>
          <a:xfrm>
            <a:off x="12039600" y="4686300"/>
            <a:ext cx="4953000" cy="923330"/>
          </a:xfrm>
          <a:prstGeom prst="rect">
            <a:avLst/>
          </a:prstGeom>
          <a:noFill/>
        </p:spPr>
        <p:txBody>
          <a:bodyPr wrap="square" rtlCol="0">
            <a:spAutoFit/>
          </a:bodyPr>
          <a:lstStyle/>
          <a:p>
            <a:pPr algn="ctr"/>
            <a:r>
              <a:rPr lang="vi-VN" sz="5400" dirty="0">
                <a:solidFill>
                  <a:srgbClr val="FF0000"/>
                </a:solidFill>
                <a:latin typeface="Cambria" panose="02040503050406030204" pitchFamily="18" charset="0"/>
                <a:ea typeface="Cambria" panose="02040503050406030204" pitchFamily="18" charset="0"/>
              </a:rPr>
              <a:t>Mặc dù ... nhưng</a:t>
            </a:r>
            <a:endParaRPr lang="en-US" sz="5400" dirty="0">
              <a:solidFill>
                <a:srgbClr val="FF000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300ADBEC-BD51-D6DE-84AE-5D8859FED0A0}"/>
              </a:ext>
            </a:extLst>
          </p:cNvPr>
          <p:cNvSpPr txBox="1"/>
          <p:nvPr/>
        </p:nvSpPr>
        <p:spPr>
          <a:xfrm>
            <a:off x="11963400" y="6667500"/>
            <a:ext cx="4953000" cy="1015663"/>
          </a:xfrm>
          <a:prstGeom prst="rect">
            <a:avLst/>
          </a:prstGeom>
          <a:noFill/>
        </p:spPr>
        <p:txBody>
          <a:bodyPr wrap="square" rtlCol="0">
            <a:spAutoFit/>
          </a:bodyPr>
          <a:lstStyle/>
          <a:p>
            <a:pPr algn="ctr"/>
            <a:r>
              <a:rPr lang="vi-VN" sz="6000" dirty="0">
                <a:solidFill>
                  <a:srgbClr val="FF0000"/>
                </a:solidFill>
                <a:latin typeface="Cambria" panose="02040503050406030204" pitchFamily="18" charset="0"/>
                <a:ea typeface="Cambria" panose="02040503050406030204" pitchFamily="18" charset="0"/>
              </a:rPr>
              <a:t>Nếu ... thì</a:t>
            </a:r>
            <a:endParaRPr lang="en-US" sz="60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4" name="Group 14"/>
          <p:cNvGrpSpPr/>
          <p:nvPr/>
        </p:nvGrpSpPr>
        <p:grpSpPr>
          <a:xfrm>
            <a:off x="685800" y="3238500"/>
            <a:ext cx="17015084" cy="594360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8" name="Group 18"/>
          <p:cNvGrpSpPr/>
          <p:nvPr/>
        </p:nvGrpSpPr>
        <p:grpSpPr>
          <a:xfrm>
            <a:off x="2025357" y="448626"/>
            <a:ext cx="15117742" cy="1767279"/>
            <a:chOff x="0" y="0"/>
            <a:chExt cx="3981627" cy="465456"/>
          </a:xfrm>
        </p:grpSpPr>
        <p:sp>
          <p:nvSpPr>
            <p:cNvPr id="19" name="Freeform 19"/>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0" name="TextBox 20"/>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914400" y="3390900"/>
            <a:ext cx="16535400" cy="5206554"/>
          </a:xfrm>
          <a:prstGeom prst="rect">
            <a:avLst/>
          </a:prstGeom>
        </p:spPr>
        <p:txBody>
          <a:bodyPr wrap="square" lIns="0" tIns="0" rIns="0" bIns="0" rtlCol="0" anchor="t">
            <a:spAutoFit/>
          </a:bodyPr>
          <a:lstStyle/>
          <a:p>
            <a:pPr algn="just">
              <a:lnSpc>
                <a:spcPts val="5750"/>
              </a:lnSpc>
            </a:pPr>
            <a:r>
              <a:rPr lang="vi-VN" sz="5000" b="1" dirty="0">
                <a:solidFill>
                  <a:srgbClr val="357527"/>
                </a:solidFill>
                <a:latin typeface="Cambria Bold"/>
                <a:ea typeface="Cambria Bold"/>
                <a:cs typeface="Cambria Bold"/>
                <a:sym typeface="Cambria Bold"/>
              </a:rPr>
              <a:t>a. Ngày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tắt hẳn, trăng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lên rồi.</a:t>
            </a:r>
          </a:p>
          <a:p>
            <a:pPr algn="r">
              <a:lnSpc>
                <a:spcPts val="5750"/>
              </a:lnSpc>
            </a:pPr>
            <a:r>
              <a:rPr lang="vi-VN" sz="5000" b="1" dirty="0">
                <a:solidFill>
                  <a:srgbClr val="357527"/>
                </a:solidFill>
                <a:latin typeface="Cambria Bold"/>
                <a:ea typeface="Cambria Bold"/>
                <a:cs typeface="Cambria Bold"/>
                <a:sym typeface="Cambria Bold"/>
              </a:rPr>
              <a:t>(Theo Thạch Lam)</a:t>
            </a:r>
          </a:p>
          <a:p>
            <a:pPr algn="just">
              <a:lnSpc>
                <a:spcPts val="5750"/>
              </a:lnSpc>
            </a:pPr>
            <a:r>
              <a:rPr lang="vi-VN" sz="5000" b="1" dirty="0">
                <a:solidFill>
                  <a:srgbClr val="357527"/>
                </a:solidFill>
                <a:latin typeface="Cambria Bold"/>
                <a:ea typeface="Cambria Bold"/>
                <a:cs typeface="Cambria Bold"/>
                <a:sym typeface="Cambria Bold"/>
              </a:rPr>
              <a:t>b. Trăng đi đến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luỹ tre được tắm đẫm màu sữa đến</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(Theo Phan Sĩ Châu)</a:t>
            </a:r>
          </a:p>
          <a:p>
            <a:pPr algn="just">
              <a:lnSpc>
                <a:spcPts val="5750"/>
              </a:lnSpc>
            </a:pPr>
            <a:r>
              <a:rPr lang="vi-VN" sz="5000" b="1" dirty="0">
                <a:solidFill>
                  <a:srgbClr val="357527"/>
                </a:solidFill>
                <a:latin typeface="Cambria Bold"/>
                <a:ea typeface="Cambria Bold"/>
                <a:cs typeface="Cambria Bold"/>
                <a:sym typeface="Cambria Bold"/>
              </a:rPr>
              <a:t>c. Nước dâng lên cao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Sơn Tinh lại làm cho đồi, núi mọc cao lên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(Truyện Sơn Thủy, Thủy Tinh)</a:t>
            </a:r>
            <a:endParaRPr lang="en-US" sz="5000" b="1" dirty="0">
              <a:solidFill>
                <a:srgbClr val="357527"/>
              </a:solidFill>
              <a:latin typeface="Cambria Bold"/>
              <a:ea typeface="Cambria Bold"/>
              <a:cs typeface="Cambria Bold"/>
              <a:sym typeface="Cambria Bold"/>
            </a:endParaRPr>
          </a:p>
        </p:txBody>
      </p:sp>
      <p:sp>
        <p:nvSpPr>
          <p:cNvPr id="49" name="TextBox 49"/>
          <p:cNvSpPr txBox="1"/>
          <p:nvPr/>
        </p:nvSpPr>
        <p:spPr>
          <a:xfrm>
            <a:off x="1981200" y="723900"/>
            <a:ext cx="14859000" cy="1354217"/>
          </a:xfrm>
          <a:prstGeom prst="rect">
            <a:avLst/>
          </a:prstGeom>
        </p:spPr>
        <p:txBody>
          <a:bodyPr wrap="square" lIns="0" tIns="0" rIns="0" bIns="0" rtlCol="0" anchor="t">
            <a:spAutoFit/>
          </a:bodyPr>
          <a:lstStyle/>
          <a:p>
            <a:pPr algn="ctr"/>
            <a:r>
              <a:rPr lang="vi-VN" sz="4400" b="1" dirty="0">
                <a:solidFill>
                  <a:schemeClr val="bg1"/>
                </a:solidFill>
                <a:latin typeface="Cambria" panose="02040503050406030204" pitchFamily="18" charset="0"/>
                <a:ea typeface="Cambria" panose="02040503050406030204" pitchFamily="18" charset="0"/>
              </a:rPr>
              <a:t>Chọn cặp từ (</a:t>
            </a:r>
            <a:r>
              <a:rPr lang="vi-VN" sz="4400" b="1" i="1" dirty="0">
                <a:solidFill>
                  <a:schemeClr val="bg1"/>
                </a:solidFill>
                <a:latin typeface="Cambria" panose="02040503050406030204" pitchFamily="18" charset="0"/>
                <a:ea typeface="Cambria" panose="02040503050406030204" pitchFamily="18" charset="0"/>
              </a:rPr>
              <a:t>đâu ... đó ...; chưa ... đã ...; bao nhiêu ... bấy nhiêu ...</a:t>
            </a:r>
            <a:r>
              <a:rPr lang="vi-VN" sz="4400" b="1" dirty="0">
                <a:solidFill>
                  <a:schemeClr val="bg1"/>
                </a:solidFill>
                <a:latin typeface="Cambria" panose="02040503050406030204" pitchFamily="18" charset="0"/>
                <a:ea typeface="Cambria" panose="02040503050406030204" pitchFamily="18" charset="0"/>
              </a:rPr>
              <a:t>) thay cho bông hoa.</a:t>
            </a:r>
            <a:endParaRPr lang="en-US" sz="96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51" name="Group 50">
            <a:extLst>
              <a:ext uri="{FF2B5EF4-FFF2-40B4-BE49-F238E27FC236}">
                <a16:creationId xmlns:a16="http://schemas.microsoft.com/office/drawing/2014/main" id="{A0CF0BCB-6E0B-06C0-4F58-25E32A37A5FD}"/>
              </a:ext>
            </a:extLst>
          </p:cNvPr>
          <p:cNvGrpSpPr/>
          <p:nvPr/>
        </p:nvGrpSpPr>
        <p:grpSpPr>
          <a:xfrm>
            <a:off x="3048001" y="3390901"/>
            <a:ext cx="838200" cy="685800"/>
            <a:chOff x="10809358" y="1015880"/>
            <a:chExt cx="997131" cy="805401"/>
          </a:xfrm>
        </p:grpSpPr>
        <p:sp>
          <p:nvSpPr>
            <p:cNvPr id="52" name="Rectangle 51">
              <a:extLst>
                <a:ext uri="{FF2B5EF4-FFF2-40B4-BE49-F238E27FC236}">
                  <a16:creationId xmlns:a16="http://schemas.microsoft.com/office/drawing/2014/main" id="{E399E2A0-F223-C88D-AA8C-D4BA821F1AD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79225993-3230-834A-BE41-35D797F8C53D}"/>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54" name="Group 53">
            <a:extLst>
              <a:ext uri="{FF2B5EF4-FFF2-40B4-BE49-F238E27FC236}">
                <a16:creationId xmlns:a16="http://schemas.microsoft.com/office/drawing/2014/main" id="{A405E499-B58B-AF9B-9C54-06F734679788}"/>
              </a:ext>
            </a:extLst>
          </p:cNvPr>
          <p:cNvGrpSpPr/>
          <p:nvPr/>
        </p:nvGrpSpPr>
        <p:grpSpPr>
          <a:xfrm>
            <a:off x="5181600" y="4914900"/>
            <a:ext cx="762000" cy="609600"/>
            <a:chOff x="10809358" y="1015880"/>
            <a:chExt cx="997131" cy="805401"/>
          </a:xfrm>
        </p:grpSpPr>
        <p:sp>
          <p:nvSpPr>
            <p:cNvPr id="55" name="Rectangle 54">
              <a:extLst>
                <a:ext uri="{FF2B5EF4-FFF2-40B4-BE49-F238E27FC236}">
                  <a16:creationId xmlns:a16="http://schemas.microsoft.com/office/drawing/2014/main" id="{91C031A7-99B4-8902-07D3-0835C28E9B97}"/>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D45348FC-E946-1AFC-0D3E-CAEB7E4C56A1}"/>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57" name="Group 56">
            <a:extLst>
              <a:ext uri="{FF2B5EF4-FFF2-40B4-BE49-F238E27FC236}">
                <a16:creationId xmlns:a16="http://schemas.microsoft.com/office/drawing/2014/main" id="{178BD28B-FE4B-2766-3194-E4E244339BE2}"/>
              </a:ext>
            </a:extLst>
          </p:cNvPr>
          <p:cNvGrpSpPr/>
          <p:nvPr/>
        </p:nvGrpSpPr>
        <p:grpSpPr>
          <a:xfrm>
            <a:off x="16383000" y="4914900"/>
            <a:ext cx="838200" cy="685800"/>
            <a:chOff x="10809358" y="1015880"/>
            <a:chExt cx="997131" cy="805401"/>
          </a:xfrm>
        </p:grpSpPr>
        <p:sp>
          <p:nvSpPr>
            <p:cNvPr id="58" name="Rectangle 57">
              <a:extLst>
                <a:ext uri="{FF2B5EF4-FFF2-40B4-BE49-F238E27FC236}">
                  <a16:creationId xmlns:a16="http://schemas.microsoft.com/office/drawing/2014/main" id="{832D525A-E489-9650-1783-BDFEF4546B85}"/>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CBBD71F6-9FCA-C7B1-4B00-1550BC9D3324}"/>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60" name="Group 59">
            <a:extLst>
              <a:ext uri="{FF2B5EF4-FFF2-40B4-BE49-F238E27FC236}">
                <a16:creationId xmlns:a16="http://schemas.microsoft.com/office/drawing/2014/main" id="{AE275782-0615-1024-0EA7-53162CAF836C}"/>
              </a:ext>
            </a:extLst>
          </p:cNvPr>
          <p:cNvGrpSpPr/>
          <p:nvPr/>
        </p:nvGrpSpPr>
        <p:grpSpPr>
          <a:xfrm>
            <a:off x="7315200" y="6362700"/>
            <a:ext cx="838200" cy="685800"/>
            <a:chOff x="10809358" y="1015880"/>
            <a:chExt cx="997131" cy="805401"/>
          </a:xfrm>
        </p:grpSpPr>
        <p:sp>
          <p:nvSpPr>
            <p:cNvPr id="61" name="Rectangle 60">
              <a:extLst>
                <a:ext uri="{FF2B5EF4-FFF2-40B4-BE49-F238E27FC236}">
                  <a16:creationId xmlns:a16="http://schemas.microsoft.com/office/drawing/2014/main" id="{6C48DF16-2800-BEA0-6347-5925E6292B3D}"/>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B61F306C-2BAE-8C21-5AF7-9FC5164F7FC8}"/>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63" name="Group 62">
            <a:extLst>
              <a:ext uri="{FF2B5EF4-FFF2-40B4-BE49-F238E27FC236}">
                <a16:creationId xmlns:a16="http://schemas.microsoft.com/office/drawing/2014/main" id="{9BD71C57-75E0-CEA1-E29F-A9D56BD3FE17}"/>
              </a:ext>
            </a:extLst>
          </p:cNvPr>
          <p:cNvGrpSpPr/>
          <p:nvPr/>
        </p:nvGrpSpPr>
        <p:grpSpPr>
          <a:xfrm>
            <a:off x="4343400" y="7124700"/>
            <a:ext cx="838200" cy="685800"/>
            <a:chOff x="10809358" y="1015880"/>
            <a:chExt cx="997131" cy="805401"/>
          </a:xfrm>
        </p:grpSpPr>
        <p:sp>
          <p:nvSpPr>
            <p:cNvPr id="64" name="Rectangle 63">
              <a:extLst>
                <a:ext uri="{FF2B5EF4-FFF2-40B4-BE49-F238E27FC236}">
                  <a16:creationId xmlns:a16="http://schemas.microsoft.com/office/drawing/2014/main" id="{417829C5-023D-E44A-C347-6D2728D3036A}"/>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8">
              <a:extLst>
                <a:ext uri="{FF2B5EF4-FFF2-40B4-BE49-F238E27FC236}">
                  <a16:creationId xmlns:a16="http://schemas.microsoft.com/office/drawing/2014/main" id="{F020B083-7648-E4B8-6A6C-6F0BA8032733}"/>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grpSp>
        <p:nvGrpSpPr>
          <p:cNvPr id="66" name="Group 65">
            <a:extLst>
              <a:ext uri="{FF2B5EF4-FFF2-40B4-BE49-F238E27FC236}">
                <a16:creationId xmlns:a16="http://schemas.microsoft.com/office/drawing/2014/main" id="{A76B391C-6058-11DB-0A5D-17B5809C851D}"/>
              </a:ext>
            </a:extLst>
          </p:cNvPr>
          <p:cNvGrpSpPr/>
          <p:nvPr/>
        </p:nvGrpSpPr>
        <p:grpSpPr>
          <a:xfrm>
            <a:off x="7848600" y="3390900"/>
            <a:ext cx="838200" cy="685800"/>
            <a:chOff x="10809358" y="1015880"/>
            <a:chExt cx="997131" cy="805401"/>
          </a:xfrm>
        </p:grpSpPr>
        <p:sp>
          <p:nvSpPr>
            <p:cNvPr id="67" name="Rectangle 66">
              <a:extLst>
                <a:ext uri="{FF2B5EF4-FFF2-40B4-BE49-F238E27FC236}">
                  <a16:creationId xmlns:a16="http://schemas.microsoft.com/office/drawing/2014/main" id="{0D9A97A4-E914-98B2-6814-EDCBBBE117FC}"/>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50AD8CA6-6179-5FFF-6BDB-0B0F33CA3546}"/>
                </a:ext>
              </a:extLst>
            </p:cNvPr>
            <p:cNvSpPr/>
            <p:nvPr/>
          </p:nvSpPr>
          <p:spPr>
            <a:xfrm>
              <a:off x="10875542" y="1073992"/>
              <a:ext cx="802458" cy="747289"/>
            </a:xfrm>
            <a:prstGeom prst="rect">
              <a:avLst/>
            </a:prstGeom>
            <a:blipFill>
              <a:blip r:embed="rId13">
                <a:extLst>
                  <a:ext uri="{96DAC541-7B7A-43D3-8B79-37D633B846F1}">
                    <asvg:svgBlip xmlns:asvg="http://schemas.microsoft.com/office/drawing/2016/SVG/main" r:embed="rId14"/>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1000"/>
                                        <p:tgtEl>
                                          <p:spTgt spid="54"/>
                                        </p:tgtEl>
                                      </p:cBhvr>
                                    </p:animEffect>
                                    <p:anim calcmode="lin" valueType="num">
                                      <p:cBhvr>
                                        <p:cTn id="59" dur="1000" fill="hold"/>
                                        <p:tgtEl>
                                          <p:spTgt spid="54"/>
                                        </p:tgtEl>
                                        <p:attrNameLst>
                                          <p:attrName>ppt_x</p:attrName>
                                        </p:attrNameLst>
                                      </p:cBhvr>
                                      <p:tavLst>
                                        <p:tav tm="0">
                                          <p:val>
                                            <p:strVal val="#ppt_x"/>
                                          </p:val>
                                        </p:tav>
                                        <p:tav tm="100000">
                                          <p:val>
                                            <p:strVal val="#ppt_x"/>
                                          </p:val>
                                        </p:tav>
                                      </p:tavLst>
                                    </p:anim>
                                    <p:anim calcmode="lin" valueType="num">
                                      <p:cBhvr>
                                        <p:cTn id="60" dur="1000" fill="hold"/>
                                        <p:tgtEl>
                                          <p:spTgt spid="5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1000"/>
                                        <p:tgtEl>
                                          <p:spTgt spid="57"/>
                                        </p:tgtEl>
                                      </p:cBhvr>
                                    </p:animEffect>
                                    <p:anim calcmode="lin" valueType="num">
                                      <p:cBhvr>
                                        <p:cTn id="64" dur="1000" fill="hold"/>
                                        <p:tgtEl>
                                          <p:spTgt spid="57"/>
                                        </p:tgtEl>
                                        <p:attrNameLst>
                                          <p:attrName>ppt_x</p:attrName>
                                        </p:attrNameLst>
                                      </p:cBhvr>
                                      <p:tavLst>
                                        <p:tav tm="0">
                                          <p:val>
                                            <p:strVal val="#ppt_x"/>
                                          </p:val>
                                        </p:tav>
                                        <p:tav tm="100000">
                                          <p:val>
                                            <p:strVal val="#ppt_x"/>
                                          </p:val>
                                        </p:tav>
                                      </p:tavLst>
                                    </p:anim>
                                    <p:anim calcmode="lin" valueType="num">
                                      <p:cBhvr>
                                        <p:cTn id="65" dur="1000" fill="hold"/>
                                        <p:tgtEl>
                                          <p:spTgt spid="5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1000"/>
                                        <p:tgtEl>
                                          <p:spTgt spid="63"/>
                                        </p:tgtEl>
                                      </p:cBhvr>
                                    </p:animEffect>
                                    <p:anim calcmode="lin" valueType="num">
                                      <p:cBhvr>
                                        <p:cTn id="74" dur="1000" fill="hold"/>
                                        <p:tgtEl>
                                          <p:spTgt spid="63"/>
                                        </p:tgtEl>
                                        <p:attrNameLst>
                                          <p:attrName>ppt_x</p:attrName>
                                        </p:attrNameLst>
                                      </p:cBhvr>
                                      <p:tavLst>
                                        <p:tav tm="0">
                                          <p:val>
                                            <p:strVal val="#ppt_x"/>
                                          </p:val>
                                        </p:tav>
                                        <p:tav tm="100000">
                                          <p:val>
                                            <p:strVal val="#ppt_x"/>
                                          </p:val>
                                        </p:tav>
                                      </p:tavLst>
                                    </p:anim>
                                    <p:anim calcmode="lin" valueType="num">
                                      <p:cBhvr>
                                        <p:cTn id="75" dur="1000" fill="hold"/>
                                        <p:tgtEl>
                                          <p:spTgt spid="6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1000"/>
                                        <p:tgtEl>
                                          <p:spTgt spid="66"/>
                                        </p:tgtEl>
                                      </p:cBhvr>
                                    </p:animEffect>
                                    <p:anim calcmode="lin" valueType="num">
                                      <p:cBhvr>
                                        <p:cTn id="79" dur="1000" fill="hold"/>
                                        <p:tgtEl>
                                          <p:spTgt spid="66"/>
                                        </p:tgtEl>
                                        <p:attrNameLst>
                                          <p:attrName>ppt_x</p:attrName>
                                        </p:attrNameLst>
                                      </p:cBhvr>
                                      <p:tavLst>
                                        <p:tav tm="0">
                                          <p:val>
                                            <p:strVal val="#ppt_x"/>
                                          </p:val>
                                        </p:tav>
                                        <p:tav tm="100000">
                                          <p:val>
                                            <p:strVal val="#ppt_x"/>
                                          </p:val>
                                        </p:tav>
                                      </p:tavLst>
                                    </p:anim>
                                    <p:anim calcmode="lin" valueType="num">
                                      <p:cBhvr>
                                        <p:cTn id="80"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0">
            <a:extLst>
              <a:ext uri="{FF2B5EF4-FFF2-40B4-BE49-F238E27FC236}">
                <a16:creationId xmlns:a16="http://schemas.microsoft.com/office/drawing/2014/main" id="{99CBD17D-D3DE-72C0-B07D-A58B2D648E9F}"/>
              </a:ext>
            </a:extLst>
          </p:cNvPr>
          <p:cNvSpPr/>
          <p:nvPr/>
        </p:nvSpPr>
        <p:spPr>
          <a:xfrm>
            <a:off x="3581400" y="175037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11">
            <a:extLst>
              <a:ext uri="{FF2B5EF4-FFF2-40B4-BE49-F238E27FC236}">
                <a16:creationId xmlns:a16="http://schemas.microsoft.com/office/drawing/2014/main" id="{6D32F207-51FE-8DCF-CA93-6E6F320FD28A}"/>
              </a:ext>
            </a:extLst>
          </p:cNvPr>
          <p:cNvSpPr/>
          <p:nvPr/>
        </p:nvSpPr>
        <p:spPr>
          <a:xfrm>
            <a:off x="11230398" y="266318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2" name="Freeform 12">
            <a:extLst>
              <a:ext uri="{FF2B5EF4-FFF2-40B4-BE49-F238E27FC236}">
                <a16:creationId xmlns:a16="http://schemas.microsoft.com/office/drawing/2014/main" id="{4030C4B9-D79A-0268-D7D4-BD7BF923AE32}"/>
              </a:ext>
            </a:extLst>
          </p:cNvPr>
          <p:cNvSpPr/>
          <p:nvPr/>
        </p:nvSpPr>
        <p:spPr>
          <a:xfrm>
            <a:off x="15942856"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3" name="Freeform 13">
            <a:extLst>
              <a:ext uri="{FF2B5EF4-FFF2-40B4-BE49-F238E27FC236}">
                <a16:creationId xmlns:a16="http://schemas.microsoft.com/office/drawing/2014/main" id="{7B2268B1-DD6D-BBC5-B8D1-1260FEB2C245}"/>
              </a:ext>
            </a:extLst>
          </p:cNvPr>
          <p:cNvSpPr/>
          <p:nvPr/>
        </p:nvSpPr>
        <p:spPr>
          <a:xfrm>
            <a:off x="-365897"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4" name="Group 14">
            <a:extLst>
              <a:ext uri="{FF2B5EF4-FFF2-40B4-BE49-F238E27FC236}">
                <a16:creationId xmlns:a16="http://schemas.microsoft.com/office/drawing/2014/main" id="{0557191C-B85E-2D73-DA70-67C2525C42EB}"/>
              </a:ext>
            </a:extLst>
          </p:cNvPr>
          <p:cNvGrpSpPr/>
          <p:nvPr/>
        </p:nvGrpSpPr>
        <p:grpSpPr>
          <a:xfrm>
            <a:off x="366013" y="-22860"/>
            <a:ext cx="17015084" cy="5943600"/>
            <a:chOff x="0" y="0"/>
            <a:chExt cx="4481339" cy="1626079"/>
          </a:xfrm>
        </p:grpSpPr>
        <p:sp>
          <p:nvSpPr>
            <p:cNvPr id="45" name="Freeform 15">
              <a:extLst>
                <a:ext uri="{FF2B5EF4-FFF2-40B4-BE49-F238E27FC236}">
                  <a16:creationId xmlns:a16="http://schemas.microsoft.com/office/drawing/2014/main" id="{82549A91-4429-2EE9-00C8-2C4849222449}"/>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46" name="TextBox 16">
              <a:extLst>
                <a:ext uri="{FF2B5EF4-FFF2-40B4-BE49-F238E27FC236}">
                  <a16:creationId xmlns:a16="http://schemas.microsoft.com/office/drawing/2014/main" id="{E2B64BE2-29E9-E5F6-5094-35AACB1F0181}"/>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22">
            <a:extLst>
              <a:ext uri="{FF2B5EF4-FFF2-40B4-BE49-F238E27FC236}">
                <a16:creationId xmlns:a16="http://schemas.microsoft.com/office/drawing/2014/main" id="{80A5D46F-2AD7-4BFE-74F6-2F2FDA12494C}"/>
              </a:ext>
            </a:extLst>
          </p:cNvPr>
          <p:cNvSpPr txBox="1"/>
          <p:nvPr/>
        </p:nvSpPr>
        <p:spPr>
          <a:xfrm>
            <a:off x="594613" y="129540"/>
            <a:ext cx="16535400" cy="5160580"/>
          </a:xfrm>
          <a:prstGeom prst="rect">
            <a:avLst/>
          </a:prstGeom>
        </p:spPr>
        <p:txBody>
          <a:bodyPr wrap="square" lIns="0" tIns="0" rIns="0" bIns="0" rtlCol="0" anchor="t">
            <a:spAutoFit/>
          </a:bodyPr>
          <a:lstStyle/>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Ngày chưa tắt hẳn, trăng đã lên rồi.</a:t>
            </a:r>
            <a:endParaRPr lang="en-US" sz="4800" b="1" dirty="0">
              <a:solidFill>
                <a:srgbClr val="357527"/>
              </a:solidFill>
              <a:latin typeface="Cambria Bold"/>
              <a:ea typeface="Cambria Bold"/>
              <a:cs typeface="Cambria Bold"/>
              <a:sym typeface="Cambria Bold"/>
            </a:endParaRPr>
          </a:p>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(Theo Thạch Lam)</a:t>
            </a:r>
          </a:p>
          <a:p>
            <a:pPr algn="just">
              <a:lnSpc>
                <a:spcPts val="5750"/>
              </a:lnSpc>
            </a:pPr>
            <a:r>
              <a:rPr lang="vi-VN" sz="4800" b="1" dirty="0">
                <a:solidFill>
                  <a:srgbClr val="357527"/>
                </a:solidFill>
                <a:latin typeface="Cambria Bold"/>
                <a:ea typeface="Cambria Bold"/>
                <a:cs typeface="Cambria Bold"/>
                <a:sym typeface="Cambria Bold"/>
              </a:rPr>
              <a:t>b. Trăng đi đến đâu, luỹ tre được tắm đẫm màu sữa đến đó.</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(Theo Phan Sĩ Châu)</a:t>
            </a:r>
          </a:p>
          <a:p>
            <a:pPr algn="just">
              <a:lnSpc>
                <a:spcPts val="5750"/>
              </a:lnSpc>
            </a:pPr>
            <a:r>
              <a:rPr lang="vi-VN" sz="4800" b="1" dirty="0">
                <a:solidFill>
                  <a:srgbClr val="357527"/>
                </a:solidFill>
                <a:latin typeface="Cambria Bold"/>
                <a:ea typeface="Cambria Bold"/>
                <a:cs typeface="Cambria Bold"/>
                <a:sym typeface="Cambria Bold"/>
              </a:rPr>
              <a:t>c. Nước dâng lên cao bao nhiêu, Sơn Tinh lại làm cho đồi, núi mọc cao lên bấy nhiêu.</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(Truyện Sơn Thủy, Thủy Tinh)</a:t>
            </a:r>
            <a:endParaRPr lang="en-US" sz="4800" b="1" dirty="0">
              <a:solidFill>
                <a:srgbClr val="357527"/>
              </a:solidFill>
              <a:latin typeface="Cambria Bold"/>
              <a:ea typeface="Cambria Bold"/>
              <a:cs typeface="Cambria Bold"/>
              <a:sym typeface="Cambria Bold"/>
            </a:endParaRPr>
          </a:p>
        </p:txBody>
      </p:sp>
      <p:grpSp>
        <p:nvGrpSpPr>
          <p:cNvPr id="48" name="Group 47">
            <a:extLst>
              <a:ext uri="{FF2B5EF4-FFF2-40B4-BE49-F238E27FC236}">
                <a16:creationId xmlns:a16="http://schemas.microsoft.com/office/drawing/2014/main" id="{AC51A6A8-06C0-F627-0568-442F3798633C}"/>
              </a:ext>
            </a:extLst>
          </p:cNvPr>
          <p:cNvGrpSpPr/>
          <p:nvPr/>
        </p:nvGrpSpPr>
        <p:grpSpPr>
          <a:xfrm>
            <a:off x="2971800" y="0"/>
            <a:ext cx="1524000" cy="853440"/>
            <a:chOff x="10809358" y="1015880"/>
            <a:chExt cx="997131" cy="805401"/>
          </a:xfrm>
        </p:grpSpPr>
        <p:sp>
          <p:nvSpPr>
            <p:cNvPr id="49" name="Rectangle 48">
              <a:extLst>
                <a:ext uri="{FF2B5EF4-FFF2-40B4-BE49-F238E27FC236}">
                  <a16:creationId xmlns:a16="http://schemas.microsoft.com/office/drawing/2014/main" id="{868BC421-CDC2-340C-7462-B45441991B0E}"/>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8">
              <a:extLst>
                <a:ext uri="{FF2B5EF4-FFF2-40B4-BE49-F238E27FC236}">
                  <a16:creationId xmlns:a16="http://schemas.microsoft.com/office/drawing/2014/main" id="{58F6533B-127F-8953-E4A1-68EB76D90643}"/>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51" name="Group 50">
            <a:extLst>
              <a:ext uri="{FF2B5EF4-FFF2-40B4-BE49-F238E27FC236}">
                <a16:creationId xmlns:a16="http://schemas.microsoft.com/office/drawing/2014/main" id="{DF2E3243-7064-9CDB-AF48-624F32212730}"/>
              </a:ext>
            </a:extLst>
          </p:cNvPr>
          <p:cNvGrpSpPr/>
          <p:nvPr/>
        </p:nvGrpSpPr>
        <p:grpSpPr>
          <a:xfrm>
            <a:off x="4800600" y="1485900"/>
            <a:ext cx="1143000" cy="914400"/>
            <a:chOff x="10809358" y="1015880"/>
            <a:chExt cx="997131" cy="805401"/>
          </a:xfrm>
        </p:grpSpPr>
        <p:sp>
          <p:nvSpPr>
            <p:cNvPr id="52" name="Rectangle 51">
              <a:extLst>
                <a:ext uri="{FF2B5EF4-FFF2-40B4-BE49-F238E27FC236}">
                  <a16:creationId xmlns:a16="http://schemas.microsoft.com/office/drawing/2014/main" id="{BE5B8B99-C0DE-D030-48AB-876E9FBF057F}"/>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21BB8419-816C-9A73-304E-63A31A4DAECB}"/>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54" name="Group 53">
            <a:extLst>
              <a:ext uri="{FF2B5EF4-FFF2-40B4-BE49-F238E27FC236}">
                <a16:creationId xmlns:a16="http://schemas.microsoft.com/office/drawing/2014/main" id="{6151E6B0-C531-B684-46F4-EA50EC8D07EF}"/>
              </a:ext>
            </a:extLst>
          </p:cNvPr>
          <p:cNvGrpSpPr/>
          <p:nvPr/>
        </p:nvGrpSpPr>
        <p:grpSpPr>
          <a:xfrm>
            <a:off x="16078200" y="1485900"/>
            <a:ext cx="990600" cy="838200"/>
            <a:chOff x="10809358" y="1015880"/>
            <a:chExt cx="997131" cy="805401"/>
          </a:xfrm>
        </p:grpSpPr>
        <p:sp>
          <p:nvSpPr>
            <p:cNvPr id="55" name="Rectangle 54">
              <a:extLst>
                <a:ext uri="{FF2B5EF4-FFF2-40B4-BE49-F238E27FC236}">
                  <a16:creationId xmlns:a16="http://schemas.microsoft.com/office/drawing/2014/main" id="{663AC75A-307D-EF5A-7AAC-4DD04BCCD18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E33EF1DE-4C44-E063-13A2-6F4C4D32813A}"/>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57" name="Group 56">
            <a:extLst>
              <a:ext uri="{FF2B5EF4-FFF2-40B4-BE49-F238E27FC236}">
                <a16:creationId xmlns:a16="http://schemas.microsoft.com/office/drawing/2014/main" id="{C3E38E88-4187-3C53-3ABB-4002DB1A91F4}"/>
              </a:ext>
            </a:extLst>
          </p:cNvPr>
          <p:cNvGrpSpPr/>
          <p:nvPr/>
        </p:nvGrpSpPr>
        <p:grpSpPr>
          <a:xfrm>
            <a:off x="6781800" y="2705100"/>
            <a:ext cx="2819400" cy="1143000"/>
            <a:chOff x="10809358" y="1015880"/>
            <a:chExt cx="997131" cy="805401"/>
          </a:xfrm>
        </p:grpSpPr>
        <p:sp>
          <p:nvSpPr>
            <p:cNvPr id="58" name="Rectangle 57">
              <a:extLst>
                <a:ext uri="{FF2B5EF4-FFF2-40B4-BE49-F238E27FC236}">
                  <a16:creationId xmlns:a16="http://schemas.microsoft.com/office/drawing/2014/main" id="{C1DD25A8-B23C-AAEB-8A7D-23011FCC5B14}"/>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164BC1A0-145E-6589-9D0B-20C7D4FDF43C}"/>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60" name="Group 59">
            <a:extLst>
              <a:ext uri="{FF2B5EF4-FFF2-40B4-BE49-F238E27FC236}">
                <a16:creationId xmlns:a16="http://schemas.microsoft.com/office/drawing/2014/main" id="{478D4A17-1320-9DF9-067C-14314FA39658}"/>
              </a:ext>
            </a:extLst>
          </p:cNvPr>
          <p:cNvGrpSpPr/>
          <p:nvPr/>
        </p:nvGrpSpPr>
        <p:grpSpPr>
          <a:xfrm>
            <a:off x="4953000" y="3771900"/>
            <a:ext cx="2971800" cy="838200"/>
            <a:chOff x="10809358" y="1015880"/>
            <a:chExt cx="997131" cy="805401"/>
          </a:xfrm>
        </p:grpSpPr>
        <p:sp>
          <p:nvSpPr>
            <p:cNvPr id="61" name="Rectangle 60">
              <a:extLst>
                <a:ext uri="{FF2B5EF4-FFF2-40B4-BE49-F238E27FC236}">
                  <a16:creationId xmlns:a16="http://schemas.microsoft.com/office/drawing/2014/main" id="{A116F9DB-4C8D-D713-40EB-9ABC0BAE8ED8}"/>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7943D905-FE3F-1B1E-54F1-66501FD7B74C}"/>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grpSp>
        <p:nvGrpSpPr>
          <p:cNvPr id="63" name="Group 62"/>
          <p:cNvGrpSpPr/>
          <p:nvPr/>
        </p:nvGrpSpPr>
        <p:grpSpPr>
          <a:xfrm>
            <a:off x="6096000" y="5448300"/>
            <a:ext cx="6109669" cy="4814592"/>
            <a:chOff x="5621234" y="4715534"/>
            <a:chExt cx="6584435" cy="5547358"/>
          </a:xfrm>
        </p:grpSpPr>
        <p:pic>
          <p:nvPicPr>
            <p:cNvPr id="64" name="Picture 63"/>
            <p:cNvPicPr>
              <a:picLocks noChangeAspect="1"/>
            </p:cNvPicPr>
            <p:nvPr/>
          </p:nvPicPr>
          <p:blipFill>
            <a:blip r:embed="rId13"/>
            <a:stretch>
              <a:fillRect/>
            </a:stretch>
          </p:blipFill>
          <p:spPr>
            <a:xfrm>
              <a:off x="5621234" y="4715534"/>
              <a:ext cx="6584435" cy="2344372"/>
            </a:xfrm>
            <a:prstGeom prst="rect">
              <a:avLst/>
            </a:prstGeom>
          </p:spPr>
        </p:pic>
        <p:sp>
          <p:nvSpPr>
            <p:cNvPr id="65" name="Freeform 49"/>
            <p:cNvSpPr/>
            <p:nvPr/>
          </p:nvSpPr>
          <p:spPr>
            <a:xfrm>
              <a:off x="7328274" y="6764621"/>
              <a:ext cx="3585361" cy="3498271"/>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grpSp>
      <p:grpSp>
        <p:nvGrpSpPr>
          <p:cNvPr id="66" name="Group 65">
            <a:extLst>
              <a:ext uri="{FF2B5EF4-FFF2-40B4-BE49-F238E27FC236}">
                <a16:creationId xmlns:a16="http://schemas.microsoft.com/office/drawing/2014/main" id="{89916952-2C55-5692-13EF-30E6CF25E763}"/>
              </a:ext>
            </a:extLst>
          </p:cNvPr>
          <p:cNvGrpSpPr/>
          <p:nvPr/>
        </p:nvGrpSpPr>
        <p:grpSpPr>
          <a:xfrm>
            <a:off x="8305800" y="114300"/>
            <a:ext cx="990600" cy="876300"/>
            <a:chOff x="10809358" y="1015880"/>
            <a:chExt cx="997131" cy="805401"/>
          </a:xfrm>
        </p:grpSpPr>
        <p:sp>
          <p:nvSpPr>
            <p:cNvPr id="67" name="Rectangle 66">
              <a:extLst>
                <a:ext uri="{FF2B5EF4-FFF2-40B4-BE49-F238E27FC236}">
                  <a16:creationId xmlns:a16="http://schemas.microsoft.com/office/drawing/2014/main" id="{2CA459F8-E321-EB51-BC2D-B14C74DAD19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852F8765-BFA1-9E64-E2E1-8660FFBCADB9}"/>
                </a:ext>
              </a:extLst>
            </p:cNvPr>
            <p:cNvSpPr/>
            <p:nvPr/>
          </p:nvSpPr>
          <p:spPr>
            <a:xfrm>
              <a:off x="10875542" y="1073992"/>
              <a:ext cx="802458" cy="747289"/>
            </a:xfrm>
            <a:prstGeom prst="rect">
              <a:avLst/>
            </a:prstGeom>
            <a:blipFill>
              <a:blip r:embed="rId11">
                <a:extLst>
                  <a:ext uri="{96DAC541-7B7A-43D3-8B79-37D633B846F1}">
                    <asvg:svgBlip xmlns:asvg="http://schemas.microsoft.com/office/drawing/2016/SVG/main" r:embed="rId12"/>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8"/>
                                        </p:tgtEl>
                                        <p:attrNameLst>
                                          <p:attrName>ppt_w</p:attrName>
                                        </p:attrNameLst>
                                      </p:cBhvr>
                                      <p:tavLst>
                                        <p:tav tm="0">
                                          <p:val>
                                            <p:strVal val="ppt_w"/>
                                          </p:val>
                                        </p:tav>
                                        <p:tav tm="100000">
                                          <p:val>
                                            <p:fltVal val="0"/>
                                          </p:val>
                                        </p:tav>
                                      </p:tavLst>
                                    </p:anim>
                                    <p:anim calcmode="lin" valueType="num">
                                      <p:cBhvr>
                                        <p:cTn id="14" dur="500"/>
                                        <p:tgtEl>
                                          <p:spTgt spid="48"/>
                                        </p:tgtEl>
                                        <p:attrNameLst>
                                          <p:attrName>ppt_h</p:attrName>
                                        </p:attrNameLst>
                                      </p:cBhvr>
                                      <p:tavLst>
                                        <p:tav tm="0">
                                          <p:val>
                                            <p:strVal val="ppt_h"/>
                                          </p:val>
                                        </p:tav>
                                        <p:tav tm="100000">
                                          <p:val>
                                            <p:fltVal val="0"/>
                                          </p:val>
                                        </p:tav>
                                      </p:tavLst>
                                    </p:anim>
                                    <p:animEffect transition="out" filter="fade">
                                      <p:cBhvr>
                                        <p:cTn id="15" dur="500"/>
                                        <p:tgtEl>
                                          <p:spTgt spid="48"/>
                                        </p:tgtEl>
                                      </p:cBhvr>
                                    </p:animEffect>
                                    <p:set>
                                      <p:cBhvr>
                                        <p:cTn id="16" dur="1" fill="hold">
                                          <p:stCondLst>
                                            <p:cond delay="499"/>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6"/>
                                        </p:tgtEl>
                                        <p:attrNameLst>
                                          <p:attrName>ppt_w</p:attrName>
                                        </p:attrNameLst>
                                      </p:cBhvr>
                                      <p:tavLst>
                                        <p:tav tm="0">
                                          <p:val>
                                            <p:strVal val="ppt_w"/>
                                          </p:val>
                                        </p:tav>
                                        <p:tav tm="100000">
                                          <p:val>
                                            <p:fltVal val="0"/>
                                          </p:val>
                                        </p:tav>
                                      </p:tavLst>
                                    </p:anim>
                                    <p:anim calcmode="lin" valueType="num">
                                      <p:cBhvr>
                                        <p:cTn id="21" dur="500"/>
                                        <p:tgtEl>
                                          <p:spTgt spid="66"/>
                                        </p:tgtEl>
                                        <p:attrNameLst>
                                          <p:attrName>ppt_h</p:attrName>
                                        </p:attrNameLst>
                                      </p:cBhvr>
                                      <p:tavLst>
                                        <p:tav tm="0">
                                          <p:val>
                                            <p:strVal val="ppt_h"/>
                                          </p:val>
                                        </p:tav>
                                        <p:tav tm="100000">
                                          <p:val>
                                            <p:fltVal val="0"/>
                                          </p:val>
                                        </p:tav>
                                      </p:tavLst>
                                    </p:anim>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6"/>
                                        </p:tgtEl>
                                        <p:attrNameLst>
                                          <p:attrName>ppt_w</p:attrName>
                                        </p:attrNameLst>
                                      </p:cBhvr>
                                      <p:tavLst>
                                        <p:tav tm="0">
                                          <p:val>
                                            <p:strVal val="ppt_w"/>
                                          </p:val>
                                        </p:tav>
                                        <p:tav tm="100000">
                                          <p:val>
                                            <p:fltVal val="0"/>
                                          </p:val>
                                        </p:tav>
                                      </p:tavLst>
                                    </p:anim>
                                    <p:anim calcmode="lin" valueType="num">
                                      <p:cBhvr>
                                        <p:cTn id="28" dur="500"/>
                                        <p:tgtEl>
                                          <p:spTgt spid="66"/>
                                        </p:tgtEl>
                                        <p:attrNameLst>
                                          <p:attrName>ppt_h</p:attrName>
                                        </p:attrNameLst>
                                      </p:cBhvr>
                                      <p:tavLst>
                                        <p:tav tm="0">
                                          <p:val>
                                            <p:strVal val="ppt_h"/>
                                          </p:val>
                                        </p:tav>
                                        <p:tav tm="100000">
                                          <p:val>
                                            <p:fltVal val="0"/>
                                          </p:val>
                                        </p:tav>
                                      </p:tavLst>
                                    </p:anim>
                                    <p:animEffect transition="out" filter="fade">
                                      <p:cBhvr>
                                        <p:cTn id="29" dur="500"/>
                                        <p:tgtEl>
                                          <p:spTgt spid="66"/>
                                        </p:tgtEl>
                                      </p:cBhvr>
                                    </p:animEffect>
                                    <p:set>
                                      <p:cBhvr>
                                        <p:cTn id="30" dur="1" fill="hold">
                                          <p:stCondLst>
                                            <p:cond delay="499"/>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Effect transition="out" filter="fade">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54"/>
                                        </p:tgtEl>
                                        <p:attrNameLst>
                                          <p:attrName>ppt_w</p:attrName>
                                        </p:attrNameLst>
                                      </p:cBhvr>
                                      <p:tavLst>
                                        <p:tav tm="0">
                                          <p:val>
                                            <p:strVal val="ppt_w"/>
                                          </p:val>
                                        </p:tav>
                                        <p:tav tm="100000">
                                          <p:val>
                                            <p:fltVal val="0"/>
                                          </p:val>
                                        </p:tav>
                                      </p:tavLst>
                                    </p:anim>
                                    <p:anim calcmode="lin" valueType="num">
                                      <p:cBhvr>
                                        <p:cTn id="42" dur="500"/>
                                        <p:tgtEl>
                                          <p:spTgt spid="54"/>
                                        </p:tgtEl>
                                        <p:attrNameLst>
                                          <p:attrName>ppt_h</p:attrName>
                                        </p:attrNameLst>
                                      </p:cBhvr>
                                      <p:tavLst>
                                        <p:tav tm="0">
                                          <p:val>
                                            <p:strVal val="ppt_h"/>
                                          </p:val>
                                        </p:tav>
                                        <p:tav tm="100000">
                                          <p:val>
                                            <p:fltVal val="0"/>
                                          </p:val>
                                        </p:tav>
                                      </p:tavLst>
                                    </p:anim>
                                    <p:animEffect transition="out" filter="fade">
                                      <p:cBhvr>
                                        <p:cTn id="43" dur="500"/>
                                        <p:tgtEl>
                                          <p:spTgt spid="54"/>
                                        </p:tgtEl>
                                      </p:cBhvr>
                                    </p:animEffect>
                                    <p:set>
                                      <p:cBhvr>
                                        <p:cTn id="44" dur="1" fill="hold">
                                          <p:stCondLst>
                                            <p:cond delay="499"/>
                                          </p:stCondLst>
                                        </p:cTn>
                                        <p:tgtEl>
                                          <p:spTgt spid="5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57"/>
                                        </p:tgtEl>
                                        <p:attrNameLst>
                                          <p:attrName>ppt_w</p:attrName>
                                        </p:attrNameLst>
                                      </p:cBhvr>
                                      <p:tavLst>
                                        <p:tav tm="0">
                                          <p:val>
                                            <p:strVal val="ppt_w"/>
                                          </p:val>
                                        </p:tav>
                                        <p:tav tm="100000">
                                          <p:val>
                                            <p:fltVal val="0"/>
                                          </p:val>
                                        </p:tav>
                                      </p:tavLst>
                                    </p:anim>
                                    <p:anim calcmode="lin" valueType="num">
                                      <p:cBhvr>
                                        <p:cTn id="49" dur="500"/>
                                        <p:tgtEl>
                                          <p:spTgt spid="57"/>
                                        </p:tgtEl>
                                        <p:attrNameLst>
                                          <p:attrName>ppt_h</p:attrName>
                                        </p:attrNameLst>
                                      </p:cBhvr>
                                      <p:tavLst>
                                        <p:tav tm="0">
                                          <p:val>
                                            <p:strVal val="ppt_h"/>
                                          </p:val>
                                        </p:tav>
                                        <p:tav tm="100000">
                                          <p:val>
                                            <p:fltVal val="0"/>
                                          </p:val>
                                        </p:tav>
                                      </p:tavLst>
                                    </p:anim>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60"/>
                                        </p:tgtEl>
                                        <p:attrNameLst>
                                          <p:attrName>ppt_w</p:attrName>
                                        </p:attrNameLst>
                                      </p:cBhvr>
                                      <p:tavLst>
                                        <p:tav tm="0">
                                          <p:val>
                                            <p:strVal val="ppt_w"/>
                                          </p:val>
                                        </p:tav>
                                        <p:tav tm="100000">
                                          <p:val>
                                            <p:fltVal val="0"/>
                                          </p:val>
                                        </p:tav>
                                      </p:tavLst>
                                    </p:anim>
                                    <p:anim calcmode="lin" valueType="num">
                                      <p:cBhvr>
                                        <p:cTn id="56" dur="500"/>
                                        <p:tgtEl>
                                          <p:spTgt spid="60"/>
                                        </p:tgtEl>
                                        <p:attrNameLst>
                                          <p:attrName>ppt_h</p:attrName>
                                        </p:attrNameLst>
                                      </p:cBhvr>
                                      <p:tavLst>
                                        <p:tav tm="0">
                                          <p:val>
                                            <p:strVal val="ppt_h"/>
                                          </p:val>
                                        </p:tav>
                                        <p:tav tm="100000">
                                          <p:val>
                                            <p:fltVal val="0"/>
                                          </p:val>
                                        </p:tav>
                                      </p:tavLst>
                                    </p:anim>
                                    <p:animEffect transition="out" filter="fade">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0" name="Group 19"/>
          <p:cNvGrpSpPr/>
          <p:nvPr/>
        </p:nvGrpSpPr>
        <p:grpSpPr>
          <a:xfrm>
            <a:off x="914401" y="2705101"/>
            <a:ext cx="16764000" cy="5181600"/>
            <a:chOff x="2153922" y="4175986"/>
            <a:chExt cx="13237349" cy="4416291"/>
          </a:xfrm>
        </p:grpSpPr>
        <p:grpSp>
          <p:nvGrpSpPr>
            <p:cNvPr id="42" name="Group 7"/>
            <p:cNvGrpSpPr/>
            <p:nvPr/>
          </p:nvGrpSpPr>
          <p:grpSpPr>
            <a:xfrm>
              <a:off x="2153922" y="4175986"/>
              <a:ext cx="13237349" cy="4416291"/>
              <a:chOff x="0" y="0"/>
              <a:chExt cx="2112964" cy="990306"/>
            </a:xfrm>
          </p:grpSpPr>
          <p:sp>
            <p:nvSpPr>
              <p:cNvPr id="43" name="Freeform 8"/>
              <p:cNvSpPr/>
              <p:nvPr/>
            </p:nvSpPr>
            <p:spPr>
              <a:xfrm>
                <a:off x="0" y="0"/>
                <a:ext cx="2112964" cy="990306"/>
              </a:xfrm>
              <a:custGeom>
                <a:avLst/>
                <a:gdLst/>
                <a:ahLst/>
                <a:cxnLst/>
                <a:rect l="l" t="t" r="r" b="b"/>
                <a:pathLst>
                  <a:path w="2112964" h="990306">
                    <a:moveTo>
                      <a:pt x="49215" y="0"/>
                    </a:moveTo>
                    <a:lnTo>
                      <a:pt x="2063748" y="0"/>
                    </a:lnTo>
                    <a:cubicBezTo>
                      <a:pt x="2090929" y="0"/>
                      <a:pt x="2112964" y="22034"/>
                      <a:pt x="2112964" y="49215"/>
                    </a:cubicBezTo>
                    <a:lnTo>
                      <a:pt x="2112964" y="941091"/>
                    </a:lnTo>
                    <a:cubicBezTo>
                      <a:pt x="2112964" y="968271"/>
                      <a:pt x="2090929" y="990306"/>
                      <a:pt x="2063748" y="990306"/>
                    </a:cubicBezTo>
                    <a:lnTo>
                      <a:pt x="49215" y="990306"/>
                    </a:lnTo>
                    <a:cubicBezTo>
                      <a:pt x="22034" y="990306"/>
                      <a:pt x="0" y="968271"/>
                      <a:pt x="0" y="941091"/>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44" name="TextBox 9"/>
              <p:cNvSpPr txBox="1"/>
              <p:nvPr/>
            </p:nvSpPr>
            <p:spPr>
              <a:xfrm>
                <a:off x="0" y="-38100"/>
                <a:ext cx="2112964" cy="1028406"/>
              </a:xfrm>
              <a:prstGeom prst="rect">
                <a:avLst/>
              </a:prstGeom>
            </p:spPr>
            <p:txBody>
              <a:bodyPr lIns="50800" tIns="50800" rIns="50800" bIns="50800" rtlCol="0" anchor="ctr"/>
              <a:lstStyle/>
              <a:p>
                <a:pPr algn="ctr">
                  <a:lnSpc>
                    <a:spcPts val="2659"/>
                  </a:lnSpc>
                </a:pPr>
                <a:endParaRPr sz="1200"/>
              </a:p>
            </p:txBody>
          </p:sp>
        </p:grpSp>
        <p:sp>
          <p:nvSpPr>
            <p:cNvPr id="45" name="TextBox 23"/>
            <p:cNvSpPr txBox="1"/>
            <p:nvPr/>
          </p:nvSpPr>
          <p:spPr>
            <a:xfrm>
              <a:off x="2334431" y="4452857"/>
              <a:ext cx="12816160" cy="3313894"/>
            </a:xfrm>
            <a:prstGeom prst="rect">
              <a:avLst/>
            </a:prstGeom>
          </p:spPr>
          <p:txBody>
            <a:bodyPr wrap="square" lIns="0" tIns="0" rIns="0" bIns="0" rtlCol="0" anchor="t">
              <a:spAutoFit/>
            </a:bodyPr>
            <a:lstStyle/>
            <a:p>
              <a:pPr rtl="0">
                <a:spcBef>
                  <a:spcPts val="0"/>
                </a:spcBef>
                <a:spcAft>
                  <a:spcPts val="500"/>
                </a:spcAft>
              </a:pPr>
              <a:r>
                <a:rPr lang="vi-VN" sz="4800" b="1" i="0" u="none" strike="noStrike" dirty="0">
                  <a:solidFill>
                    <a:srgbClr val="434000"/>
                  </a:solidFill>
                  <a:effectLst/>
                  <a:latin typeface="Cambria" panose="02040503050406030204" pitchFamily="18" charset="0"/>
                  <a:ea typeface="Cambria" panose="02040503050406030204" pitchFamily="18" charset="0"/>
                </a:rPr>
                <a:t>Các vế của câu ghép có thể nối với nhau bằng các cặp từ:</a:t>
              </a:r>
              <a:endParaRPr lang="vi-VN" sz="16600" b="1" dirty="0">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kết từ: vì ... nên ..., bởi ... nên ..., nhờ ... nên (mà) ..., nếu ... thì ....., hễ ... thì ....., giá ... thì ..., tuy ... nhưng ..., mặc dù ... nhưng ..., dù ... nhưng ..., chẳng những ... mà ..., không chỉ ... mà</a:t>
              </a:r>
              <a:endParaRPr lang="vi-VN" sz="16600" b="0"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từ hô ứng: vừa ... đã ..., chưa ... đã ..., càng ... càng .., đâu ... đó ..., bao nhiêu ... bấy nhiêu ...,</a:t>
              </a:r>
              <a:endParaRPr lang="vi-VN" sz="16600" b="0" dirty="0">
                <a:solidFill>
                  <a:srgbClr val="FF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38300A3-0DB3-52BD-7FF4-C4AB7F87A2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1400" y="1181100"/>
            <a:ext cx="4109060" cy="1414395"/>
          </a:xfrm>
          <a:prstGeom prst="rect">
            <a:avLst/>
          </a:prstGeom>
        </p:spPr>
      </p:pic>
    </p:spTree>
    <p:extLst>
      <p:ext uri="{BB962C8B-B14F-4D97-AF65-F5344CB8AC3E}">
        <p14:creationId xmlns:p14="http://schemas.microsoft.com/office/powerpoint/2010/main" val="33206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870</Words>
  <Application>Microsoft Office PowerPoint</Application>
  <PresentationFormat>Custom</PresentationFormat>
  <Paragraphs>73</Paragraphs>
  <Slides>20</Slides>
  <Notes>0</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#9Slide02 Noi dung dai</vt:lpstr>
      <vt:lpstr>#9Slide02 Tieu de dai</vt:lpstr>
      <vt:lpstr>Arial</vt:lpstr>
      <vt:lpstr>Calibri</vt:lpstr>
      <vt:lpstr>Cambria</vt:lpstr>
      <vt:lpstr>Cambria Bold</vt:lpstr>
      <vt:lpstr>Office Theme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dc:creator>thao</dc:creator>
  <cp:lastModifiedBy>thanhtrangsmallsun@gmail.com</cp:lastModifiedBy>
  <cp:revision>84</cp:revision>
  <dcterms:created xsi:type="dcterms:W3CDTF">2006-08-16T00:00:00Z</dcterms:created>
  <dcterms:modified xsi:type="dcterms:W3CDTF">2026-02-20T03:28:17Z</dcterms:modified>
  <dc:identifier>DAGWylfYuak</dc:identifier>
</cp:coreProperties>
</file>