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7" r:id="rId2"/>
    <p:sldId id="450" r:id="rId3"/>
    <p:sldId id="451" r:id="rId4"/>
    <p:sldId id="292" r:id="rId5"/>
    <p:sldId id="449" r:id="rId6"/>
    <p:sldId id="306" r:id="rId7"/>
    <p:sldId id="309" r:id="rId8"/>
    <p:sldId id="310" r:id="rId9"/>
    <p:sldId id="311" r:id="rId10"/>
    <p:sldId id="312" r:id="rId11"/>
    <p:sldId id="313" r:id="rId12"/>
    <p:sldId id="338" r:id="rId13"/>
    <p:sldId id="452" r:id="rId14"/>
    <p:sldId id="337" r:id="rId15"/>
    <p:sldId id="336" r:id="rId16"/>
    <p:sldId id="453" r:id="rId17"/>
    <p:sldId id="454" r:id="rId18"/>
    <p:sldId id="341" r:id="rId19"/>
    <p:sldId id="455" r:id="rId20"/>
    <p:sldId id="456" r:id="rId21"/>
    <p:sldId id="457" r:id="rId22"/>
    <p:sldId id="458" r:id="rId23"/>
    <p:sldId id="301" r:id="rId24"/>
    <p:sldId id="30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653" autoAdjust="0"/>
  </p:normalViewPr>
  <p:slideViewPr>
    <p:cSldViewPr snapToGrid="0">
      <p:cViewPr varScale="1">
        <p:scale>
          <a:sx n="63" d="100"/>
          <a:sy n="63" d="100"/>
        </p:scale>
        <p:origin x="76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2024/12/10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4</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152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F926DEFC-0F9B-E306-B165-079C83BB17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rPr>
              <a:t>Đọc</a:t>
            </a:r>
            <a:r>
              <a:rPr lang="en-US" sz="3600" b="1" dirty="0">
                <a:solidFill>
                  <a:srgbClr val="000066"/>
                </a:solidFill>
              </a:rPr>
              <a:t> </a:t>
            </a:r>
            <a:r>
              <a:rPr lang="en-US" sz="3600" b="1" dirty="0" err="1">
                <a:solidFill>
                  <a:srgbClr val="000066"/>
                </a:solidFill>
              </a:rPr>
              <a:t>thông</a:t>
            </a:r>
            <a:r>
              <a:rPr lang="en-US" sz="3600" b="1" dirty="0">
                <a:solidFill>
                  <a:srgbClr val="000066"/>
                </a:solidFill>
              </a:rPr>
              <a:t> tin </a:t>
            </a:r>
            <a:r>
              <a:rPr lang="en-US" sz="3600" b="1" dirty="0" err="1">
                <a:solidFill>
                  <a:srgbClr val="000066"/>
                </a:solidFill>
              </a:rPr>
              <a:t>trong</a:t>
            </a:r>
            <a:r>
              <a:rPr lang="en-US" sz="3600" b="1" dirty="0">
                <a:solidFill>
                  <a:srgbClr val="000066"/>
                </a:solidFill>
              </a:rPr>
              <a:t> </a:t>
            </a:r>
            <a:r>
              <a:rPr lang="en-US" sz="3600" b="1" dirty="0" err="1">
                <a:solidFill>
                  <a:srgbClr val="000066"/>
                </a:solidFill>
              </a:rPr>
              <a:t>bài</a:t>
            </a:r>
            <a:r>
              <a:rPr lang="en-US" sz="3600" b="1" dirty="0">
                <a:solidFill>
                  <a:srgbClr val="000066"/>
                </a:solidFill>
              </a:rPr>
              <a:t> </a:t>
            </a:r>
            <a:r>
              <a:rPr lang="en-US" sz="3600" b="1" dirty="0" err="1">
                <a:solidFill>
                  <a:srgbClr val="000066"/>
                </a:solidFill>
              </a:rPr>
              <a:t>và</a:t>
            </a:r>
            <a:r>
              <a:rPr lang="en-US" sz="3600" b="1" dirty="0">
                <a:solidFill>
                  <a:srgbClr val="000066"/>
                </a:solidFill>
              </a:rPr>
              <a:t> </a:t>
            </a:r>
            <a:r>
              <a:rPr lang="en-US" sz="3600" b="1" dirty="0" err="1">
                <a:solidFill>
                  <a:srgbClr val="000066"/>
                </a:solidFill>
              </a:rPr>
              <a:t>trả</a:t>
            </a:r>
            <a:r>
              <a:rPr lang="en-US" sz="3600" b="1" dirty="0">
                <a:solidFill>
                  <a:srgbClr val="000066"/>
                </a:solidFill>
              </a:rPr>
              <a:t> </a:t>
            </a:r>
            <a:r>
              <a:rPr lang="en-US" sz="3600" b="1" dirty="0" err="1">
                <a:solidFill>
                  <a:srgbClr val="000066"/>
                </a:solidFill>
              </a:rPr>
              <a:t>lời</a:t>
            </a:r>
            <a:r>
              <a:rPr lang="en-US" sz="3600" b="1" dirty="0">
                <a:solidFill>
                  <a:srgbClr val="000066"/>
                </a:solidFill>
              </a:rPr>
              <a:t> </a:t>
            </a:r>
            <a:r>
              <a:rPr lang="en-US" sz="3600" b="1" dirty="0" err="1">
                <a:solidFill>
                  <a:srgbClr val="000066"/>
                </a:solidFill>
              </a:rPr>
              <a:t>câu</a:t>
            </a:r>
            <a:r>
              <a:rPr lang="en-US" sz="3600" b="1" dirty="0">
                <a:solidFill>
                  <a:srgbClr val="000066"/>
                </a:solidFill>
              </a:rPr>
              <a:t> </a:t>
            </a:r>
            <a:r>
              <a:rPr lang="en-US" sz="3600" b="1" dirty="0" err="1">
                <a:solidFill>
                  <a:srgbClr val="000066"/>
                </a:solidFill>
              </a:rPr>
              <a:t>hỏi</a:t>
            </a:r>
            <a:r>
              <a:rPr lang="en-US" sz="3600" b="1" dirty="0">
                <a:solidFill>
                  <a:srgbClr val="000066"/>
                </a:solidFill>
              </a:rPr>
              <a:t>:</a:t>
            </a:r>
          </a:p>
          <a:p>
            <a:pPr marL="457200" lvl="0" indent="-457200" algn="just" defTabSz="914446">
              <a:buFont typeface="Arial" panose="020B0604020202020204" pitchFamily="34" charset="0"/>
              <a:buChar char="•"/>
              <a:defRPr/>
            </a:pPr>
            <a:r>
              <a:rPr lang="en-US" sz="3600" dirty="0" err="1">
                <a:solidFill>
                  <a:srgbClr val="000066"/>
                </a:solidFill>
              </a:rPr>
              <a:t>Kể</a:t>
            </a:r>
            <a:r>
              <a:rPr lang="en-US" sz="3600" dirty="0">
                <a:solidFill>
                  <a:srgbClr val="000066"/>
                </a:solidFill>
              </a:rPr>
              <a:t> </a:t>
            </a:r>
            <a:r>
              <a:rPr lang="en-US" sz="3600" dirty="0" err="1">
                <a:solidFill>
                  <a:srgbClr val="000066"/>
                </a:solidFill>
              </a:rPr>
              <a:t>tên</a:t>
            </a:r>
            <a:r>
              <a:rPr lang="en-US" sz="3600" dirty="0">
                <a:solidFill>
                  <a:srgbClr val="000066"/>
                </a:solidFill>
              </a:rPr>
              <a:t> </a:t>
            </a:r>
            <a:r>
              <a:rPr lang="en-US" sz="3600" dirty="0" err="1">
                <a:solidFill>
                  <a:srgbClr val="000066"/>
                </a:solidFill>
              </a:rPr>
              <a:t>một</a:t>
            </a:r>
            <a:r>
              <a:rPr lang="en-US" sz="3600" dirty="0">
                <a:solidFill>
                  <a:srgbClr val="000066"/>
                </a:solidFill>
              </a:rPr>
              <a:t> </a:t>
            </a:r>
            <a:r>
              <a:rPr lang="en-US" sz="3600" dirty="0" err="1">
                <a:solidFill>
                  <a:srgbClr val="000066"/>
                </a:solidFill>
              </a:rPr>
              <a:t>số</a:t>
            </a:r>
            <a:r>
              <a:rPr lang="en-US" sz="3600" dirty="0">
                <a:solidFill>
                  <a:srgbClr val="000066"/>
                </a:solidFill>
              </a:rPr>
              <a:t> </a:t>
            </a:r>
            <a:r>
              <a:rPr lang="en-US" sz="3600" dirty="0" err="1">
                <a:solidFill>
                  <a:srgbClr val="000066"/>
                </a:solidFill>
              </a:rPr>
              <a:t>thắng</a:t>
            </a:r>
            <a:r>
              <a:rPr lang="en-US" sz="3600" dirty="0">
                <a:solidFill>
                  <a:srgbClr val="000066"/>
                </a:solidFill>
              </a:rPr>
              <a:t> </a:t>
            </a:r>
            <a:r>
              <a:rPr lang="en-US" sz="3600" dirty="0" err="1">
                <a:solidFill>
                  <a:srgbClr val="000066"/>
                </a:solidFill>
              </a:rPr>
              <a:t>lợi</a:t>
            </a:r>
            <a:r>
              <a:rPr lang="en-US" sz="3600" dirty="0">
                <a:solidFill>
                  <a:srgbClr val="000066"/>
                </a:solidFill>
              </a:rPr>
              <a:t> </a:t>
            </a:r>
            <a:r>
              <a:rPr lang="en-US" sz="3600" dirty="0" err="1">
                <a:solidFill>
                  <a:srgbClr val="000066"/>
                </a:solidFill>
              </a:rPr>
              <a:t>tiêu</a:t>
            </a:r>
            <a:r>
              <a:rPr lang="en-US" sz="3600" dirty="0">
                <a:solidFill>
                  <a:srgbClr val="000066"/>
                </a:solidFill>
              </a:rPr>
              <a:t> </a:t>
            </a:r>
            <a:r>
              <a:rPr lang="en-US" sz="3600" dirty="0" err="1">
                <a:solidFill>
                  <a:srgbClr val="000066"/>
                </a:solidFill>
              </a:rPr>
              <a:t>biểu</a:t>
            </a:r>
            <a:r>
              <a:rPr lang="en-US" sz="3600" dirty="0">
                <a:solidFill>
                  <a:srgbClr val="000066"/>
                </a:solidFill>
              </a:rPr>
              <a:t> </a:t>
            </a:r>
            <a:r>
              <a:rPr lang="en-US" sz="3600" dirty="0" err="1">
                <a:solidFill>
                  <a:srgbClr val="000066"/>
                </a:solidFill>
              </a:rPr>
              <a:t>trong</a:t>
            </a:r>
            <a:r>
              <a:rPr lang="en-US" sz="3600" dirty="0">
                <a:solidFill>
                  <a:srgbClr val="000066"/>
                </a:solidFill>
              </a:rPr>
              <a:t> </a:t>
            </a:r>
            <a:r>
              <a:rPr lang="en-US" sz="3600" dirty="0" err="1">
                <a:solidFill>
                  <a:srgbClr val="000066"/>
                </a:solidFill>
              </a:rPr>
              <a:t>Cách</a:t>
            </a:r>
            <a:r>
              <a:rPr lang="en-US" sz="3600" dirty="0">
                <a:solidFill>
                  <a:srgbClr val="000066"/>
                </a:solidFill>
              </a:rPr>
              <a:t> </a:t>
            </a:r>
            <a:r>
              <a:rPr lang="en-US" sz="3600" dirty="0" err="1">
                <a:solidFill>
                  <a:srgbClr val="000066"/>
                </a:solidFill>
              </a:rPr>
              <a:t>mạng</a:t>
            </a:r>
            <a:r>
              <a:rPr lang="en-US" sz="3600" dirty="0">
                <a:solidFill>
                  <a:srgbClr val="000066"/>
                </a:solidFill>
              </a:rPr>
              <a:t> </a:t>
            </a:r>
            <a:r>
              <a:rPr lang="en-US" sz="3600" dirty="0" err="1">
                <a:solidFill>
                  <a:srgbClr val="000066"/>
                </a:solidFill>
              </a:rPr>
              <a:t>tháng</a:t>
            </a:r>
            <a:r>
              <a:rPr lang="en-US" sz="3600" dirty="0">
                <a:solidFill>
                  <a:srgbClr val="000066"/>
                </a:solidFill>
              </a:rPr>
              <a:t> </a:t>
            </a:r>
            <a:r>
              <a:rPr lang="en-US" sz="3600" dirty="0" err="1">
                <a:solidFill>
                  <a:srgbClr val="000066"/>
                </a:solidFill>
              </a:rPr>
              <a:t>Tám</a:t>
            </a:r>
            <a:r>
              <a:rPr lang="en-US" sz="3600" dirty="0">
                <a:solidFill>
                  <a:srgbClr val="000066"/>
                </a:solidFill>
              </a:rPr>
              <a:t> </a:t>
            </a:r>
            <a:r>
              <a:rPr lang="en-US" sz="3600" dirty="0" err="1">
                <a:solidFill>
                  <a:srgbClr val="000066"/>
                </a:solidFill>
              </a:rPr>
              <a:t>năm</a:t>
            </a:r>
            <a:r>
              <a:rPr lang="en-US" sz="3600" dirty="0">
                <a:solidFill>
                  <a:srgbClr val="000066"/>
                </a:solidFill>
              </a:rPr>
              <a:t> 1945. </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Cambria" panose="02040503050406030204" pitchFamily="18" charset="0"/>
                <a:ea typeface="Cambria" panose="02040503050406030204" pitchFamily="18" charset="0"/>
              </a:rPr>
              <a:t>Một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số</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thắng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lợi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biểu</a:t>
            </a:r>
            <a:r>
              <a:rPr lang="en-US" sz="4000" b="1" dirty="0">
                <a:solidFill>
                  <a:srgbClr val="FF0000"/>
                </a:solidFill>
                <a:effectLst/>
                <a:latin typeface="Cambria" panose="02040503050406030204" pitchFamily="18" charset="0"/>
                <a:ea typeface="Cambria" panose="02040503050406030204" pitchFamily="18" charset="0"/>
              </a:rPr>
              <a:t> </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13" name="Rectangle: Diagonal Corners Rounded 12">
            <a:extLst>
              <a:ext uri="{FF2B5EF4-FFF2-40B4-BE49-F238E27FC236}">
                <a16:creationId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Chính quyền cách mạng ra mắt nhân dân.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Tỏa đi chiếm các công sở.</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rPr>
              <a:t>Kể</a:t>
            </a:r>
            <a:r>
              <a:rPr lang="en-US" sz="4000" b="1" dirty="0">
                <a:solidFill>
                  <a:srgbClr val="000066"/>
                </a:solidFill>
              </a:rPr>
              <a:t> </a:t>
            </a:r>
            <a:r>
              <a:rPr lang="en-US" sz="4000" b="1" dirty="0" err="1">
                <a:solidFill>
                  <a:srgbClr val="000066"/>
                </a:solidFill>
              </a:rPr>
              <a:t>lại</a:t>
            </a:r>
            <a:r>
              <a:rPr lang="en-US" sz="4000" b="1" dirty="0">
                <a:solidFill>
                  <a:srgbClr val="000066"/>
                </a:solidFill>
              </a:rPr>
              <a:t> </a:t>
            </a:r>
            <a:r>
              <a:rPr lang="en-US" sz="4000" b="1" dirty="0" err="1">
                <a:solidFill>
                  <a:srgbClr val="000066"/>
                </a:solidFill>
              </a:rPr>
              <a:t>một</a:t>
            </a:r>
            <a:r>
              <a:rPr lang="en-US" sz="4000" b="1" dirty="0">
                <a:solidFill>
                  <a:srgbClr val="000066"/>
                </a:solidFill>
              </a:rPr>
              <a:t> </a:t>
            </a:r>
            <a:r>
              <a:rPr lang="en-US" sz="4000" b="1" dirty="0" err="1">
                <a:solidFill>
                  <a:srgbClr val="000066"/>
                </a:solidFill>
              </a:rPr>
              <a:t>sự</a:t>
            </a:r>
            <a:r>
              <a:rPr lang="en-US" sz="4000" b="1" dirty="0">
                <a:solidFill>
                  <a:srgbClr val="000066"/>
                </a:solidFill>
              </a:rPr>
              <a:t> </a:t>
            </a:r>
            <a:r>
              <a:rPr lang="en-US" sz="4000" b="1" dirty="0" err="1">
                <a:solidFill>
                  <a:srgbClr val="000066"/>
                </a:solidFill>
              </a:rPr>
              <a:t>kiện</a:t>
            </a:r>
            <a:r>
              <a:rPr lang="en-US" sz="4000" b="1" dirty="0">
                <a:solidFill>
                  <a:srgbClr val="000066"/>
                </a:solidFill>
              </a:rPr>
              <a:t> </a:t>
            </a:r>
            <a:r>
              <a:rPr lang="en-US" sz="4000" b="1" dirty="0" err="1">
                <a:solidFill>
                  <a:srgbClr val="000066"/>
                </a:solidFill>
              </a:rPr>
              <a:t>diễn</a:t>
            </a:r>
            <a:r>
              <a:rPr lang="en-US" sz="4000" b="1" dirty="0">
                <a:solidFill>
                  <a:srgbClr val="000066"/>
                </a:solidFill>
              </a:rPr>
              <a:t> </a:t>
            </a:r>
            <a:r>
              <a:rPr lang="en-US" sz="4000" b="1" dirty="0" err="1">
                <a:solidFill>
                  <a:srgbClr val="000066"/>
                </a:solidFill>
              </a:rPr>
              <a:t>ra</a:t>
            </a:r>
            <a:r>
              <a:rPr lang="en-US" sz="4000" b="1" dirty="0">
                <a:solidFill>
                  <a:srgbClr val="000066"/>
                </a:solidFill>
              </a:rPr>
              <a:t> </a:t>
            </a:r>
            <a:r>
              <a:rPr lang="en-US" sz="4000" b="1" dirty="0" err="1">
                <a:solidFill>
                  <a:srgbClr val="000066"/>
                </a:solidFill>
              </a:rPr>
              <a:t>trong</a:t>
            </a:r>
            <a:r>
              <a:rPr lang="en-US" sz="4000" b="1" dirty="0">
                <a:solidFill>
                  <a:srgbClr val="000066"/>
                </a:solidFill>
              </a:rPr>
              <a:t> </a:t>
            </a:r>
            <a:r>
              <a:rPr lang="en-US" sz="4000" b="1" dirty="0" err="1">
                <a:solidFill>
                  <a:srgbClr val="000066"/>
                </a:solidFill>
              </a:rPr>
              <a:t>Cách</a:t>
            </a:r>
            <a:r>
              <a:rPr lang="en-US" sz="4000" b="1" dirty="0">
                <a:solidFill>
                  <a:srgbClr val="000066"/>
                </a:solidFill>
              </a:rPr>
              <a:t> </a:t>
            </a:r>
            <a:r>
              <a:rPr lang="en-US" sz="4000" b="1" dirty="0" err="1">
                <a:solidFill>
                  <a:srgbClr val="000066"/>
                </a:solidFill>
              </a:rPr>
              <a:t>mạng</a:t>
            </a:r>
            <a:r>
              <a:rPr lang="en-US" sz="4000" b="1" dirty="0">
                <a:solidFill>
                  <a:srgbClr val="000066"/>
                </a:solidFill>
              </a:rPr>
              <a:t> </a:t>
            </a:r>
            <a:r>
              <a:rPr lang="en-US" sz="4000" b="1" dirty="0" err="1">
                <a:solidFill>
                  <a:srgbClr val="000066"/>
                </a:solidFill>
              </a:rPr>
              <a:t>tháng</a:t>
            </a:r>
            <a:r>
              <a:rPr lang="en-US" sz="4000" b="1" dirty="0">
                <a:solidFill>
                  <a:srgbClr val="000066"/>
                </a:solidFill>
              </a:rPr>
              <a:t> </a:t>
            </a:r>
            <a:r>
              <a:rPr lang="en-US" sz="4000" b="1" dirty="0" err="1">
                <a:solidFill>
                  <a:srgbClr val="000066"/>
                </a:solidFill>
              </a:rPr>
              <a:t>Tám</a:t>
            </a:r>
            <a:r>
              <a:rPr lang="en-US" sz="4000" b="1" dirty="0">
                <a:solidFill>
                  <a:srgbClr val="000066"/>
                </a:solidFill>
              </a:rPr>
              <a:t> ở Hà </a:t>
            </a:r>
            <a:r>
              <a:rPr lang="en-US" sz="4000" b="1" dirty="0" err="1">
                <a:solidFill>
                  <a:srgbClr val="000066"/>
                </a:solidFill>
              </a:rPr>
              <a:t>Nội</a:t>
            </a:r>
            <a:r>
              <a:rPr lang="en-US" sz="4000" b="1" dirty="0">
                <a:solidFill>
                  <a:srgbClr val="000066"/>
                </a:solidFill>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Calibri"/>
                <a:ea typeface="+mn-ea"/>
                <a:cs typeface="+mn-cs"/>
              </a:rPr>
              <a:t>Kể</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lại</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một</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sự</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kiện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diễn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ra</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trong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Cách</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tháng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Tám</a:t>
            </a:r>
            <a:r>
              <a:rPr kumimoji="0" lang="en-US" sz="4000" b="1" i="0" u="none" strike="noStrike" kern="1200" cap="none" spc="0" normalizeH="0" baseline="0" noProof="0" dirty="0">
                <a:ln>
                  <a:noFill/>
                </a:ln>
                <a:solidFill>
                  <a:srgbClr val="000066"/>
                </a:solidFill>
                <a:effectLst/>
                <a:uLnTx/>
                <a:uFillTx/>
                <a:latin typeface="Calibri"/>
                <a:ea typeface="+mn-ea"/>
                <a:cs typeface="+mn-cs"/>
              </a:rPr>
              <a:t> ở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Sài</a:t>
            </a:r>
            <a:r>
              <a:rPr kumimoji="0" lang="en-US" sz="4000" b="1" i="0" u="none" strike="noStrike" kern="1200" cap="none" spc="0" normalizeH="0" noProof="0" dirty="0">
                <a:ln>
                  <a:noFill/>
                </a:ln>
                <a:solidFill>
                  <a:srgbClr val="000066"/>
                </a:solidFill>
                <a:effectLst/>
                <a:uLnTx/>
                <a:uFillTx/>
                <a:latin typeface="Calibri"/>
                <a:ea typeface="+mn-ea"/>
                <a:cs typeface="+mn-cs"/>
              </a:rPr>
              <a:t> </a:t>
            </a:r>
            <a:r>
              <a:rPr kumimoji="0" lang="en-US" sz="4000" b="1" i="0" u="none" strike="noStrike" kern="1200" cap="none" spc="0" normalizeH="0" noProof="0" dirty="0" err="1">
                <a:ln>
                  <a:noFill/>
                </a:ln>
                <a:solidFill>
                  <a:srgbClr val="000066"/>
                </a:solidFill>
                <a:effectLst/>
                <a:uLnTx/>
                <a:uFillTx/>
                <a:latin typeface="Calibri"/>
                <a:ea typeface="+mn-ea"/>
                <a:cs typeface="+mn-cs"/>
              </a:rPr>
              <a:t>Gòn</a:t>
            </a:r>
            <a:r>
              <a:rPr kumimoji="0" lang="en-US" sz="4000" b="1" i="0" u="none" strike="noStrike" kern="1200" cap="none" spc="0" normalizeH="0" baseline="0" noProof="0" dirty="0">
                <a:ln>
                  <a:noFill/>
                </a:ln>
                <a:solidFill>
                  <a:srgbClr val="000066"/>
                </a:solidFill>
                <a:effectLst/>
                <a:uLnTx/>
                <a:uFillTx/>
                <a:latin typeface="Calibri"/>
                <a:ea typeface="+mn-ea"/>
                <a:cs typeface="+mn-cs"/>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Cambria" panose="02040503050406030204" pitchFamily="18" charset="0"/>
                <a:ea typeface="Cambria" panose="02040503050406030204" pitchFamily="18" charset="0"/>
              </a:rPr>
              <a:t>Thắng lợi ở Hà Nội, Huế, Sài Gòn đã có tác dụng gì đối với cuộc Tổng khởi nghĩa trong cả nước?</a:t>
            </a:r>
            <a:endParaRPr lang="en-US" sz="36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Tổng khởi nghĩa giành thắng lợi ở Hà Nội Huế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ỐI LÊ NIN - HOÀNG NGA">
            <a:hlinkClick r:id="" action="ppaction://media"/>
            <a:extLst>
              <a:ext uri="{FF2B5EF4-FFF2-40B4-BE49-F238E27FC236}">
                <a16:creationId xmlns:a16="http://schemas.microsoft.com/office/drawing/2014/main" id="{55A4B06E-6EB6-0DEE-E45F-38458E96F2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374119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a16="http://schemas.microsoft.com/office/drawing/2014/main" id="{317B8DC8-A5A2-C56A-44D2-511BF9DC7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Cambria" panose="02040503050406030204" pitchFamily="18" charset="0"/>
                <a:ea typeface="Cambria" panose="02040503050406030204" pitchFamily="18" charset="0"/>
              </a:rPr>
              <a:t>T</a:t>
            </a:r>
            <a:r>
              <a:rPr lang="vi-VN" sz="4000" b="1" dirty="0">
                <a:solidFill>
                  <a:srgbClr val="333333"/>
                </a:solidFill>
                <a:latin typeface="Cambria" panose="02040503050406030204" pitchFamily="18" charset="0"/>
                <a:ea typeface="Cambria" panose="020405030504060302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a16="http://schemas.microsoft.com/office/drawing/2014/main" id="{44768E60-BA81-B4B2-D359-4321E049C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3893627" y="2465308"/>
            <a:ext cx="257435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Xem</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721545" y="3707794"/>
            <a:ext cx="630653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bị</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tiếp</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theo</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tiết</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2.</a:t>
            </a: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D76D6-6455-15EB-EC19-DC63BD65F1C2}"/>
              </a:ext>
            </a:extLst>
          </p:cNvPr>
          <p:cNvPicPr>
            <a:picLocks noChangeAspect="1"/>
          </p:cNvPicPr>
          <p:nvPr/>
        </p:nvPicPr>
        <p:blipFill>
          <a:blip r:embed="rId5"/>
          <a:stretch>
            <a:fillRect/>
          </a:stretch>
        </p:blipFill>
        <p:spPr>
          <a:xfrm>
            <a:off x="3812222" y="2568257"/>
            <a:ext cx="4762818" cy="3742989"/>
          </a:xfrm>
          <a:prstGeom prst="rect">
            <a:avLst/>
          </a:prstGeom>
        </p:spPr>
      </p:pic>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a16="http://schemas.microsoft.com/office/drawing/2014/main" id="{776245DF-0FB0-485E-0148-8B0EEC9B0D43}"/>
              </a:ext>
            </a:extLst>
          </p:cNvPr>
          <p:cNvSpPr txBox="1"/>
          <p:nvPr/>
        </p:nvSpPr>
        <p:spPr>
          <a:xfrm>
            <a:off x="894080" y="914400"/>
            <a:ext cx="5415280" cy="5016758"/>
          </a:xfrm>
          <a:prstGeom prst="rect">
            <a:avLst/>
          </a:prstGeom>
          <a:noFill/>
        </p:spPr>
        <p:txBody>
          <a:bodyPr wrap="square" rtlCol="0">
            <a:spAutoFit/>
          </a:bodyPr>
          <a:lstStyle/>
          <a:p>
            <a:pPr algn="just"/>
            <a:r>
              <a:rPr lang="vi-VN" sz="3200" dirty="0">
                <a:solidFill>
                  <a:srgbClr val="FF0000"/>
                </a:solidFill>
              </a:rPr>
              <a:t>- 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rPr>
              <a:t>- Nơi đây lưu giữ những chứng tích và dấu ấn của cách mạng và của Bác Hồ.</a:t>
            </a:r>
            <a:endParaRPr lang="en-US" sz="3200" dirty="0">
              <a:solidFill>
                <a:srgbClr val="FF0000"/>
              </a:solidFill>
            </a:endParaRPr>
          </a:p>
        </p:txBody>
      </p:sp>
      <p:pic>
        <p:nvPicPr>
          <p:cNvPr id="3" name="Picture 2" descr="Trải nghiệm Khu di tích quốc gia đặc biệt Pác Bó-Cao Bằng | Báo Dân tộc và  Phát triển">
            <a:extLst>
              <a:ext uri="{FF2B5EF4-FFF2-40B4-BE49-F238E27FC236}">
                <a16:creationId xmlns:a16="http://schemas.microsoft.com/office/drawing/2014/main" id="{99F0D8FA-A6F3-CCF1-354A-B4350994B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CB52B4-4DC2-19B2-A659-15AC5EA27C5B}"/>
              </a:ext>
            </a:extLst>
          </p:cNvPr>
          <p:cNvPicPr>
            <a:picLocks noChangeAspect="1"/>
          </p:cNvPicPr>
          <p:nvPr/>
        </p:nvPicPr>
        <p:blipFill>
          <a:blip r:embed="rId4"/>
          <a:stretch>
            <a:fillRect/>
          </a:stretch>
        </p:blipFill>
        <p:spPr>
          <a:xfrm>
            <a:off x="7460337" y="335231"/>
            <a:ext cx="3468925" cy="1127858"/>
          </a:xfrm>
          <a:prstGeom prst="rect">
            <a:avLst/>
          </a:prstGeom>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5"/>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613505" y="1953564"/>
            <a:ext cx="11115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Sưu tầm một số tư liệu (câu chuyện, văn bản, tranh ảnh..) kể lại được thắng lợi ở một số địa phương lớn Hà Nội, Huế, Sài Gòn….trong Cách mạng Tháng Tám năm 1945.</a:t>
            </a:r>
          </a:p>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Kể lại được một số câu chuyện về Hồ Chí Minh khi hoạt động ở Pác Pó, Tân Trào khi viết và đọc Tuyên ngôc Độc lập, chuyện về Kim Đồng, Võ Nguyên Giáp.</a:t>
            </a:r>
          </a:p>
        </p:txBody>
      </p:sp>
      <p:pic>
        <p:nvPicPr>
          <p:cNvPr id="2" name="Picture 1">
            <a:extLst>
              <a:ext uri="{FF2B5EF4-FFF2-40B4-BE49-F238E27FC236}">
                <a16:creationId xmlns:a16="http://schemas.microsoft.com/office/drawing/2014/main" id="{EE48B460-8328-0850-20ED-890B3653D2CF}"/>
              </a:ext>
            </a:extLst>
          </p:cNvPr>
          <p:cNvPicPr>
            <a:picLocks noChangeAspect="1"/>
          </p:cNvPicPr>
          <p:nvPr/>
        </p:nvPicPr>
        <p:blipFill>
          <a:blip r:embed="rId5"/>
          <a:stretch>
            <a:fillRect/>
          </a:stretch>
        </p:blipFill>
        <p:spPr>
          <a:xfrm>
            <a:off x="2654494" y="758887"/>
            <a:ext cx="7248772" cy="1499746"/>
          </a:xfrm>
          <a:prstGeom prst="rect">
            <a:avLst/>
          </a:prstGeom>
        </p:spPr>
      </p:pic>
    </p:spTree>
    <p:extLst>
      <p:ext uri="{BB962C8B-B14F-4D97-AF65-F5344CB8AC3E}">
        <p14:creationId xmlns:p14="http://schemas.microsoft.com/office/powerpoint/2010/main" val="137755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214079" y="1395730"/>
            <a:ext cx="4622563" cy="4524315"/>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Nhiệm vụ 1: 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881</TotalTime>
  <Words>650</Words>
  <Application>Microsoft Office PowerPoint</Application>
  <PresentationFormat>Widescreen</PresentationFormat>
  <Paragraphs>46</Paragraphs>
  <Slides>24</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字魂36号-正文宋楷</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Thao Tran</cp:lastModifiedBy>
  <cp:revision>18</cp:revision>
  <dcterms:created xsi:type="dcterms:W3CDTF">2020-07-21T07:25:20Z</dcterms:created>
  <dcterms:modified xsi:type="dcterms:W3CDTF">2024-12-10T08:19:13Z</dcterms:modified>
  <cp:category>9Slide.vn</cp:category>
</cp:coreProperties>
</file>