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2" r:id="rId4"/>
    <p:sldId id="263" r:id="rId5"/>
    <p:sldId id="259" r:id="rId6"/>
    <p:sldId id="264" r:id="rId7"/>
    <p:sldId id="265" r:id="rId8"/>
    <p:sldId id="266" r:id="rId9"/>
    <p:sldId id="267" r:id="rId10"/>
    <p:sldId id="268" r:id="rId11"/>
    <p:sldId id="269" r:id="rId12"/>
    <p:sldId id="270" r:id="rId13"/>
    <p:sldId id="271" r:id="rId14"/>
    <p:sldId id="273" r:id="rId15"/>
    <p:sldId id="274" r:id="rId16"/>
    <p:sldId id="275" r:id="rId17"/>
  </p:sldIdLst>
  <p:sldSz cx="12192000" cy="6858000"/>
  <p:notesSz cx="6858000" cy="9144000"/>
  <p:embeddedFontLst>
    <p:embeddedFont>
      <p:font typeface="等线" panose="02010600030101010101" pitchFamily="2" charset="-122"/>
      <p:regular r:id="rId18"/>
      <p:bold r:id="rId19"/>
    </p:embeddedFont>
    <p:embeddedFont>
      <p:font typeface="#9Slide05 SVNAngellife" panose="020B0604020202020204" charset="0"/>
      <p:regular r:id="rId20"/>
    </p:embeddedFont>
    <p:embeddedFont>
      <p:font typeface="#9Slide07 HoneyCream" panose="020B0604020202020204" charset="0"/>
      <p:regular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8" d="100"/>
          <a:sy n="108" d="100"/>
        </p:scale>
        <p:origin x="9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hyperlink" Target="https://www.facebook.com/groups/629898828017053" TargetMode="External"/><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03FE9B-705D-44D7-A247-EC5C627DD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a:extLst>
              <a:ext uri="{FF2B5EF4-FFF2-40B4-BE49-F238E27FC236}">
                <a16:creationId xmlns:a16="http://schemas.microsoft.com/office/drawing/2014/main" id="{7F061A43-A4E9-40A8-8CAA-2A96C2A30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13" name="图片 12">
            <a:extLst>
              <a:ext uri="{FF2B5EF4-FFF2-40B4-BE49-F238E27FC236}">
                <a16:creationId xmlns:a16="http://schemas.microsoft.com/office/drawing/2014/main" id="{6A1CE0AA-014F-4C1B-8E95-E65F5006D1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15" name="图片 14">
            <a:extLst>
              <a:ext uri="{FF2B5EF4-FFF2-40B4-BE49-F238E27FC236}">
                <a16:creationId xmlns:a16="http://schemas.microsoft.com/office/drawing/2014/main" id="{01230485-4D52-4039-9759-8924E7B1AF41}"/>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13396"/>
            <a:ext cx="6807200" cy="1725144"/>
          </a:xfrm>
          <a:prstGeom prst="rect">
            <a:avLst/>
          </a:prstGeom>
        </p:spPr>
      </p:pic>
      <p:pic>
        <p:nvPicPr>
          <p:cNvPr id="16" name="图片 15">
            <a:extLst>
              <a:ext uri="{FF2B5EF4-FFF2-40B4-BE49-F238E27FC236}">
                <a16:creationId xmlns:a16="http://schemas.microsoft.com/office/drawing/2014/main" id="{14AE4E70-6281-4B7A-B476-BEB10317A7BC}"/>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9" name="图片 8">
            <a:extLst>
              <a:ext uri="{FF2B5EF4-FFF2-40B4-BE49-F238E27FC236}">
                <a16:creationId xmlns:a16="http://schemas.microsoft.com/office/drawing/2014/main" id="{BC5ABADB-635E-410B-8DC2-78E7033CB012}"/>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31" name="图片 30">
            <a:extLst>
              <a:ext uri="{FF2B5EF4-FFF2-40B4-BE49-F238E27FC236}">
                <a16:creationId xmlns:a16="http://schemas.microsoft.com/office/drawing/2014/main" id="{EE0B73AF-4CC4-4D32-9CE6-478E46C049BA}"/>
              </a:ext>
            </a:extLst>
          </p:cNvPr>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586238" y="1772413"/>
            <a:ext cx="1549907" cy="1549907"/>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809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4DD00AF-B4E4-4981-A68A-2C75E0E39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19964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317E6E86-E37F-4AF3-A64F-99B7ED397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36664B3-DAF3-4524-A1E4-E1B71C10DA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0571" y="4281105"/>
            <a:ext cx="2721429" cy="1323091"/>
          </a:xfrm>
          <a:prstGeom prst="rect">
            <a:avLst/>
          </a:prstGeom>
        </p:spPr>
      </p:pic>
      <p:pic>
        <p:nvPicPr>
          <p:cNvPr id="8" name="图片 7">
            <a:extLst>
              <a:ext uri="{FF2B5EF4-FFF2-40B4-BE49-F238E27FC236}">
                <a16:creationId xmlns:a16="http://schemas.microsoft.com/office/drawing/2014/main" id="{85CD45FC-8F50-49A2-B04A-E5053647E65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095"/>
          <a:stretch/>
        </p:blipFill>
        <p:spPr>
          <a:xfrm>
            <a:off x="0" y="4312798"/>
            <a:ext cx="1612056" cy="1725145"/>
          </a:xfrm>
          <a:prstGeom prst="rect">
            <a:avLst/>
          </a:prstGeom>
        </p:spPr>
      </p:pic>
      <p:pic>
        <p:nvPicPr>
          <p:cNvPr id="9" name="图片 8">
            <a:extLst>
              <a:ext uri="{FF2B5EF4-FFF2-40B4-BE49-F238E27FC236}">
                <a16:creationId xmlns:a16="http://schemas.microsoft.com/office/drawing/2014/main" id="{4FAB15A1-71B5-4A0A-9CB3-02DF3EA90F9A}"/>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6944"/>
          <a:stretch/>
        </p:blipFill>
        <p:spPr>
          <a:xfrm>
            <a:off x="5384800" y="4722827"/>
            <a:ext cx="6807200" cy="1725144"/>
          </a:xfrm>
          <a:prstGeom prst="rect">
            <a:avLst/>
          </a:prstGeom>
        </p:spPr>
      </p:pic>
      <p:pic>
        <p:nvPicPr>
          <p:cNvPr id="10" name="图片 9">
            <a:extLst>
              <a:ext uri="{FF2B5EF4-FFF2-40B4-BE49-F238E27FC236}">
                <a16:creationId xmlns:a16="http://schemas.microsoft.com/office/drawing/2014/main" id="{5AB4715F-12E7-40FC-9D36-2350BA7E0813}"/>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3194"/>
          <a:stretch/>
        </p:blipFill>
        <p:spPr>
          <a:xfrm>
            <a:off x="0" y="4813110"/>
            <a:ext cx="6350000" cy="1725144"/>
          </a:xfrm>
          <a:prstGeom prst="rect">
            <a:avLst/>
          </a:prstGeom>
        </p:spPr>
      </p:pic>
      <p:pic>
        <p:nvPicPr>
          <p:cNvPr id="11" name="图片 10">
            <a:extLst>
              <a:ext uri="{FF2B5EF4-FFF2-40B4-BE49-F238E27FC236}">
                <a16:creationId xmlns:a16="http://schemas.microsoft.com/office/drawing/2014/main" id="{96045E8B-3391-4DEA-B4BA-8FE435FDF0DA}"/>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sp>
        <p:nvSpPr>
          <p:cNvPr id="12" name="Rectangle 11"/>
          <p:cNvSpPr/>
          <p:nvPr userDrawn="1"/>
        </p:nvSpPr>
        <p:spPr>
          <a:xfrm>
            <a:off x="553792" y="425003"/>
            <a:ext cx="11127346" cy="6040191"/>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208292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Rectangle 7"/>
          <p:cNvSpPr/>
          <p:nvPr userDrawn="1"/>
        </p:nvSpPr>
        <p:spPr>
          <a:xfrm>
            <a:off x="218941" y="154547"/>
            <a:ext cx="11797048" cy="6529588"/>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73901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17FC38-74B0-4D2B-8327-E7DF9F644B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07A961-2505-41CA-AF67-8CDAC30E89F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2026/3/24</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A4B09C-0744-4686-9519-19A3031635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30CA85B-A74E-44A5-8E73-B2BEDC5213D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35A3C-D78B-4D15-AA26-DE85C239AB56}"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2520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85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过渡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570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5" Type="http://schemas.microsoft.com/office/2007/relationships/hdphoto" Target="../media/hdphoto2.wdp"/><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8195B84-E00E-4E6C-8F4F-EA9CAF8E92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5947305-AC6F-41B0-AB50-4FA6772FEBB1}"/>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r="6944"/>
          <a:stretch/>
        </p:blipFill>
        <p:spPr>
          <a:xfrm>
            <a:off x="8377706" y="5471886"/>
            <a:ext cx="3814294" cy="966654"/>
          </a:xfrm>
          <a:prstGeom prst="rect">
            <a:avLst/>
          </a:prstGeom>
        </p:spPr>
      </p:pic>
      <p:pic>
        <p:nvPicPr>
          <p:cNvPr id="16" name="图片 15">
            <a:extLst>
              <a:ext uri="{FF2B5EF4-FFF2-40B4-BE49-F238E27FC236}">
                <a16:creationId xmlns:a16="http://schemas.microsoft.com/office/drawing/2014/main" id="{3C84528F-0804-4314-9231-1E55785375BC}"/>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13194"/>
          <a:stretch/>
        </p:blipFill>
        <p:spPr>
          <a:xfrm>
            <a:off x="0" y="5471886"/>
            <a:ext cx="3925143" cy="1066368"/>
          </a:xfrm>
          <a:prstGeom prst="rect">
            <a:avLst/>
          </a:prstGeom>
        </p:spPr>
      </p:pic>
      <p:pic>
        <p:nvPicPr>
          <p:cNvPr id="10" name="图片 9">
            <a:extLst>
              <a:ext uri="{FF2B5EF4-FFF2-40B4-BE49-F238E27FC236}">
                <a16:creationId xmlns:a16="http://schemas.microsoft.com/office/drawing/2014/main" id="{EE46365B-1D45-4D61-B0C5-4765898E64D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1" name="图片 10">
            <a:extLst>
              <a:ext uri="{FF2B5EF4-FFF2-40B4-BE49-F238E27FC236}">
                <a16:creationId xmlns:a16="http://schemas.microsoft.com/office/drawing/2014/main" id="{F090E7E2-7818-4E23-94BA-48E58895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9248" y="753473"/>
            <a:ext cx="1033126" cy="693420"/>
          </a:xfrm>
          <a:prstGeom prst="rect">
            <a:avLst/>
          </a:prstGeom>
        </p:spPr>
      </p:pic>
      <p:pic>
        <p:nvPicPr>
          <p:cNvPr id="14" name="图片 13">
            <a:extLst>
              <a:ext uri="{FF2B5EF4-FFF2-40B4-BE49-F238E27FC236}">
                <a16:creationId xmlns:a16="http://schemas.microsoft.com/office/drawing/2014/main" id="{8C19F224-A91B-4638-963A-D4F3F7C1C85D}"/>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0" y="6037943"/>
            <a:ext cx="12192000" cy="820057"/>
          </a:xfrm>
          <a:prstGeom prst="rect">
            <a:avLst/>
          </a:prstGeom>
        </p:spPr>
      </p:pic>
      <p:pic>
        <p:nvPicPr>
          <p:cNvPr id="8" name="Picture 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913633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72" r:id="rId6"/>
    <p:sldLayoutId id="214748367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grpId="1"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750" fill="hold"/>
                                        <p:tgtEl>
                                          <p:spTgt spid="20"/>
                                        </p:tgtEl>
                                        <p:attrNameLst>
                                          <p:attrName>ppt_w</p:attrName>
                                        </p:attrNameLst>
                                      </p:cBhvr>
                                      <p:tavLst>
                                        <p:tav tm="0">
                                          <p:val>
                                            <p:fltVal val="0"/>
                                          </p:val>
                                        </p:tav>
                                        <p:tav tm="100000">
                                          <p:val>
                                            <p:strVal val="#ppt_w"/>
                                          </p:val>
                                        </p:tav>
                                      </p:tavLst>
                                    </p:anim>
                                    <p:anim calcmode="lin" valueType="num">
                                      <p:cBhvr>
                                        <p:cTn id="12" dur="1750" fill="hold"/>
                                        <p:tgtEl>
                                          <p:spTgt spid="20"/>
                                        </p:tgtEl>
                                        <p:attrNameLst>
                                          <p:attrName>ppt_h</p:attrName>
                                        </p:attrNameLst>
                                      </p:cBhvr>
                                      <p:tavLst>
                                        <p:tav tm="0">
                                          <p:val>
                                            <p:fltVal val="0"/>
                                          </p:val>
                                        </p:tav>
                                        <p:tav tm="100000">
                                          <p:val>
                                            <p:strVal val="#ppt_h"/>
                                          </p:val>
                                        </p:tav>
                                      </p:tavLst>
                                    </p:anim>
                                    <p:animEffect transition="in" filter="fade">
                                      <p:cBhvr>
                                        <p:cTn id="13" dur="1750"/>
                                        <p:tgtEl>
                                          <p:spTgt spid="20"/>
                                        </p:tgtEl>
                                      </p:cBhvr>
                                    </p:animEffect>
                                  </p:childTnLst>
                                </p:cTn>
                              </p:par>
                              <p:par>
                                <p:cTn id="14" presetID="6" presetClass="emph" presetSubtype="0" repeatCount="indefinite" accel="7000" decel="14000" autoRev="1" fill="hold" grpId="0" nodeType="withEffect">
                                  <p:stCondLst>
                                    <p:cond delay="0"/>
                                  </p:stCondLst>
                                  <p:childTnLst>
                                    <p:animScale>
                                      <p:cBhvr>
                                        <p:cTn id="15"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jpe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a:extLst>
              <a:ext uri="{FF2B5EF4-FFF2-40B4-BE49-F238E27FC236}">
                <a16:creationId xmlns:a16="http://schemas.microsoft.com/office/drawing/2014/main" id="{B0FA374D-96CA-42DE-AA35-23550AF9A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977" b="19534"/>
          <a:stretch/>
        </p:blipFill>
        <p:spPr>
          <a:xfrm>
            <a:off x="7807037" y="3104137"/>
            <a:ext cx="4384963" cy="3753864"/>
          </a:xfrm>
          <a:prstGeom prst="rect">
            <a:avLst/>
          </a:prstGeom>
        </p:spPr>
      </p:pic>
      <p:pic>
        <p:nvPicPr>
          <p:cNvPr id="16" name="图片 15">
            <a:extLst>
              <a:ext uri="{FF2B5EF4-FFF2-40B4-BE49-F238E27FC236}">
                <a16:creationId xmlns:a16="http://schemas.microsoft.com/office/drawing/2014/main" id="{D4D631C0-E429-495C-A41E-7CF0CC941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8776" y="458745"/>
            <a:ext cx="4894383" cy="1386296"/>
          </a:xfrm>
          <a:prstGeom prst="rect">
            <a:avLst/>
          </a:prstGeom>
        </p:spPr>
      </p:pic>
      <p:pic>
        <p:nvPicPr>
          <p:cNvPr id="15" name="图片 14">
            <a:extLst>
              <a:ext uri="{FF2B5EF4-FFF2-40B4-BE49-F238E27FC236}">
                <a16:creationId xmlns:a16="http://schemas.microsoft.com/office/drawing/2014/main" id="{4521FDDF-3D2C-4664-B711-A51D1C1E0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91" y="388246"/>
            <a:ext cx="4894383" cy="1386296"/>
          </a:xfrm>
          <a:prstGeom prst="rect">
            <a:avLst/>
          </a:prstGeom>
        </p:spPr>
      </p:pic>
      <p:pic>
        <p:nvPicPr>
          <p:cNvPr id="8" name="图片 7">
            <a:extLst>
              <a:ext uri="{FF2B5EF4-FFF2-40B4-BE49-F238E27FC236}">
                <a16:creationId xmlns:a16="http://schemas.microsoft.com/office/drawing/2014/main" id="{6E4C2DCF-48A4-4483-AEF3-F23FEF4AA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168" y="70604"/>
            <a:ext cx="2229072" cy="2021579"/>
          </a:xfrm>
          <a:prstGeom prst="rect">
            <a:avLst/>
          </a:prstGeom>
        </p:spPr>
      </p:pic>
      <p:pic>
        <p:nvPicPr>
          <p:cNvPr id="5" name="图片 4">
            <a:extLst>
              <a:ext uri="{FF2B5EF4-FFF2-40B4-BE49-F238E27FC236}">
                <a16:creationId xmlns:a16="http://schemas.microsoft.com/office/drawing/2014/main" id="{0700DD0E-7F27-4DEC-93DE-E178DEFF0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379" y="5241743"/>
            <a:ext cx="1463835" cy="1155943"/>
          </a:xfrm>
          <a:prstGeom prst="rect">
            <a:avLst/>
          </a:prstGeom>
        </p:spPr>
      </p:pic>
      <p:pic>
        <p:nvPicPr>
          <p:cNvPr id="6" name="图片 5">
            <a:extLst>
              <a:ext uri="{FF2B5EF4-FFF2-40B4-BE49-F238E27FC236}">
                <a16:creationId xmlns:a16="http://schemas.microsoft.com/office/drawing/2014/main" id="{DA5BBA9E-1FE0-4A5B-A849-8A5067C07828}"/>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2021669" y="218314"/>
            <a:ext cx="1500274" cy="2031532"/>
          </a:xfrm>
          <a:prstGeom prst="rect">
            <a:avLst/>
          </a:prstGeom>
        </p:spPr>
      </p:pic>
      <p:pic>
        <p:nvPicPr>
          <p:cNvPr id="7" name="图片 6">
            <a:extLst>
              <a:ext uri="{FF2B5EF4-FFF2-40B4-BE49-F238E27FC236}">
                <a16:creationId xmlns:a16="http://schemas.microsoft.com/office/drawing/2014/main" id="{CDED1A0A-F7B6-4682-81F5-83715CCA9A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1552" y="456968"/>
            <a:ext cx="1373410" cy="921814"/>
          </a:xfrm>
          <a:prstGeom prst="rect">
            <a:avLst/>
          </a:prstGeom>
        </p:spPr>
      </p:pic>
      <p:pic>
        <p:nvPicPr>
          <p:cNvPr id="31" name="图片 30">
            <a:extLst>
              <a:ext uri="{FF2B5EF4-FFF2-40B4-BE49-F238E27FC236}">
                <a16:creationId xmlns:a16="http://schemas.microsoft.com/office/drawing/2014/main" id="{06581CEA-B143-45E9-9A39-860EA04C62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325" y="3784644"/>
            <a:ext cx="3583424" cy="3583424"/>
          </a:xfrm>
          <a:prstGeom prst="rect">
            <a:avLst/>
          </a:prstGeom>
        </p:spPr>
      </p:pic>
      <p:pic>
        <p:nvPicPr>
          <p:cNvPr id="12" name="Picture 11"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01" y="-211605"/>
            <a:ext cx="1787914" cy="1787914"/>
          </a:xfrm>
          <a:prstGeom prst="rect">
            <a:avLst/>
          </a:prstGeom>
        </p:spPr>
      </p:pic>
      <p:sp>
        <p:nvSpPr>
          <p:cNvPr id="13" name="Rounded Rectangle 12"/>
          <p:cNvSpPr/>
          <p:nvPr/>
        </p:nvSpPr>
        <p:spPr>
          <a:xfrm>
            <a:off x="3653286" y="284339"/>
            <a:ext cx="4000186" cy="910313"/>
          </a:xfrm>
          <a:prstGeom prst="roundRect">
            <a:avLst/>
          </a:prstGeom>
          <a:solidFill>
            <a:schemeClr val="accent1">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4">
                    <a:lumMod val="75000"/>
                  </a:schemeClr>
                </a:solidFill>
                <a:latin typeface="SVN-Harabaras" panose="02040603050506020204" pitchFamily="18" charset="0"/>
                <a:cs typeface="#9Slide03 Arima Madurai Light" panose="00000400000000000000" pitchFamily="2" charset="0"/>
              </a:rPr>
              <a:t>Tự nhiên và Xã hội</a:t>
            </a:r>
          </a:p>
        </p:txBody>
      </p:sp>
      <p:grpSp>
        <p:nvGrpSpPr>
          <p:cNvPr id="14" name="Group 13"/>
          <p:cNvGrpSpPr/>
          <p:nvPr/>
        </p:nvGrpSpPr>
        <p:grpSpPr>
          <a:xfrm>
            <a:off x="278486" y="1928257"/>
            <a:ext cx="10898037" cy="2529924"/>
            <a:chOff x="1771855" y="1679813"/>
            <a:chExt cx="8032449" cy="2529924"/>
          </a:xfrm>
        </p:grpSpPr>
        <p:sp>
          <p:nvSpPr>
            <p:cNvPr id="17" name="TextBox 16"/>
            <p:cNvSpPr txBox="1"/>
            <p:nvPr/>
          </p:nvSpPr>
          <p:spPr>
            <a:xfrm>
              <a:off x="1812023" y="1679814"/>
              <a:ext cx="7992281" cy="2529923"/>
            </a:xfrm>
            <a:prstGeom prst="rect">
              <a:avLst/>
            </a:prstGeom>
            <a:noFill/>
          </p:spPr>
          <p:txBody>
            <a:bodyPr wrap="square" rtlCol="0">
              <a:spAutoFit/>
            </a:bodyPr>
            <a:lstStyle/>
            <a:p>
              <a:pPr algn="ctr">
                <a:lnSpc>
                  <a:spcPct val="80000"/>
                </a:lnSpc>
              </a:pPr>
              <a:r>
                <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Chăm sóc, bảo vệ </a:t>
              </a:r>
            </a:p>
            <a:p>
              <a:pPr algn="ctr">
                <a:lnSpc>
                  <a:spcPct val="80000"/>
                </a:lnSpc>
              </a:pPr>
              <a:r>
                <a:rPr lang="en-US" sz="6600">
                  <a:ln w="276225">
                    <a:solidFill>
                      <a:srgbClr val="00CC00"/>
                    </a:solidFill>
                  </a:ln>
                  <a:solidFill>
                    <a:schemeClr val="bg1"/>
                  </a:solidFill>
                  <a:effectLst>
                    <a:outerShdw blurRad="38100" dist="38100" dir="2700000" algn="tl">
                      <a:srgbClr val="000000">
                        <a:alpha val="43137"/>
                      </a:srgbClr>
                    </a:outerShdw>
                  </a:effectLst>
                  <a:latin typeface="UTM Sharnay" panose="02040603050506020204" pitchFamily="18" charset="0"/>
                </a:rPr>
                <a:t>cơ quan bài tiết nước tiểu</a:t>
              </a:r>
            </a:p>
          </p:txBody>
        </p:sp>
        <p:sp>
          <p:nvSpPr>
            <p:cNvPr id="18" name="TextBox 17"/>
            <p:cNvSpPr txBox="1"/>
            <p:nvPr/>
          </p:nvSpPr>
          <p:spPr>
            <a:xfrm>
              <a:off x="1771855" y="1679813"/>
              <a:ext cx="7992281" cy="2529923"/>
            </a:xfrm>
            <a:prstGeom prst="rect">
              <a:avLst/>
            </a:prstGeom>
            <a:noFill/>
          </p:spPr>
          <p:txBody>
            <a:bodyPr wrap="square" rtlCol="0">
              <a:spAutoFit/>
            </a:bodyPr>
            <a:lstStyle/>
            <a:p>
              <a:pPr algn="ctr">
                <a:lnSpc>
                  <a:spcPct val="80000"/>
                </a:lnSpc>
              </a:pPr>
              <a:r>
                <a:rPr lang="en-US" sz="6600">
                  <a:solidFill>
                    <a:srgbClr val="FFFF00"/>
                  </a:solidFill>
                  <a:effectLst>
                    <a:outerShdw blurRad="38100" dist="38100" dir="2700000" algn="tl">
                      <a:srgbClr val="000000">
                        <a:alpha val="43137"/>
                      </a:srgbClr>
                    </a:outerShdw>
                  </a:effectLst>
                  <a:latin typeface="UTM Sharnay" panose="02040603050506020204" pitchFamily="18" charset="0"/>
                </a:rPr>
                <a:t>Chăm sóc, bảo vệ </a:t>
              </a:r>
            </a:p>
            <a:p>
              <a:pPr algn="ctr">
                <a:lnSpc>
                  <a:spcPct val="80000"/>
                </a:lnSpc>
              </a:pPr>
              <a:r>
                <a:rPr lang="en-US" sz="6600">
                  <a:solidFill>
                    <a:srgbClr val="FFFF00"/>
                  </a:solidFill>
                  <a:effectLst>
                    <a:outerShdw blurRad="38100" dist="38100" dir="2700000" algn="tl">
                      <a:srgbClr val="000000">
                        <a:alpha val="43137"/>
                      </a:srgbClr>
                    </a:outerShdw>
                  </a:effectLst>
                  <a:latin typeface="UTM Sharnay" panose="02040603050506020204" pitchFamily="18" charset="0"/>
                </a:rPr>
                <a:t>cơ quan bài tiết nước tiểu</a:t>
              </a:r>
            </a:p>
          </p:txBody>
        </p:sp>
      </p:grpSp>
      <p:sp>
        <p:nvSpPr>
          <p:cNvPr id="19" name="TextBox 18"/>
          <p:cNvSpPr txBox="1"/>
          <p:nvPr/>
        </p:nvSpPr>
        <p:spPr>
          <a:xfrm>
            <a:off x="4611241" y="3717124"/>
            <a:ext cx="1969946" cy="1015663"/>
          </a:xfrm>
          <a:prstGeom prst="rect">
            <a:avLst/>
          </a:prstGeom>
          <a:noFill/>
        </p:spPr>
        <p:txBody>
          <a:bodyPr wrap="square" rtlCol="0">
            <a:spAutoFit/>
          </a:bodyPr>
          <a:lstStyle/>
          <a:p>
            <a:r>
              <a:rPr lang="en-US" sz="6000">
                <a:effectLst>
                  <a:outerShdw blurRad="38100" dist="38100" dir="2700000" algn="tl">
                    <a:srgbClr val="000000">
                      <a:alpha val="43137"/>
                    </a:srgbClr>
                  </a:outerShdw>
                </a:effectLst>
                <a:latin typeface="SVN-Lobster" panose="02040603050506020204" pitchFamily="18" charset="0"/>
              </a:rPr>
              <a:t>(Tiết 1)</a:t>
            </a:r>
          </a:p>
        </p:txBody>
      </p:sp>
    </p:spTree>
    <p:extLst>
      <p:ext uri="{BB962C8B-B14F-4D97-AF65-F5344CB8AC3E}">
        <p14:creationId xmlns:p14="http://schemas.microsoft.com/office/powerpoint/2010/main" val="380304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2500"/>
                            </p:stCondLst>
                            <p:childTnLst>
                              <p:par>
                                <p:cTn id="26" presetID="53" presetClass="entr" presetSubtype="16"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3000"/>
                            </p:stCondLst>
                            <p:childTnLst>
                              <p:par>
                                <p:cTn id="32" presetID="16" presetClass="entr" presetSubtype="37"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56" y="1820295"/>
            <a:ext cx="4997486" cy="4563572"/>
          </a:xfrm>
          <a:prstGeom prst="rect">
            <a:avLst/>
          </a:prstGeom>
        </p:spPr>
      </p:pic>
      <p:grpSp>
        <p:nvGrpSpPr>
          <p:cNvPr id="6" name="Group 5">
            <a:extLst>
              <a:ext uri="{FF2B5EF4-FFF2-40B4-BE49-F238E27FC236}">
                <a16:creationId xmlns:a16="http://schemas.microsoft.com/office/drawing/2014/main" id="{21647756-8E6E-CBE3-C210-C6A6E344E150}"/>
              </a:ext>
            </a:extLst>
          </p:cNvPr>
          <p:cNvGrpSpPr/>
          <p:nvPr/>
        </p:nvGrpSpPr>
        <p:grpSpPr>
          <a:xfrm>
            <a:off x="5999521" y="1552846"/>
            <a:ext cx="5483150" cy="2595821"/>
            <a:chOff x="496667" y="1218441"/>
            <a:chExt cx="4408210" cy="359575"/>
          </a:xfrm>
        </p:grpSpPr>
        <p:sp>
          <p:nvSpPr>
            <p:cNvPr id="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8" name="TextBox 7">
              <a:extLst>
                <a:ext uri="{FF2B5EF4-FFF2-40B4-BE49-F238E27FC236}">
                  <a16:creationId xmlns:a16="http://schemas.microsoft.com/office/drawing/2014/main" id="{0E003A0E-03A2-5BED-4FAA-CF3A453B3B8D}"/>
                </a:ext>
              </a:extLst>
            </p:cNvPr>
            <p:cNvSpPr txBox="1"/>
            <p:nvPr/>
          </p:nvSpPr>
          <p:spPr>
            <a:xfrm>
              <a:off x="664092" y="1238804"/>
              <a:ext cx="4073361" cy="2812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3600" b="1" noProof="0">
                  <a:solidFill>
                    <a:srgbClr val="002060"/>
                  </a:solidFill>
                  <a:latin typeface="Cambria" panose="02040503050406030204" pitchFamily="18" charset="0"/>
                  <a:ea typeface="思源黑体 CN"/>
                  <a:cs typeface="Arial" panose="020B0604020202020204" pitchFamily="34" charset="0"/>
                </a:rPr>
                <a:t>Hai bạn nhỏ đi tiểu, không nhịn tiểu vì nếu nhịn tiểu lâu sẽ bị vỡ bóng đái.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9" name="Group 8">
            <a:extLst>
              <a:ext uri="{FF2B5EF4-FFF2-40B4-BE49-F238E27FC236}">
                <a16:creationId xmlns:a16="http://schemas.microsoft.com/office/drawing/2014/main" id="{21647756-8E6E-CBE3-C210-C6A6E344E150}"/>
              </a:ext>
            </a:extLst>
          </p:cNvPr>
          <p:cNvGrpSpPr/>
          <p:nvPr/>
        </p:nvGrpSpPr>
        <p:grpSpPr>
          <a:xfrm>
            <a:off x="6868651" y="4603557"/>
            <a:ext cx="4087215" cy="1443372"/>
            <a:chOff x="851809" y="1180162"/>
            <a:chExt cx="3961681" cy="232323"/>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851809" y="1180162"/>
              <a:ext cx="3858521" cy="23232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851809" y="1189814"/>
              <a:ext cx="3961681" cy="213019"/>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được nhịn tiểu</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286386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18476"/>
              <a:ext cx="4092075" cy="358903"/>
            </a:xfrm>
            <a:prstGeom prst="rect">
              <a:avLst/>
            </a:prstGeom>
            <a:noFill/>
          </p:spPr>
          <p:txBody>
            <a:bodyPr wrap="square" rtlCol="0">
              <a:spAutoFit/>
            </a:bodyPr>
            <a:lstStyle/>
            <a:p>
              <a:pPr algn="just"/>
              <a:r>
                <a:rPr lang="en-US" sz="3800" b="1">
                  <a:latin typeface="Cambria" panose="02040503050406030204" pitchFamily="18" charset="0"/>
                  <a:ea typeface="Cambria" panose="02040503050406030204" pitchFamily="18" charset="0"/>
                </a:rPr>
                <a:t>    C</a:t>
              </a:r>
              <a:r>
                <a:rPr lang="vi-VN" sz="3800" b="1">
                  <a:latin typeface="Cambria" panose="02040503050406030204" pitchFamily="18" charset="0"/>
                  <a:ea typeface="Cambria" panose="02040503050406030204" pitchFamily="18" charset="0"/>
                </a:rPr>
                <a:t>húng ta cần tắm rửa hàng ngày bằng nước sạch và xà phòng, không được ăn mặn. Cần phải uống đủ nước mỗi ngày và không được nhịn tiểu để bảo vệ cơ quan bài tiết nước tiểu.</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3558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03</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66FF33"/>
                </a:solidFill>
                <a:effectLst>
                  <a:outerShdw blurRad="38100" dist="38100" dir="2700000" algn="tl">
                    <a:srgbClr val="000000">
                      <a:alpha val="43137"/>
                    </a:srgbClr>
                  </a:outerShdw>
                </a:effectLst>
                <a:latin typeface="UTM Guanine" panose="02040603050506020204" pitchFamily="18" charset="0"/>
              </a:rPr>
              <a:t>thực hành</a:t>
            </a:r>
          </a:p>
        </p:txBody>
      </p:sp>
    </p:spTree>
    <p:extLst>
      <p:ext uri="{BB962C8B-B14F-4D97-AF65-F5344CB8AC3E}">
        <p14:creationId xmlns:p14="http://schemas.microsoft.com/office/powerpoint/2010/main" val="205332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582425" y="498231"/>
            <a:ext cx="973069" cy="101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55494" y="498231"/>
            <a:ext cx="10043839" cy="1015663"/>
          </a:xfrm>
          <a:prstGeom prst="rect">
            <a:avLst/>
          </a:prstGeom>
          <a:noFill/>
        </p:spPr>
        <p:txBody>
          <a:bodyPr wrap="square" rtlCol="0">
            <a:spAutoFit/>
          </a:bodyPr>
          <a:lstStyle/>
          <a:p>
            <a:r>
              <a:rPr lang="en-US" sz="3000" b="1">
                <a:solidFill>
                  <a:srgbClr val="002060"/>
                </a:solidFill>
                <a:latin typeface="UTM Avo" panose="02040603050506020204" pitchFamily="18" charset="0"/>
              </a:rPr>
              <a:t>1. Điều tra thói quen ảnh hưởng đến cơ quan bài tiết nước tiểu theo gợi ý sau:</a:t>
            </a:r>
            <a:endParaRPr lang="en-US" sz="3000" b="1" dirty="0">
              <a:solidFill>
                <a:srgbClr val="002060"/>
              </a:solidFill>
              <a:latin typeface="UTM Avo" panose="02040603050506020204" pitchFamily="18" charset="0"/>
            </a:endParaRPr>
          </a:p>
        </p:txBody>
      </p:sp>
      <p:sp>
        <p:nvSpPr>
          <p:cNvPr id="4" name="TextBox 3"/>
          <p:cNvSpPr txBox="1"/>
          <p:nvPr/>
        </p:nvSpPr>
        <p:spPr>
          <a:xfrm>
            <a:off x="4245693" y="1575449"/>
            <a:ext cx="4663440" cy="954107"/>
          </a:xfrm>
          <a:prstGeom prst="rect">
            <a:avLst/>
          </a:prstGeom>
          <a:noFill/>
        </p:spPr>
        <p:txBody>
          <a:bodyPr wrap="square" rtlCol="0">
            <a:spAutoFit/>
          </a:bodyPr>
          <a:lstStyle/>
          <a:p>
            <a:r>
              <a:rPr lang="en-US" sz="2800" b="1" dirty="0">
                <a:solidFill>
                  <a:schemeClr val="accent2">
                    <a:lumMod val="50000"/>
                  </a:schemeClr>
                </a:solidFill>
              </a:rPr>
              <a:t>PHIẾU ĐIỀU TRA</a:t>
            </a:r>
          </a:p>
          <a:p>
            <a:r>
              <a:rPr lang="en-US" sz="2800">
                <a:solidFill>
                  <a:srgbClr val="FA7E26"/>
                </a:solidFill>
              </a:rPr>
              <a:t>      </a:t>
            </a:r>
            <a:r>
              <a:rPr lang="en-US" sz="2800" dirty="0" err="1">
                <a:solidFill>
                  <a:schemeClr val="accent2">
                    <a:lumMod val="75000"/>
                  </a:schemeClr>
                </a:solidFill>
              </a:rPr>
              <a:t>Nhóm</a:t>
            </a:r>
            <a:r>
              <a:rPr lang="en-US" sz="2800">
                <a:solidFill>
                  <a:schemeClr val="accent2">
                    <a:lumMod val="75000"/>
                  </a:schemeClr>
                </a:solidFill>
              </a:rPr>
              <a:t>: ….</a:t>
            </a:r>
            <a:endParaRPr lang="en-US" sz="2800"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139294433"/>
              </p:ext>
            </p:extLst>
          </p:nvPr>
        </p:nvGraphicFramePr>
        <p:xfrm>
          <a:off x="809894" y="3026236"/>
          <a:ext cx="10656387" cy="3403920"/>
        </p:xfrm>
        <a:graphic>
          <a:graphicData uri="http://schemas.openxmlformats.org/drawingml/2006/table">
            <a:tbl>
              <a:tblPr firstRow="1" bandRow="1">
                <a:tableStyleId>{BC89EF96-8CEA-46FF-86C4-4CE0E7609802}</a:tableStyleId>
              </a:tblPr>
              <a:tblGrid>
                <a:gridCol w="1184043">
                  <a:extLst>
                    <a:ext uri="{9D8B030D-6E8A-4147-A177-3AD203B41FA5}">
                      <a16:colId xmlns:a16="http://schemas.microsoft.com/office/drawing/2014/main" val="302034431"/>
                    </a:ext>
                  </a:extLst>
                </a:gridCol>
                <a:gridCol w="1184043">
                  <a:extLst>
                    <a:ext uri="{9D8B030D-6E8A-4147-A177-3AD203B41FA5}">
                      <a16:colId xmlns:a16="http://schemas.microsoft.com/office/drawing/2014/main" val="3103540747"/>
                    </a:ext>
                  </a:extLst>
                </a:gridCol>
                <a:gridCol w="1184043">
                  <a:extLst>
                    <a:ext uri="{9D8B030D-6E8A-4147-A177-3AD203B41FA5}">
                      <a16:colId xmlns:a16="http://schemas.microsoft.com/office/drawing/2014/main" val="3778588460"/>
                    </a:ext>
                  </a:extLst>
                </a:gridCol>
                <a:gridCol w="1184043">
                  <a:extLst>
                    <a:ext uri="{9D8B030D-6E8A-4147-A177-3AD203B41FA5}">
                      <a16:colId xmlns:a16="http://schemas.microsoft.com/office/drawing/2014/main" val="2769006021"/>
                    </a:ext>
                  </a:extLst>
                </a:gridCol>
                <a:gridCol w="1184043">
                  <a:extLst>
                    <a:ext uri="{9D8B030D-6E8A-4147-A177-3AD203B41FA5}">
                      <a16:colId xmlns:a16="http://schemas.microsoft.com/office/drawing/2014/main" val="293323894"/>
                    </a:ext>
                  </a:extLst>
                </a:gridCol>
                <a:gridCol w="1184043">
                  <a:extLst>
                    <a:ext uri="{9D8B030D-6E8A-4147-A177-3AD203B41FA5}">
                      <a16:colId xmlns:a16="http://schemas.microsoft.com/office/drawing/2014/main" val="355888441"/>
                    </a:ext>
                  </a:extLst>
                </a:gridCol>
                <a:gridCol w="1184043">
                  <a:extLst>
                    <a:ext uri="{9D8B030D-6E8A-4147-A177-3AD203B41FA5}">
                      <a16:colId xmlns:a16="http://schemas.microsoft.com/office/drawing/2014/main" val="3432572188"/>
                    </a:ext>
                  </a:extLst>
                </a:gridCol>
                <a:gridCol w="1184043">
                  <a:extLst>
                    <a:ext uri="{9D8B030D-6E8A-4147-A177-3AD203B41FA5}">
                      <a16:colId xmlns:a16="http://schemas.microsoft.com/office/drawing/2014/main" val="1106260857"/>
                    </a:ext>
                  </a:extLst>
                </a:gridCol>
                <a:gridCol w="1184043">
                  <a:extLst>
                    <a:ext uri="{9D8B030D-6E8A-4147-A177-3AD203B41FA5}">
                      <a16:colId xmlns:a16="http://schemas.microsoft.com/office/drawing/2014/main" val="4126748815"/>
                    </a:ext>
                  </a:extLst>
                </a:gridCol>
              </a:tblGrid>
              <a:tr h="1088571">
                <a:tc rowSpan="2">
                  <a:txBody>
                    <a:bodyPr/>
                    <a:lstStyle/>
                    <a:p>
                      <a:pPr algn="ctr"/>
                      <a:endParaRPr lang="en-US" sz="2000" dirty="0"/>
                    </a:p>
                  </a:txBody>
                  <a:tcPr anchor="ctr">
                    <a:solidFill>
                      <a:srgbClr val="ABE1FE"/>
                    </a:solidFill>
                  </a:tcPr>
                </a:tc>
                <a:tc gridSpan="2">
                  <a:txBody>
                    <a:bodyPr/>
                    <a:lstStyle/>
                    <a:p>
                      <a:pPr algn="ctr"/>
                      <a:r>
                        <a:rPr lang="en-US" sz="2000" b="0" dirty="0" err="1"/>
                        <a:t>Uống</a:t>
                      </a:r>
                      <a:r>
                        <a:rPr lang="en-US" sz="2000" b="0" baseline="0" dirty="0"/>
                        <a:t> </a:t>
                      </a:r>
                      <a:r>
                        <a:rPr lang="en-US" sz="2000" b="0" baseline="0" dirty="0" err="1"/>
                        <a:t>đủ</a:t>
                      </a:r>
                      <a:r>
                        <a:rPr lang="en-US" sz="2000" b="0" baseline="0" dirty="0"/>
                        <a:t> </a:t>
                      </a:r>
                      <a:r>
                        <a:rPr lang="en-US" sz="2000" b="0" baseline="0" dirty="0" err="1"/>
                        <a:t>nước</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Ăn</a:t>
                      </a:r>
                      <a:r>
                        <a:rPr lang="en-US" sz="2000" b="0" baseline="0" dirty="0"/>
                        <a:t> </a:t>
                      </a:r>
                      <a:r>
                        <a:rPr lang="en-US" sz="2000" b="0" baseline="0" dirty="0" err="1"/>
                        <a:t>mặn</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Nhịn</a:t>
                      </a:r>
                      <a:r>
                        <a:rPr lang="en-US" sz="2000" b="0" dirty="0"/>
                        <a:t> </a:t>
                      </a:r>
                      <a:r>
                        <a:rPr lang="en-US" sz="2000" b="0" dirty="0" err="1"/>
                        <a:t>tiểu</a:t>
                      </a:r>
                      <a:endParaRPr lang="en-US" sz="2000" b="0" dirty="0"/>
                    </a:p>
                  </a:txBody>
                  <a:tcPr anchor="ctr">
                    <a:solidFill>
                      <a:srgbClr val="ABE1FE"/>
                    </a:solidFill>
                  </a:tcPr>
                </a:tc>
                <a:tc hMerge="1">
                  <a:txBody>
                    <a:bodyPr/>
                    <a:lstStyle/>
                    <a:p>
                      <a:endParaRPr lang="en-US" dirty="0"/>
                    </a:p>
                  </a:txBody>
                  <a:tcPr/>
                </a:tc>
                <a:tc gridSpan="2">
                  <a:txBody>
                    <a:bodyPr/>
                    <a:lstStyle/>
                    <a:p>
                      <a:pPr algn="ctr"/>
                      <a:r>
                        <a:rPr lang="en-US" sz="2000" b="0" dirty="0" err="1"/>
                        <a:t>Vệ</a:t>
                      </a:r>
                      <a:r>
                        <a:rPr lang="en-US" sz="2000" b="0" dirty="0"/>
                        <a:t> </a:t>
                      </a:r>
                      <a:r>
                        <a:rPr lang="en-US" sz="2000" b="0" dirty="0" err="1"/>
                        <a:t>sinh</a:t>
                      </a:r>
                      <a:r>
                        <a:rPr lang="en-US" sz="2000" b="0" dirty="0"/>
                        <a:t> </a:t>
                      </a:r>
                      <a:r>
                        <a:rPr lang="en-US" sz="2000" b="0" dirty="0" err="1"/>
                        <a:t>và</a:t>
                      </a:r>
                      <a:r>
                        <a:rPr lang="en-US" sz="2000" b="0" baseline="0" dirty="0"/>
                        <a:t> </a:t>
                      </a:r>
                      <a:r>
                        <a:rPr lang="en-US" sz="2000" b="0" baseline="0" dirty="0" err="1"/>
                        <a:t>thay</a:t>
                      </a:r>
                      <a:r>
                        <a:rPr lang="en-US" sz="2000" b="0" baseline="0" dirty="0"/>
                        <a:t> </a:t>
                      </a:r>
                      <a:r>
                        <a:rPr lang="en-US" sz="2000" b="0" baseline="0" dirty="0" err="1"/>
                        <a:t>đồ</a:t>
                      </a:r>
                      <a:r>
                        <a:rPr lang="en-US" sz="2000" b="0" baseline="0" dirty="0"/>
                        <a:t> </a:t>
                      </a:r>
                      <a:r>
                        <a:rPr lang="en-US" sz="2000" b="0" baseline="0" dirty="0" err="1"/>
                        <a:t>lót</a:t>
                      </a:r>
                      <a:r>
                        <a:rPr lang="en-US" sz="2000" b="0" baseline="0" dirty="0"/>
                        <a:t> </a:t>
                      </a:r>
                      <a:r>
                        <a:rPr lang="en-US" sz="2000" b="0" baseline="0" dirty="0" err="1"/>
                        <a:t>hằng</a:t>
                      </a:r>
                      <a:r>
                        <a:rPr lang="en-US" sz="2000" b="0" baseline="0" dirty="0"/>
                        <a:t> </a:t>
                      </a:r>
                      <a:r>
                        <a:rPr lang="en-US" sz="2000" b="0" baseline="0" dirty="0" err="1"/>
                        <a:t>ngày</a:t>
                      </a:r>
                      <a:endParaRPr lang="en-US" sz="2000" b="0" dirty="0"/>
                    </a:p>
                  </a:txBody>
                  <a:tcPr anchor="ctr">
                    <a:solidFill>
                      <a:srgbClr val="ABE1FE"/>
                    </a:solidFill>
                  </a:tcPr>
                </a:tc>
                <a:tc hMerge="1">
                  <a:txBody>
                    <a:bodyPr/>
                    <a:lstStyle/>
                    <a:p>
                      <a:endParaRPr lang="en-US" dirty="0"/>
                    </a:p>
                  </a:txBody>
                  <a:tcPr/>
                </a:tc>
                <a:extLst>
                  <a:ext uri="{0D108BD9-81ED-4DB2-BD59-A6C34878D82A}">
                    <a16:rowId xmlns:a16="http://schemas.microsoft.com/office/drawing/2014/main" val="244755373"/>
                  </a:ext>
                </a:extLst>
              </a:tr>
              <a:tr h="771783">
                <a:tc vMerge="1">
                  <a:txBody>
                    <a:bodyPr/>
                    <a:lstStyle/>
                    <a:p>
                      <a:endParaRPr lang="en-US" dirty="0"/>
                    </a:p>
                  </a:txBody>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r>
                        <a:rPr lang="en-US" sz="2000" baseline="0" dirty="0"/>
                        <a:t> </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tc>
                  <a:txBody>
                    <a:bodyPr/>
                    <a:lstStyle/>
                    <a:p>
                      <a:pPr algn="ctr"/>
                      <a:r>
                        <a:rPr lang="en-US" sz="2000" dirty="0" err="1"/>
                        <a:t>Có</a:t>
                      </a:r>
                      <a:endParaRPr lang="en-US" sz="2000" dirty="0"/>
                    </a:p>
                  </a:txBody>
                  <a:tcPr anchor="ctr">
                    <a:solidFill>
                      <a:srgbClr val="D4EFFC">
                        <a:alpha val="20000"/>
                      </a:srgbClr>
                    </a:solidFill>
                  </a:tcPr>
                </a:tc>
                <a:tc>
                  <a:txBody>
                    <a:bodyPr/>
                    <a:lstStyle/>
                    <a:p>
                      <a:pPr algn="ctr"/>
                      <a:r>
                        <a:rPr lang="en-US" sz="2000" dirty="0" err="1"/>
                        <a:t>không</a:t>
                      </a:r>
                      <a:endParaRPr lang="en-US" sz="2000" dirty="0"/>
                    </a:p>
                  </a:txBody>
                  <a:tcPr anchor="ctr">
                    <a:solidFill>
                      <a:srgbClr val="D4EFFC">
                        <a:alpha val="20000"/>
                      </a:srgbClr>
                    </a:solidFill>
                  </a:tcPr>
                </a:tc>
                <a:extLst>
                  <a:ext uri="{0D108BD9-81ED-4DB2-BD59-A6C34878D82A}">
                    <a16:rowId xmlns:a16="http://schemas.microsoft.com/office/drawing/2014/main" val="366523645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481598549"/>
                  </a:ext>
                </a:extLst>
              </a:tr>
              <a:tr h="771783">
                <a:tc>
                  <a:txBody>
                    <a:bodyPr/>
                    <a:lstStyle/>
                    <a:p>
                      <a:pPr algn="ctr"/>
                      <a:r>
                        <a:rPr lang="en-US" sz="2000" dirty="0" err="1"/>
                        <a:t>Bạn</a:t>
                      </a:r>
                      <a:r>
                        <a:rPr lang="en-US" sz="2000" baseline="0" dirty="0"/>
                        <a:t> …</a:t>
                      </a:r>
                      <a:endParaRPr lang="en-US" sz="2000" dirty="0"/>
                    </a:p>
                  </a:txBody>
                  <a:tcPr anchor="ctr"/>
                </a:tc>
                <a:tc>
                  <a:txBody>
                    <a:bodyPr/>
                    <a:lstStyle/>
                    <a:p>
                      <a:pPr algn="ctr"/>
                      <a:endParaRPr lang="en-US" sz="200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2141067609"/>
                  </a:ext>
                </a:extLst>
              </a:tr>
            </a:tbl>
          </a:graphicData>
        </a:graphic>
      </p:graphicFrame>
      <p:sp>
        <p:nvSpPr>
          <p:cNvPr id="6" name="TextBox 5"/>
          <p:cNvSpPr txBox="1"/>
          <p:nvPr/>
        </p:nvSpPr>
        <p:spPr>
          <a:xfrm>
            <a:off x="809894" y="2431150"/>
            <a:ext cx="5863771" cy="461665"/>
          </a:xfrm>
          <a:prstGeom prst="rect">
            <a:avLst/>
          </a:prstGeom>
          <a:noFill/>
        </p:spPr>
        <p:txBody>
          <a:bodyPr wrap="square" rtlCol="0">
            <a:spAutoFit/>
          </a:bodyPr>
          <a:lstStyle/>
          <a:p>
            <a:r>
              <a:rPr lang="en-US" sz="2400" dirty="0" err="1"/>
              <a:t>Đánh</a:t>
            </a:r>
            <a:r>
              <a:rPr lang="en-US" sz="2400" dirty="0"/>
              <a:t> </a:t>
            </a:r>
            <a:r>
              <a:rPr lang="en-US" sz="2400" dirty="0" err="1"/>
              <a:t>dấu</a:t>
            </a:r>
            <a:r>
              <a:rPr lang="en-US" sz="2400" dirty="0"/>
              <a:t> x </a:t>
            </a:r>
            <a:r>
              <a:rPr lang="en-US" sz="2400" dirty="0" err="1"/>
              <a:t>vào</a:t>
            </a:r>
            <a:r>
              <a:rPr lang="en-US" sz="2400" dirty="0"/>
              <a:t> </a:t>
            </a:r>
            <a:r>
              <a:rPr lang="en-US" sz="2400" dirty="0" err="1"/>
              <a:t>cột</a:t>
            </a:r>
            <a:r>
              <a:rPr lang="en-US" sz="2400" dirty="0"/>
              <a:t> </a:t>
            </a:r>
            <a:r>
              <a:rPr lang="en-US" sz="2400" dirty="0" err="1"/>
              <a:t>phù</a:t>
            </a:r>
            <a:r>
              <a:rPr lang="en-US" sz="2400" dirty="0"/>
              <a:t> </a:t>
            </a:r>
            <a:r>
              <a:rPr lang="en-US" sz="2400" dirty="0" err="1"/>
              <a:t>hợp</a:t>
            </a:r>
            <a:endParaRPr lang="en-US" sz="2400" dirty="0"/>
          </a:p>
        </p:txBody>
      </p:sp>
      <p:grpSp>
        <p:nvGrpSpPr>
          <p:cNvPr id="7" name="Group 6"/>
          <p:cNvGrpSpPr/>
          <p:nvPr/>
        </p:nvGrpSpPr>
        <p:grpSpPr>
          <a:xfrm>
            <a:off x="627017" y="3026236"/>
            <a:ext cx="1505134" cy="1857828"/>
            <a:chOff x="627017" y="2438401"/>
            <a:chExt cx="1505134" cy="1857828"/>
          </a:xfrm>
        </p:grpSpPr>
        <p:cxnSp>
          <p:nvCxnSpPr>
            <p:cNvPr id="8" name="Straight Connector 7"/>
            <p:cNvCxnSpPr/>
            <p:nvPr/>
          </p:nvCxnSpPr>
          <p:spPr>
            <a:xfrm>
              <a:off x="809894" y="2438401"/>
              <a:ext cx="1178563" cy="1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0996" y="2483194"/>
              <a:ext cx="1071155" cy="707886"/>
            </a:xfrm>
            <a:prstGeom prst="rect">
              <a:avLst/>
            </a:prstGeom>
            <a:noFill/>
          </p:spPr>
          <p:txBody>
            <a:bodyPr wrap="square" rtlCol="0">
              <a:spAutoFit/>
            </a:bodyPr>
            <a:lstStyle/>
            <a:p>
              <a:pPr algn="ctr"/>
              <a:r>
                <a:rPr lang="en-US" sz="2000" dirty="0" err="1"/>
                <a:t>Thói</a:t>
              </a:r>
              <a:r>
                <a:rPr lang="en-US" sz="2000" dirty="0"/>
                <a:t> </a:t>
              </a:r>
              <a:r>
                <a:rPr lang="en-US" sz="2000" dirty="0" err="1"/>
                <a:t>quen</a:t>
              </a:r>
              <a:endParaRPr lang="en-US" sz="2000" dirty="0"/>
            </a:p>
          </p:txBody>
        </p:sp>
        <p:sp>
          <p:nvSpPr>
            <p:cNvPr id="10" name="TextBox 9"/>
            <p:cNvSpPr txBox="1"/>
            <p:nvPr/>
          </p:nvSpPr>
          <p:spPr>
            <a:xfrm>
              <a:off x="627017" y="3238226"/>
              <a:ext cx="1071155" cy="1015663"/>
            </a:xfrm>
            <a:prstGeom prst="rect">
              <a:avLst/>
            </a:prstGeom>
            <a:noFill/>
          </p:spPr>
          <p:txBody>
            <a:bodyPr wrap="square" rtlCol="0">
              <a:spAutoFit/>
            </a:bodyPr>
            <a:lstStyle/>
            <a:p>
              <a:pPr algn="ctr"/>
              <a:r>
                <a:rPr lang="en-US" sz="2000" dirty="0" err="1"/>
                <a:t>Tên</a:t>
              </a:r>
              <a:r>
                <a:rPr lang="en-US" sz="2000" dirty="0"/>
                <a:t> </a:t>
              </a:r>
              <a:r>
                <a:rPr lang="en-US" sz="2000" dirty="0" err="1"/>
                <a:t>học</a:t>
              </a:r>
              <a:r>
                <a:rPr lang="en-US" sz="2000" dirty="0"/>
                <a:t> </a:t>
              </a:r>
              <a:r>
                <a:rPr lang="en-US" sz="2000" dirty="0" err="1"/>
                <a:t>sinh</a:t>
              </a:r>
              <a:endParaRPr lang="en-US" sz="2000" dirty="0"/>
            </a:p>
          </p:txBody>
        </p:sp>
      </p:grpSp>
    </p:spTree>
    <p:extLst>
      <p:ext uri="{BB962C8B-B14F-4D97-AF65-F5344CB8AC3E}">
        <p14:creationId xmlns:p14="http://schemas.microsoft.com/office/powerpoint/2010/main" val="986532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5330" y="342538"/>
            <a:ext cx="11244220" cy="1015663"/>
          </a:xfrm>
          <a:prstGeom prst="rect">
            <a:avLst/>
          </a:prstGeom>
          <a:noFill/>
        </p:spPr>
        <p:txBody>
          <a:bodyPr wrap="square" rtlCol="0">
            <a:spAutoFit/>
          </a:bodyPr>
          <a:lstStyle/>
          <a:p>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bao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nhiêu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bạn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thói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quen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tốt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bao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nhiêu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bạn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có</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thói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quen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không</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tốt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cho</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cơ</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quan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bài</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tiết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nước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tiểu</a:t>
            </a:r>
            <a:r>
              <a:rPr lang="en-US" sz="3000" b="1" dirty="0">
                <a:solidFill>
                  <a:srgbClr val="002060"/>
                </a:solidFill>
                <a:latin typeface="UTM Avo" panose="02040603050506020204" pitchFamily="18" charset="0"/>
              </a:rPr>
              <a:t>?</a:t>
            </a:r>
          </a:p>
        </p:txBody>
      </p:sp>
      <p:sp>
        <p:nvSpPr>
          <p:cNvPr id="4" name="Rectangle 3"/>
          <p:cNvSpPr/>
          <p:nvPr/>
        </p:nvSpPr>
        <p:spPr>
          <a:xfrm>
            <a:off x="1436914" y="1567543"/>
            <a:ext cx="6596743" cy="5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057" y="1567543"/>
            <a:ext cx="12193057" cy="5291787"/>
          </a:xfrm>
          <a:prstGeom prst="rect">
            <a:avLst/>
          </a:prstGeom>
        </p:spPr>
      </p:pic>
    </p:spTree>
    <p:extLst>
      <p:ext uri="{BB962C8B-B14F-4D97-AF65-F5344CB8AC3E}">
        <p14:creationId xmlns:p14="http://schemas.microsoft.com/office/powerpoint/2010/main" val="3797519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35500" y="1042394"/>
            <a:ext cx="5978433" cy="5978433"/>
          </a:xfrm>
          <a:prstGeom prst="rect">
            <a:avLst/>
          </a:prstGeom>
        </p:spPr>
      </p:pic>
      <p:sp>
        <p:nvSpPr>
          <p:cNvPr id="3" name="TextBox 2"/>
          <p:cNvSpPr txBox="1"/>
          <p:nvPr/>
        </p:nvSpPr>
        <p:spPr>
          <a:xfrm>
            <a:off x="4502574" y="431345"/>
            <a:ext cx="6675120" cy="1200329"/>
          </a:xfrm>
          <a:prstGeom prst="rect">
            <a:avLst/>
          </a:prstGeom>
          <a:noFill/>
        </p:spPr>
        <p:txBody>
          <a:bodyPr wrap="square" rtlCol="0">
            <a:spAutoFit/>
          </a:bodyPr>
          <a:lstStyle/>
          <a:p>
            <a:pPr algn="ctr"/>
            <a:r>
              <a:rPr lang="en-US" sz="7200">
                <a:solidFill>
                  <a:srgbClr val="002060"/>
                </a:solidFill>
                <a:effectLst>
                  <a:outerShdw blurRad="38100" dist="38100" dir="2700000" algn="tl">
                    <a:srgbClr val="000000">
                      <a:alpha val="43137"/>
                    </a:srgbClr>
                  </a:outerShdw>
                </a:effectLst>
                <a:latin typeface="#9Slide05 SVNAngellife" panose="02000500000000020003" pitchFamily="2" charset="0"/>
              </a:rPr>
              <a:t>Kết luận</a:t>
            </a:r>
          </a:p>
        </p:txBody>
      </p:sp>
      <p:grpSp>
        <p:nvGrpSpPr>
          <p:cNvPr id="4" name="Group 3">
            <a:extLst>
              <a:ext uri="{FF2B5EF4-FFF2-40B4-BE49-F238E27FC236}">
                <a16:creationId xmlns:a16="http://schemas.microsoft.com/office/drawing/2014/main" id="{21647756-8E6E-CBE3-C210-C6A6E344E150}"/>
              </a:ext>
            </a:extLst>
          </p:cNvPr>
          <p:cNvGrpSpPr/>
          <p:nvPr/>
        </p:nvGrpSpPr>
        <p:grpSpPr>
          <a:xfrm>
            <a:off x="4030134" y="1512938"/>
            <a:ext cx="7620000" cy="4193604"/>
            <a:chOff x="496667" y="1218441"/>
            <a:chExt cx="4408210" cy="359575"/>
          </a:xfrm>
        </p:grpSpPr>
        <p:sp>
          <p:nvSpPr>
            <p:cNvPr id="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solidFill>
              <a:schemeClr val="bg1"/>
            </a:solid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6" name="TextBox 5">
              <a:extLst>
                <a:ext uri="{FF2B5EF4-FFF2-40B4-BE49-F238E27FC236}">
                  <a16:creationId xmlns:a16="http://schemas.microsoft.com/office/drawing/2014/main" id="{0E003A0E-03A2-5BED-4FAA-CF3A453B3B8D}"/>
                </a:ext>
              </a:extLst>
            </p:cNvPr>
            <p:cNvSpPr txBox="1"/>
            <p:nvPr/>
          </p:nvSpPr>
          <p:spPr>
            <a:xfrm>
              <a:off x="645379" y="1220716"/>
              <a:ext cx="4092075" cy="343069"/>
            </a:xfrm>
            <a:prstGeom prst="rect">
              <a:avLst/>
            </a:prstGeom>
            <a:noFill/>
          </p:spPr>
          <p:txBody>
            <a:bodyPr wrap="square" rtlCol="0">
              <a:spAutoFit/>
            </a:bodyPr>
            <a:lstStyle/>
            <a:p>
              <a:pPr algn="just"/>
              <a:r>
                <a:rPr lang="en-US" sz="3800" b="1">
                  <a:latin typeface="Cambria" panose="02040503050406030204" pitchFamily="18" charset="0"/>
                  <a:ea typeface="Cambria" panose="02040503050406030204" pitchFamily="18" charset="0"/>
                </a:rPr>
                <a:t>    </a:t>
              </a:r>
              <a:r>
                <a:rPr lang="en-US" sz="3600" b="1">
                  <a:solidFill>
                    <a:srgbClr val="002060"/>
                  </a:solidFill>
                  <a:latin typeface="Cambria" panose="02040503050406030204" pitchFamily="18" charset="0"/>
                  <a:ea typeface="Cambria" panose="02040503050406030204" pitchFamily="18" charset="0"/>
                </a:rPr>
                <a:t>Đ</a:t>
              </a:r>
              <a:r>
                <a:rPr lang="vi-VN" sz="3600" b="1">
                  <a:solidFill>
                    <a:srgbClr val="002060"/>
                  </a:solidFill>
                  <a:latin typeface="Cambria" panose="02040503050406030204" pitchFamily="18" charset="0"/>
                  <a:ea typeface="Cambria" panose="02040503050406030204" pitchFamily="18" charset="0"/>
                </a:rPr>
                <a:t>ể chăm sóc,</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bảo vệ cơ quan bài tiết nước tiểu thì chúng ta cần phải uống đủ nước, vệ sinh và thay đồ lót hàng ngày. Không nên ăn quá mặn và nhịn tiểu vì điều đó có hại cho sức khỏe và cơ quan bài tiết nước tiểu.</a:t>
              </a:r>
              <a:endParaRPr lang="en-US" sz="360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416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FA491C25-AFD2-4AFA-96D1-CC8BF262F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51" y="1487714"/>
            <a:ext cx="5370286" cy="5370286"/>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3962927" y="699697"/>
            <a:ext cx="7785267" cy="3304318"/>
          </a:xfrm>
          <a:prstGeom prst="rect">
            <a:avLst/>
          </a:prstGeom>
        </p:spPr>
      </p:pic>
    </p:spTree>
    <p:extLst>
      <p:ext uri="{BB962C8B-B14F-4D97-AF65-F5344CB8AC3E}">
        <p14:creationId xmlns:p14="http://schemas.microsoft.com/office/powerpoint/2010/main" val="2739582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01</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rgbClr val="FF3399"/>
                </a:solidFill>
                <a:effectLst>
                  <a:outerShdw blurRad="38100" dist="38100" dir="2700000" algn="tl">
                    <a:srgbClr val="000000">
                      <a:alpha val="43137"/>
                    </a:srgbClr>
                  </a:outerShdw>
                </a:effectLst>
                <a:latin typeface="UTM Guanine" panose="02040603050506020204" pitchFamily="18" charset="0"/>
              </a:rPr>
              <a:t>mở đầu</a:t>
            </a:r>
          </a:p>
        </p:txBody>
      </p:sp>
    </p:spTree>
    <p:extLst>
      <p:ext uri="{BB962C8B-B14F-4D97-AF65-F5344CB8AC3E}">
        <p14:creationId xmlns:p14="http://schemas.microsoft.com/office/powerpoint/2010/main" val="127698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578116" y="473152"/>
            <a:ext cx="1028700" cy="11105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6816" y="551362"/>
            <a:ext cx="10585184" cy="1446550"/>
          </a:xfrm>
          <a:prstGeom prst="rect">
            <a:avLst/>
          </a:prstGeom>
          <a:noFill/>
        </p:spPr>
        <p:txBody>
          <a:bodyPr wrap="square" rtlCol="0">
            <a:spAutoFit/>
          </a:bodyPr>
          <a:lstStyle/>
          <a:p>
            <a:r>
              <a:rPr lang="en-US" sz="4300">
                <a:solidFill>
                  <a:schemeClr val="accent4">
                    <a:lumMod val="75000"/>
                  </a:schemeClr>
                </a:solidFill>
                <a:latin typeface="SVN-Lobster" panose="02040603050506020204" pitchFamily="18" charset="0"/>
              </a:rPr>
              <a:t>- Em </a:t>
            </a:r>
            <a:r>
              <a:rPr lang="en-US" sz="4300" dirty="0" err="1">
                <a:solidFill>
                  <a:schemeClr val="accent4">
                    <a:lumMod val="75000"/>
                  </a:schemeClr>
                </a:solidFill>
                <a:latin typeface="SVN-Lobster" panose="02040603050506020204" pitchFamily="18" charset="0"/>
              </a:rPr>
              <a:t>đã</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bao</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cảm</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thấy</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bí</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tiểu</a:t>
            </a:r>
            <a:r>
              <a:rPr lang="en-US" sz="4300" dirty="0">
                <a:solidFill>
                  <a:schemeClr val="accent4">
                    <a:lumMod val="75000"/>
                  </a:schemeClr>
                </a:solidFill>
                <a:latin typeface="SVN-Lobster" panose="02040603050506020204" pitchFamily="18" charset="0"/>
              </a:rPr>
              <a:t> hay </a:t>
            </a:r>
            <a:r>
              <a:rPr lang="en-US" sz="4300" dirty="0" err="1">
                <a:solidFill>
                  <a:schemeClr val="accent4">
                    <a:lumMod val="75000"/>
                  </a:schemeClr>
                </a:solidFill>
                <a:latin typeface="SVN-Lobster" panose="02040603050506020204" pitchFamily="18" charset="0"/>
              </a:rPr>
              <a:t>đi</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tiểu</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nhiều</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lần</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chưa</a:t>
            </a:r>
            <a:r>
              <a:rPr lang="en-US" sz="4300" dirty="0">
                <a:solidFill>
                  <a:schemeClr val="accent4">
                    <a:lumMod val="75000"/>
                  </a:schemeClr>
                </a:solidFill>
                <a:latin typeface="SVN-Lobster" panose="02040603050506020204" pitchFamily="18" charset="0"/>
              </a:rPr>
              <a:t>?</a:t>
            </a:r>
          </a:p>
          <a:p>
            <a:r>
              <a:rPr lang="en-US" sz="4300">
                <a:solidFill>
                  <a:schemeClr val="accent4">
                    <a:lumMod val="75000"/>
                  </a:schemeClr>
                </a:solidFill>
                <a:latin typeface="SVN-Lobster" panose="02040603050506020204" pitchFamily="18" charset="0"/>
              </a:rPr>
              <a:t>- Em </a:t>
            </a:r>
            <a:r>
              <a:rPr lang="en-US" sz="4300" dirty="0" err="1">
                <a:solidFill>
                  <a:schemeClr val="accent4">
                    <a:lumMod val="75000"/>
                  </a:schemeClr>
                </a:solidFill>
                <a:latin typeface="SVN-Lobster" panose="02040603050506020204" pitchFamily="18" charset="0"/>
              </a:rPr>
              <a:t>cảm</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thấy</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thế</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nào</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khi</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bị</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như</a:t>
            </a:r>
            <a:r>
              <a:rPr lang="en-US" sz="4300" dirty="0">
                <a:solidFill>
                  <a:schemeClr val="accent4">
                    <a:lumMod val="75000"/>
                  </a:schemeClr>
                </a:solidFill>
                <a:latin typeface="SVN-Lobster" panose="02040603050506020204" pitchFamily="18" charset="0"/>
              </a:rPr>
              <a:t> </a:t>
            </a:r>
            <a:r>
              <a:rPr lang="en-US" sz="4300" dirty="0" err="1">
                <a:solidFill>
                  <a:schemeClr val="accent4">
                    <a:lumMod val="75000"/>
                  </a:schemeClr>
                </a:solidFill>
                <a:latin typeface="SVN-Lobster" panose="02040603050506020204" pitchFamily="18" charset="0"/>
              </a:rPr>
              <a:t>vậy</a:t>
            </a:r>
            <a:r>
              <a:rPr lang="en-US" sz="4300" dirty="0">
                <a:solidFill>
                  <a:schemeClr val="accent4">
                    <a:lumMod val="75000"/>
                  </a:schemeClr>
                </a:solidFill>
                <a:latin typeface="SVN-Lobster" panose="02040603050506020204" pitchFamily="18" charset="0"/>
              </a:rPr>
              <a:t>?</a:t>
            </a:r>
          </a:p>
        </p:txBody>
      </p:sp>
      <p:pic>
        <p:nvPicPr>
          <p:cNvPr id="4" name="Picture 2" descr="Premium Vector | Sad sick young woman with urine problem character. flat  cartoon illustration . isolated on white background. bladder problem,ache  concept"/>
          <p:cNvPicPr>
            <a:picLocks noChangeAspect="1" noChangeArrowheads="1"/>
          </p:cNvPicPr>
          <p:nvPr/>
        </p:nvPicPr>
        <p:blipFill rotWithShape="1">
          <a:blip r:embed="rId5">
            <a:extLst>
              <a:ext uri="{28A0092B-C50C-407E-A947-70E740481C1C}">
                <a14:useLocalDpi xmlns:a14="http://schemas.microsoft.com/office/drawing/2010/main" val="0"/>
              </a:ext>
            </a:extLst>
          </a:blip>
          <a:srcRect t="9127" b="5555"/>
          <a:stretch/>
        </p:blipFill>
        <p:spPr bwMode="auto">
          <a:xfrm>
            <a:off x="1828885" y="2156187"/>
            <a:ext cx="48006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remium Vector | Sad sick young man with urine problem character. flat  cartoon illustration icon . isolated on white . bladder problem,ache"/>
          <p:cNvPicPr>
            <a:picLocks noChangeAspect="1" noChangeArrowheads="1"/>
          </p:cNvPicPr>
          <p:nvPr/>
        </p:nvPicPr>
        <p:blipFill rotWithShape="1">
          <a:blip r:embed="rId6">
            <a:extLst>
              <a:ext uri="{28A0092B-C50C-407E-A947-70E740481C1C}">
                <a14:useLocalDpi xmlns:a14="http://schemas.microsoft.com/office/drawing/2010/main" val="0"/>
              </a:ext>
            </a:extLst>
          </a:blip>
          <a:srcRect t="8301" b="8301"/>
          <a:stretch/>
        </p:blipFill>
        <p:spPr bwMode="auto">
          <a:xfrm>
            <a:off x="6114047" y="2203812"/>
            <a:ext cx="4819650" cy="4019550"/>
          </a:xfrm>
          <a:prstGeom prst="roundRect">
            <a:avLst>
              <a:gd name="adj" fmla="val 40837"/>
            </a:avLst>
          </a:prstGeom>
          <a:noFill/>
          <a:extLst>
            <a:ext uri="{909E8E84-426E-40DD-AFC4-6F175D3DCCD1}">
              <a14:hiddenFill xmlns:a14="http://schemas.microsoft.com/office/drawing/2010/main">
                <a:solidFill>
                  <a:srgbClr val="FFFFFF"/>
                </a:solidFill>
              </a14:hiddenFill>
            </a:ext>
          </a:extLst>
        </p:spPr>
      </p:pic>
      <p:sp>
        <p:nvSpPr>
          <p:cNvPr id="6" name="Speech Bubble: Oval 38">
            <a:extLst>
              <a:ext uri="{FF2B5EF4-FFF2-40B4-BE49-F238E27FC236}">
                <a16:creationId xmlns:a16="http://schemas.microsoft.com/office/drawing/2014/main" id="{512DEC50-8341-9C22-EF7E-8EC75E2E2CF2}"/>
              </a:ext>
            </a:extLst>
          </p:cNvPr>
          <p:cNvSpPr/>
          <p:nvPr/>
        </p:nvSpPr>
        <p:spPr>
          <a:xfrm>
            <a:off x="423081" y="1997912"/>
            <a:ext cx="3589361" cy="2778804"/>
          </a:xfrm>
          <a:custGeom>
            <a:avLst/>
            <a:gdLst>
              <a:gd name="connsiteX0" fmla="*/ 3854112 w 3589361"/>
              <a:gd name="connsiteY0" fmla="*/ 2081213 h 2778804"/>
              <a:gd name="connsiteX1" fmla="*/ 3274495 w 3589361"/>
              <a:gd name="connsiteY1" fmla="*/ 2175498 h 2778804"/>
              <a:gd name="connsiteX2" fmla="*/ 1224342 w 3589361"/>
              <a:gd name="connsiteY2" fmla="*/ 2706777 h 2778804"/>
              <a:gd name="connsiteX3" fmla="*/ 152444 w 3589361"/>
              <a:gd name="connsiteY3" fmla="*/ 829022 h 2778804"/>
              <a:gd name="connsiteX4" fmla="*/ 2141471 w 3589361"/>
              <a:gd name="connsiteY4" fmla="*/ 26186 h 2778804"/>
              <a:gd name="connsiteX5" fmla="*/ 3547114 w 3589361"/>
              <a:gd name="connsiteY5" fmla="*/ 1689093 h 2778804"/>
              <a:gd name="connsiteX6" fmla="*/ 3854112 w 3589361"/>
              <a:gd name="connsiteY6" fmla="*/ 2081213 h 277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361" h="2778804" fill="none" extrusionOk="0">
                <a:moveTo>
                  <a:pt x="3854112" y="2081213"/>
                </a:moveTo>
                <a:cubicBezTo>
                  <a:pt x="3652419" y="2118200"/>
                  <a:pt x="3405315" y="2157609"/>
                  <a:pt x="3274495" y="2175498"/>
                </a:cubicBezTo>
                <a:cubicBezTo>
                  <a:pt x="2758786" y="2625986"/>
                  <a:pt x="2054437" y="2984995"/>
                  <a:pt x="1224342" y="2706777"/>
                </a:cubicBezTo>
                <a:cubicBezTo>
                  <a:pt x="262891" y="2397300"/>
                  <a:pt x="-308648" y="1574549"/>
                  <a:pt x="152444" y="829022"/>
                </a:cubicBezTo>
                <a:cubicBezTo>
                  <a:pt x="490179" y="177726"/>
                  <a:pt x="1219603" y="-130151"/>
                  <a:pt x="2141471" y="26186"/>
                </a:cubicBezTo>
                <a:cubicBezTo>
                  <a:pt x="3110497" y="166560"/>
                  <a:pt x="3871684" y="867229"/>
                  <a:pt x="3547114" y="1689093"/>
                </a:cubicBezTo>
                <a:cubicBezTo>
                  <a:pt x="3674466" y="1900241"/>
                  <a:pt x="3779196" y="1922864"/>
                  <a:pt x="3854112" y="2081213"/>
                </a:cubicBezTo>
                <a:close/>
              </a:path>
              <a:path w="3589361" h="2778804" stroke="0" extrusionOk="0">
                <a:moveTo>
                  <a:pt x="3854112" y="2081213"/>
                </a:moveTo>
                <a:cubicBezTo>
                  <a:pt x="3659061" y="2147038"/>
                  <a:pt x="3443450" y="2169076"/>
                  <a:pt x="3274495" y="2175498"/>
                </a:cubicBezTo>
                <a:cubicBezTo>
                  <a:pt x="2784598" y="2690971"/>
                  <a:pt x="1964962" y="2976344"/>
                  <a:pt x="1224342" y="2706777"/>
                </a:cubicBezTo>
                <a:cubicBezTo>
                  <a:pt x="170595" y="2598799"/>
                  <a:pt x="-235052" y="1603305"/>
                  <a:pt x="152444" y="829022"/>
                </a:cubicBezTo>
                <a:cubicBezTo>
                  <a:pt x="466378" y="344953"/>
                  <a:pt x="1236240" y="-85901"/>
                  <a:pt x="2141471" y="26186"/>
                </a:cubicBezTo>
                <a:cubicBezTo>
                  <a:pt x="2994654" y="122483"/>
                  <a:pt x="3878988" y="953806"/>
                  <a:pt x="3547114" y="1689093"/>
                </a:cubicBezTo>
                <a:cubicBezTo>
                  <a:pt x="3665167" y="1814409"/>
                  <a:pt x="3807146" y="2050161"/>
                  <a:pt x="3854112" y="208121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rgbClr val="CA3659"/>
                </a:solidFill>
                <a:latin typeface="UTM Aptima" panose="02040603050506020204" pitchFamily="18" charset="0"/>
                <a:ea typeface="Cambria" panose="02040503050406030204" pitchFamily="18" charset="0"/>
              </a:rPr>
              <a:t>Em đã từng bị bí </a:t>
            </a:r>
          </a:p>
          <a:p>
            <a:pPr algn="ctr"/>
            <a:r>
              <a:rPr lang="en-US" sz="2800" b="1">
                <a:solidFill>
                  <a:srgbClr val="CA3659"/>
                </a:solidFill>
                <a:latin typeface="UTM Aptima" panose="02040603050506020204" pitchFamily="18" charset="0"/>
                <a:ea typeface="Cambria" panose="02040503050406030204" pitchFamily="18" charset="0"/>
              </a:rPr>
              <a:t>tiểu. Em cảm thấy rất khó chịu và đau tức vùng bụng dưới</a:t>
            </a:r>
            <a:r>
              <a:rPr lang="en-US" sz="3200" b="1">
                <a:solidFill>
                  <a:srgbClr val="CA3659"/>
                </a:solidFill>
                <a:latin typeface="UTM Avo" panose="02040603050506020204" pitchFamily="18" charset="0"/>
                <a:ea typeface="Cambria" panose="02040503050406030204" pitchFamily="18" charset="0"/>
              </a:rPr>
              <a:t>.</a:t>
            </a:r>
          </a:p>
        </p:txBody>
      </p:sp>
      <p:sp>
        <p:nvSpPr>
          <p:cNvPr id="7" name="Speech Bubble: Oval 38">
            <a:extLst>
              <a:ext uri="{FF2B5EF4-FFF2-40B4-BE49-F238E27FC236}">
                <a16:creationId xmlns:a16="http://schemas.microsoft.com/office/drawing/2014/main" id="{512DEC50-8341-9C22-EF7E-8EC75E2E2CF2}"/>
              </a:ext>
            </a:extLst>
          </p:cNvPr>
          <p:cNvSpPr/>
          <p:nvPr/>
        </p:nvSpPr>
        <p:spPr>
          <a:xfrm flipH="1">
            <a:off x="8523872" y="1583680"/>
            <a:ext cx="3589361" cy="2495772"/>
          </a:xfrm>
          <a:custGeom>
            <a:avLst/>
            <a:gdLst>
              <a:gd name="connsiteX0" fmla="*/ 3854112 w 3589361"/>
              <a:gd name="connsiteY0" fmla="*/ 1869233 h 2495772"/>
              <a:gd name="connsiteX1" fmla="*/ 3274495 w 3589361"/>
              <a:gd name="connsiteY1" fmla="*/ 1953915 h 2495772"/>
              <a:gd name="connsiteX2" fmla="*/ 1324814 w 3589361"/>
              <a:gd name="connsiteY2" fmla="*/ 2452245 h 2495772"/>
              <a:gd name="connsiteX3" fmla="*/ 153781 w 3589361"/>
              <a:gd name="connsiteY3" fmla="*/ 742479 h 2495772"/>
              <a:gd name="connsiteX4" fmla="*/ 2077494 w 3589361"/>
              <a:gd name="connsiteY4" fmla="*/ 15591 h 2495772"/>
              <a:gd name="connsiteX5" fmla="*/ 3547115 w 3589361"/>
              <a:gd name="connsiteY5" fmla="*/ 1517052 h 2495772"/>
              <a:gd name="connsiteX6" fmla="*/ 3854112 w 3589361"/>
              <a:gd name="connsiteY6" fmla="*/ 1869233 h 249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9361" h="2495772" fill="none" extrusionOk="0">
                <a:moveTo>
                  <a:pt x="3854112" y="1869233"/>
                </a:moveTo>
                <a:cubicBezTo>
                  <a:pt x="3793178" y="1917946"/>
                  <a:pt x="3545591" y="1886588"/>
                  <a:pt x="3274495" y="1953915"/>
                </a:cubicBezTo>
                <a:cubicBezTo>
                  <a:pt x="2802170" y="2351175"/>
                  <a:pt x="2124045" y="2663959"/>
                  <a:pt x="1324814" y="2452245"/>
                </a:cubicBezTo>
                <a:cubicBezTo>
                  <a:pt x="302657" y="2203538"/>
                  <a:pt x="-405905" y="1432923"/>
                  <a:pt x="153781" y="742479"/>
                </a:cubicBezTo>
                <a:cubicBezTo>
                  <a:pt x="481609" y="110831"/>
                  <a:pt x="1171120" y="-105701"/>
                  <a:pt x="2077494" y="15591"/>
                </a:cubicBezTo>
                <a:cubicBezTo>
                  <a:pt x="3053485" y="105239"/>
                  <a:pt x="3852837" y="769082"/>
                  <a:pt x="3547115" y="1517052"/>
                </a:cubicBezTo>
                <a:cubicBezTo>
                  <a:pt x="3678858" y="1620584"/>
                  <a:pt x="3814770" y="1839205"/>
                  <a:pt x="3854112" y="1869233"/>
                </a:cubicBezTo>
                <a:close/>
              </a:path>
              <a:path w="3589361" h="2495772" stroke="0" extrusionOk="0">
                <a:moveTo>
                  <a:pt x="3854112" y="1869233"/>
                </a:moveTo>
                <a:cubicBezTo>
                  <a:pt x="3650489" y="1886012"/>
                  <a:pt x="3536845" y="1921702"/>
                  <a:pt x="3274495" y="1953915"/>
                </a:cubicBezTo>
                <a:cubicBezTo>
                  <a:pt x="2818561" y="2393799"/>
                  <a:pt x="2025588" y="2723567"/>
                  <a:pt x="1324814" y="2452245"/>
                </a:cubicBezTo>
                <a:cubicBezTo>
                  <a:pt x="214226" y="2395298"/>
                  <a:pt x="-196000" y="1506395"/>
                  <a:pt x="153781" y="742479"/>
                </a:cubicBezTo>
                <a:cubicBezTo>
                  <a:pt x="463028" y="316766"/>
                  <a:pt x="1197661" y="-61019"/>
                  <a:pt x="2077494" y="15591"/>
                </a:cubicBezTo>
                <a:cubicBezTo>
                  <a:pt x="3027859" y="100742"/>
                  <a:pt x="3823669" y="828042"/>
                  <a:pt x="3547115" y="1517052"/>
                </a:cubicBezTo>
                <a:cubicBezTo>
                  <a:pt x="3683978" y="1656278"/>
                  <a:pt x="3746425" y="1783501"/>
                  <a:pt x="3854112" y="1869233"/>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rgbClr val="002060"/>
                </a:solidFill>
                <a:latin typeface="UTM Aptima" panose="02040603050506020204" pitchFamily="18" charset="0"/>
                <a:ea typeface="Cambria" panose="02040503050406030204" pitchFamily="18" charset="0"/>
              </a:rPr>
              <a:t>Em đã từng bị đi </a:t>
            </a:r>
          </a:p>
          <a:p>
            <a:pPr algn="ctr"/>
            <a:r>
              <a:rPr lang="en-US" sz="2800" b="1">
                <a:solidFill>
                  <a:srgbClr val="002060"/>
                </a:solidFill>
                <a:latin typeface="UTM Aptima" panose="02040603050506020204" pitchFamily="18" charset="0"/>
                <a:ea typeface="Cambria" panose="02040503050406030204" pitchFamily="18" charset="0"/>
              </a:rPr>
              <a:t>tiểu nhiều lần. Em cảm thấy đau rát vùng kín</a:t>
            </a:r>
            <a:r>
              <a:rPr lang="en-US" sz="3200" b="1">
                <a:solidFill>
                  <a:srgbClr val="002060"/>
                </a:solidFill>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135733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28F8E7EA-5F61-4219-A41F-110E56223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9154" y="561546"/>
            <a:ext cx="7393279" cy="4807288"/>
          </a:xfrm>
          <a:prstGeom prst="rect">
            <a:avLst/>
          </a:prstGeom>
        </p:spPr>
      </p:pic>
      <p:pic>
        <p:nvPicPr>
          <p:cNvPr id="2" name="图片 3">
            <a:extLst>
              <a:ext uri="{FF2B5EF4-FFF2-40B4-BE49-F238E27FC236}">
                <a16:creationId xmlns:a16="http://schemas.microsoft.com/office/drawing/2014/main" id="{A261AFF4-DDAE-4305-BF68-4561D7D4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39" y="992345"/>
            <a:ext cx="6114771" cy="6087991"/>
          </a:xfrm>
          <a:prstGeom prst="rect">
            <a:avLst/>
          </a:prstGeom>
        </p:spPr>
      </p:pic>
      <p:grpSp>
        <p:nvGrpSpPr>
          <p:cNvPr id="4" name="组合 2"/>
          <p:cNvGrpSpPr/>
          <p:nvPr/>
        </p:nvGrpSpPr>
        <p:grpSpPr>
          <a:xfrm>
            <a:off x="7008237" y="1144059"/>
            <a:ext cx="1042430" cy="888377"/>
            <a:chOff x="6201749" y="1372782"/>
            <a:chExt cx="1042430" cy="888377"/>
          </a:xfrm>
        </p:grpSpPr>
        <p:sp>
          <p:nvSpPr>
            <p:cNvPr id="5" name="椭圆 23"/>
            <p:cNvSpPr/>
            <p:nvPr/>
          </p:nvSpPr>
          <p:spPr>
            <a:xfrm>
              <a:off x="6252651" y="1372782"/>
              <a:ext cx="888377" cy="888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6" name="标题 1"/>
            <p:cNvSpPr txBox="1"/>
            <p:nvPr/>
          </p:nvSpPr>
          <p:spPr>
            <a:xfrm>
              <a:off x="6201749" y="1433360"/>
              <a:ext cx="1042430" cy="626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zh-CN" sz="400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rPr>
                <a:t>02</a:t>
              </a:r>
              <a:endParaRPr lang="zh-CN" altLang="en-US" sz="4000" dirty="0">
                <a:solidFill>
                  <a:schemeClr val="accent2">
                    <a:lumMod val="50000"/>
                  </a:schemeClr>
                </a:solidFill>
                <a:effectLst>
                  <a:outerShdw blurRad="50800" dist="38100" dir="5400000" algn="t" rotWithShape="0">
                    <a:srgbClr val="0B4957">
                      <a:alpha val="20000"/>
                    </a:srgbClr>
                  </a:outerShdw>
                </a:effectLst>
                <a:latin typeface="UTM Alberta Heavy" panose="02040603050506020204" pitchFamily="18" charset="0"/>
                <a:ea typeface="字魂64号-萌趣软糖体" panose="00000500000000000000" charset="-122"/>
                <a:cs typeface="+mn-cs"/>
              </a:endParaRPr>
            </a:p>
          </p:txBody>
        </p:sp>
      </p:grpSp>
      <p:sp>
        <p:nvSpPr>
          <p:cNvPr id="7" name="TextBox 6"/>
          <p:cNvSpPr txBox="1"/>
          <p:nvPr/>
        </p:nvSpPr>
        <p:spPr>
          <a:xfrm>
            <a:off x="4258802" y="2223545"/>
            <a:ext cx="6675120" cy="1446550"/>
          </a:xfrm>
          <a:prstGeom prst="rect">
            <a:avLst/>
          </a:prstGeom>
          <a:noFill/>
        </p:spPr>
        <p:txBody>
          <a:bodyPr wrap="square" rtlCol="0">
            <a:spAutoFit/>
          </a:bodyPr>
          <a:lstStyle/>
          <a:p>
            <a:pPr algn="ctr"/>
            <a:r>
              <a:rPr lang="en-US" sz="8800">
                <a:solidFill>
                  <a:srgbClr val="FFFF00"/>
                </a:solidFill>
                <a:effectLst>
                  <a:outerShdw blurRad="38100" dist="38100" dir="2700000" algn="tl">
                    <a:srgbClr val="000000">
                      <a:alpha val="43137"/>
                    </a:srgbClr>
                  </a:outerShdw>
                </a:effectLst>
                <a:latin typeface="#9Slide05 SVNAngellife" panose="02000500000000020003" pitchFamily="2" charset="0"/>
              </a:rPr>
              <a:t>Hoạt động</a:t>
            </a:r>
          </a:p>
        </p:txBody>
      </p:sp>
      <p:sp>
        <p:nvSpPr>
          <p:cNvPr id="8" name="TextBox 7"/>
          <p:cNvSpPr txBox="1"/>
          <p:nvPr/>
        </p:nvSpPr>
        <p:spPr>
          <a:xfrm>
            <a:off x="4165767" y="3492791"/>
            <a:ext cx="6675120" cy="1200329"/>
          </a:xfrm>
          <a:prstGeom prst="rect">
            <a:avLst/>
          </a:prstGeom>
          <a:noFill/>
        </p:spPr>
        <p:txBody>
          <a:bodyPr wrap="square" rtlCol="0">
            <a:spAutoFit/>
          </a:bodyPr>
          <a:lstStyle/>
          <a:p>
            <a:pPr algn="ctr"/>
            <a:r>
              <a:rPr lang="en-US" sz="7200">
                <a:solidFill>
                  <a:srgbClr val="00CC00"/>
                </a:solidFill>
                <a:effectLst>
                  <a:outerShdw blurRad="38100" dist="38100" dir="2700000" algn="tl">
                    <a:srgbClr val="000000">
                      <a:alpha val="43137"/>
                    </a:srgbClr>
                  </a:outerShdw>
                </a:effectLst>
                <a:latin typeface="#9Slide05 SVNAngellife" panose="02000500000000020003" pitchFamily="2" charset="0"/>
              </a:rPr>
              <a:t> </a:t>
            </a:r>
            <a:r>
              <a:rPr lang="en-US" sz="6000">
                <a:solidFill>
                  <a:schemeClr val="bg1"/>
                </a:solidFill>
                <a:effectLst>
                  <a:outerShdw blurRad="38100" dist="38100" dir="2700000" algn="tl">
                    <a:srgbClr val="000000">
                      <a:alpha val="43137"/>
                    </a:srgbClr>
                  </a:outerShdw>
                </a:effectLst>
                <a:latin typeface="UTM Guanine" panose="02040603050506020204" pitchFamily="18" charset="0"/>
              </a:rPr>
              <a:t>khám phá</a:t>
            </a:r>
          </a:p>
        </p:txBody>
      </p:sp>
    </p:spTree>
    <p:extLst>
      <p:ext uri="{BB962C8B-B14F-4D97-AF65-F5344CB8AC3E}">
        <p14:creationId xmlns:p14="http://schemas.microsoft.com/office/powerpoint/2010/main" val="106093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171" y="4083069"/>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76894" y="2435582"/>
            <a:ext cx="3160884" cy="283977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2171" y="1260384"/>
            <a:ext cx="3011512" cy="2865119"/>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4712" y="1957496"/>
            <a:ext cx="2906589" cy="3392905"/>
          </a:xfrm>
          <a:prstGeom prst="rect">
            <a:avLst/>
          </a:prstGeom>
        </p:spPr>
      </p:pic>
    </p:spTree>
    <p:extLst>
      <p:ext uri="{BB962C8B-B14F-4D97-AF65-F5344CB8AC3E}">
        <p14:creationId xmlns:p14="http://schemas.microsoft.com/office/powerpoint/2010/main" val="237209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7790" y="3953894"/>
            <a:ext cx="3038777" cy="2774931"/>
          </a:xfrm>
          <a:prstGeom prst="rect">
            <a:avLst/>
          </a:prstGeom>
        </p:spPr>
      </p:pic>
      <p:pic>
        <p:nvPicPr>
          <p:cNvPr id="3" name="Picture 2" descr="20210409092016_wm_shs-tu-nhien-va-xa-hoi-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598777" y="1274543"/>
            <a:ext cx="2931074" cy="263331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9976" y="1217951"/>
            <a:ext cx="2797626" cy="266163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3619" y="3837721"/>
            <a:ext cx="2576232" cy="3007275"/>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854315" y="1725539"/>
            <a:ext cx="4135187" cy="810092"/>
            <a:chOff x="496667" y="1218441"/>
            <a:chExt cx="4408210" cy="256468"/>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256468"/>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11454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思源黑体 CN"/>
                  <a:cs typeface="Arial" panose="020B0604020202020204" pitchFamily="34" charset="0"/>
                </a:rPr>
                <a:t>THẢO</a:t>
              </a:r>
              <a:r>
                <a:rPr kumimoji="0" lang="en-US" sz="3200" b="1" i="0" u="none" strike="noStrike" kern="1200" cap="none" spc="0" normalizeH="0" noProof="0">
                  <a:ln>
                    <a:noFill/>
                  </a:ln>
                  <a:solidFill>
                    <a:srgbClr val="FF0000"/>
                  </a:solidFill>
                  <a:effectLst/>
                  <a:uLnTx/>
                  <a:uFillTx/>
                  <a:latin typeface="Cambria" panose="02040503050406030204" pitchFamily="18" charset="0"/>
                  <a:ea typeface="思源黑体 CN"/>
                  <a:cs typeface="Arial" panose="020B0604020202020204" pitchFamily="34" charset="0"/>
                </a:rPr>
                <a:t> LUẬN NHÓM</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思源黑体 CN"/>
                <a:cs typeface="Arial" panose="020B0604020202020204" pitchFamily="34" charset="0"/>
              </a:endParaRPr>
            </a:p>
          </p:txBody>
        </p:sp>
      </p:grpSp>
      <p:sp>
        <p:nvSpPr>
          <p:cNvPr id="12" name="TextBox 11"/>
          <p:cNvSpPr txBox="1"/>
          <p:nvPr/>
        </p:nvSpPr>
        <p:spPr>
          <a:xfrm>
            <a:off x="357244" y="2958352"/>
            <a:ext cx="5591306" cy="3046988"/>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Hình vẽ gì?</a:t>
            </a:r>
          </a:p>
          <a:p>
            <a:pPr algn="just"/>
            <a:r>
              <a:rPr lang="en-US" sz="3200" b="1">
                <a:solidFill>
                  <a:srgbClr val="002060"/>
                </a:solidFill>
                <a:latin typeface="UTM Aptima" panose="02040603050506020204" pitchFamily="18" charset="0"/>
              </a:rPr>
              <a:t>- Các bạn nhỏ trong hình làm gì?</a:t>
            </a:r>
          </a:p>
          <a:p>
            <a:pPr algn="just"/>
            <a:r>
              <a:rPr lang="en-US" sz="3200" b="1">
                <a:solidFill>
                  <a:srgbClr val="002060"/>
                </a:solidFill>
                <a:latin typeface="UTM Aptima" panose="02040603050506020204" pitchFamily="18" charset="0"/>
              </a:rPr>
              <a:t>- Những việc đó có giúp bảo vệ cơ quan bài tiết nước tiểu không?</a:t>
            </a:r>
            <a:endParaRPr lang="en-US" sz="3200" b="1" dirty="0">
              <a:solidFill>
                <a:srgbClr val="002060"/>
              </a:solidFill>
              <a:latin typeface="UTM Aptima" panose="02040603050506020204" pitchFamily="18" charset="0"/>
            </a:endParaRPr>
          </a:p>
        </p:txBody>
      </p:sp>
    </p:spTree>
    <p:extLst>
      <p:ext uri="{BB962C8B-B14F-4D97-AF65-F5344CB8AC3E}">
        <p14:creationId xmlns:p14="http://schemas.microsoft.com/office/powerpoint/2010/main" val="362921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07369" y="1929038"/>
            <a:ext cx="4474549" cy="4019991"/>
          </a:xfrm>
          <a:prstGeom prst="rect">
            <a:avLst/>
          </a:prstGeom>
        </p:spPr>
      </p:pic>
      <p:grpSp>
        <p:nvGrpSpPr>
          <p:cNvPr id="9" name="Group 8">
            <a:extLst>
              <a:ext uri="{FF2B5EF4-FFF2-40B4-BE49-F238E27FC236}">
                <a16:creationId xmlns:a16="http://schemas.microsoft.com/office/drawing/2014/main" id="{21647756-8E6E-CBE3-C210-C6A6E344E150}"/>
              </a:ext>
            </a:extLst>
          </p:cNvPr>
          <p:cNvGrpSpPr/>
          <p:nvPr/>
        </p:nvGrpSpPr>
        <p:grpSpPr>
          <a:xfrm>
            <a:off x="5999521" y="1552841"/>
            <a:ext cx="5483150" cy="2950920"/>
            <a:chOff x="496667" y="1218441"/>
            <a:chExt cx="4408210" cy="359575"/>
          </a:xfrm>
        </p:grpSpPr>
        <p:sp>
          <p:nvSpPr>
            <p:cNvPr id="10"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1" name="TextBox 10">
              <a:extLst>
                <a:ext uri="{FF2B5EF4-FFF2-40B4-BE49-F238E27FC236}">
                  <a16:creationId xmlns:a16="http://schemas.microsoft.com/office/drawing/2014/main" id="{0E003A0E-03A2-5BED-4FAA-CF3A453B3B8D}"/>
                </a:ext>
              </a:extLst>
            </p:cNvPr>
            <p:cNvSpPr txBox="1"/>
            <p:nvPr/>
          </p:nvSpPr>
          <p:spPr>
            <a:xfrm>
              <a:off x="664092" y="1242925"/>
              <a:ext cx="4073361" cy="31127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200" b="1" i="0" u="none" strike="noStrike" kern="1200" cap="none" spc="0" normalizeH="0" noProof="0">
                  <a:ln>
                    <a:noFill/>
                  </a:ln>
                  <a:solidFill>
                    <a:srgbClr val="002060"/>
                  </a:solidFill>
                  <a:effectLst/>
                  <a:uLnTx/>
                  <a:uFillTx/>
                  <a:latin typeface="Cambria" panose="02040503050406030204" pitchFamily="18" charset="0"/>
                  <a:ea typeface="思源黑体 CN"/>
                  <a:cs typeface="Arial" panose="020B0604020202020204" pitchFamily="34" charset="0"/>
                </a:rPr>
                <a:t> đang tắm rửa bằng xà phòng và nhớ thay đồ lót hằng ngày để bảo vệ cơ quan bài tiết nước tiểu.</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4" name="Group 13">
            <a:extLst>
              <a:ext uri="{FF2B5EF4-FFF2-40B4-BE49-F238E27FC236}">
                <a16:creationId xmlns:a16="http://schemas.microsoft.com/office/drawing/2014/main" id="{21647756-8E6E-CBE3-C210-C6A6E344E150}"/>
              </a:ext>
            </a:extLst>
          </p:cNvPr>
          <p:cNvGrpSpPr/>
          <p:nvPr/>
        </p:nvGrpSpPr>
        <p:grpSpPr>
          <a:xfrm>
            <a:off x="6919452" y="4906625"/>
            <a:ext cx="3643288" cy="1569657"/>
            <a:chOff x="851809" y="1234395"/>
            <a:chExt cx="3961681" cy="166910"/>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851809" y="1247486"/>
              <a:ext cx="3961681" cy="140728"/>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Vệ sinh cá</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nhân sạch sẽ.</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405511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778" y="1963218"/>
            <a:ext cx="4674213" cy="4446994"/>
          </a:xfrm>
          <a:prstGeom prst="rect">
            <a:avLst/>
          </a:prstGeom>
        </p:spPr>
      </p:pic>
      <p:grpSp>
        <p:nvGrpSpPr>
          <p:cNvPr id="13" name="Group 12">
            <a:extLst>
              <a:ext uri="{FF2B5EF4-FFF2-40B4-BE49-F238E27FC236}">
                <a16:creationId xmlns:a16="http://schemas.microsoft.com/office/drawing/2014/main" id="{21647756-8E6E-CBE3-C210-C6A6E344E150}"/>
              </a:ext>
            </a:extLst>
          </p:cNvPr>
          <p:cNvGrpSpPr/>
          <p:nvPr/>
        </p:nvGrpSpPr>
        <p:grpSpPr>
          <a:xfrm>
            <a:off x="5999521" y="1552846"/>
            <a:ext cx="5483150" cy="2950922"/>
            <a:chOff x="496667" y="1218441"/>
            <a:chExt cx="4408210" cy="359575"/>
          </a:xfrm>
        </p:grpSpPr>
        <p:sp>
          <p:nvSpPr>
            <p:cNvPr id="17"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8" name="TextBox 17">
              <a:extLst>
                <a:ext uri="{FF2B5EF4-FFF2-40B4-BE49-F238E27FC236}">
                  <a16:creationId xmlns:a16="http://schemas.microsoft.com/office/drawing/2014/main" id="{0E003A0E-03A2-5BED-4FAA-CF3A453B3B8D}"/>
                </a:ext>
              </a:extLst>
            </p:cNvPr>
            <p:cNvSpPr txBox="1"/>
            <p:nvPr/>
          </p:nvSpPr>
          <p:spPr>
            <a:xfrm>
              <a:off x="664092" y="1222295"/>
              <a:ext cx="4073361" cy="34877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a:ln>
                    <a:noFill/>
                  </a:ln>
                  <a:solidFill>
                    <a:srgbClr val="002060"/>
                  </a:solidFill>
                  <a:effectLst/>
                  <a:uLnTx/>
                  <a:uFillTx/>
                  <a:latin typeface="Cambria" panose="02040503050406030204" pitchFamily="18" charset="0"/>
                  <a:ea typeface="思源黑体 CN"/>
                  <a:cs typeface="Arial" panose="020B0604020202020204" pitchFamily="34" charset="0"/>
                </a:rPr>
                <a:t> đang ăn thức ăn mặn, bố mẹ khuyên bạn ấy không nên ăn mặn vì không tốt cho thận.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19" name="Group 18">
            <a:extLst>
              <a:ext uri="{FF2B5EF4-FFF2-40B4-BE49-F238E27FC236}">
                <a16:creationId xmlns:a16="http://schemas.microsoft.com/office/drawing/2014/main" id="{21647756-8E6E-CBE3-C210-C6A6E344E150}"/>
              </a:ext>
            </a:extLst>
          </p:cNvPr>
          <p:cNvGrpSpPr/>
          <p:nvPr/>
        </p:nvGrpSpPr>
        <p:grpSpPr>
          <a:xfrm>
            <a:off x="6868651" y="4940492"/>
            <a:ext cx="4087215" cy="1036975"/>
            <a:chOff x="851809" y="1234395"/>
            <a:chExt cx="3961681" cy="166910"/>
          </a:xfrm>
        </p:grpSpPr>
        <p:sp>
          <p:nvSpPr>
            <p:cNvPr id="20"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1" name="TextBox 20">
              <a:extLst>
                <a:ext uri="{FF2B5EF4-FFF2-40B4-BE49-F238E27FC236}">
                  <a16:creationId xmlns:a16="http://schemas.microsoft.com/office/drawing/2014/main" id="{0E003A0E-03A2-5BED-4FAA-CF3A453B3B8D}"/>
                </a:ext>
              </a:extLst>
            </p:cNvPr>
            <p:cNvSpPr txBox="1"/>
            <p:nvPr/>
          </p:nvSpPr>
          <p:spPr>
            <a:xfrm>
              <a:off x="851809" y="1247486"/>
              <a:ext cx="3961681" cy="75273"/>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Không</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ăn mặn</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400761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10409092016_wm_shs-tu-nhien-va-xa-hoi-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57244" y="225600"/>
            <a:ext cx="994142" cy="138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51386" y="225600"/>
            <a:ext cx="10131285" cy="1077218"/>
          </a:xfrm>
          <a:prstGeom prst="rect">
            <a:avLst/>
          </a:prstGeom>
          <a:noFill/>
        </p:spPr>
        <p:txBody>
          <a:bodyPr wrap="square" rtlCol="0">
            <a:spAutoFit/>
          </a:bodyPr>
          <a:lstStyle/>
          <a:p>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sát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các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hình</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dưới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đây</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và</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nêu</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những</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việc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cần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làm</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để</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bảo</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vệ</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cơ</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quan</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bài</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tiết</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nước</a:t>
            </a:r>
            <a:r>
              <a:rPr lang="en-US" sz="3200" b="1" dirty="0">
                <a:solidFill>
                  <a:schemeClr val="accent4">
                    <a:lumMod val="75000"/>
                  </a:schemeClr>
                </a:solidFill>
                <a:latin typeface="UTM Avo" panose="02040603050506020204" pitchFamily="18" charset="0"/>
              </a:rPr>
              <a:t> </a:t>
            </a:r>
            <a:r>
              <a:rPr lang="en-US" sz="3200" b="1" dirty="0" err="1">
                <a:solidFill>
                  <a:schemeClr val="accent4">
                    <a:lumMod val="75000"/>
                  </a:schemeClr>
                </a:solidFill>
                <a:latin typeface="UTM Avo" panose="02040603050506020204" pitchFamily="18" charset="0"/>
              </a:rPr>
              <a:t>tiểu</a:t>
            </a:r>
            <a:r>
              <a:rPr lang="en-US" sz="3200" b="1" dirty="0">
                <a:solidFill>
                  <a:schemeClr val="accent4">
                    <a:lumMod val="75000"/>
                  </a:schemeClr>
                </a:solidFill>
                <a:latin typeface="UTM Avo" panose="02040603050506020204" pitchFamily="18" charset="0"/>
              </a:rPr>
              <a:t>.</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541" y="1479672"/>
            <a:ext cx="4056198" cy="4734861"/>
          </a:xfrm>
          <a:prstGeom prst="rect">
            <a:avLst/>
          </a:prstGeom>
        </p:spPr>
      </p:pic>
      <p:grpSp>
        <p:nvGrpSpPr>
          <p:cNvPr id="14" name="Group 13">
            <a:extLst>
              <a:ext uri="{FF2B5EF4-FFF2-40B4-BE49-F238E27FC236}">
                <a16:creationId xmlns:a16="http://schemas.microsoft.com/office/drawing/2014/main" id="{21647756-8E6E-CBE3-C210-C6A6E344E150}"/>
              </a:ext>
            </a:extLst>
          </p:cNvPr>
          <p:cNvGrpSpPr/>
          <p:nvPr/>
        </p:nvGrpSpPr>
        <p:grpSpPr>
          <a:xfrm>
            <a:off x="656543" y="1729606"/>
            <a:ext cx="6180893" cy="3447952"/>
            <a:chOff x="496667" y="1218441"/>
            <a:chExt cx="4408210" cy="420139"/>
          </a:xfrm>
        </p:grpSpPr>
        <p:sp>
          <p:nvSpPr>
            <p:cNvPr id="15" name="Rectangle: Rounded Corners 4">
              <a:extLst>
                <a:ext uri="{FF2B5EF4-FFF2-40B4-BE49-F238E27FC236}">
                  <a16:creationId xmlns:a16="http://schemas.microsoft.com/office/drawing/2014/main" id="{089D1F9C-31BC-8E2B-C8F9-59996855C5B5}"/>
                </a:ext>
              </a:extLst>
            </p:cNvPr>
            <p:cNvSpPr/>
            <p:nvPr/>
          </p:nvSpPr>
          <p:spPr>
            <a:xfrm>
              <a:off x="496667" y="1218441"/>
              <a:ext cx="4408210" cy="359575"/>
            </a:xfrm>
            <a:prstGeom prst="roundRect">
              <a:avLst/>
            </a:prstGeom>
            <a:noFill/>
            <a:ln w="38100">
              <a:solidFill>
                <a:srgbClr val="2668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16" name="TextBox 15">
              <a:extLst>
                <a:ext uri="{FF2B5EF4-FFF2-40B4-BE49-F238E27FC236}">
                  <a16:creationId xmlns:a16="http://schemas.microsoft.com/office/drawing/2014/main" id="{0E003A0E-03A2-5BED-4FAA-CF3A453B3B8D}"/>
                </a:ext>
              </a:extLst>
            </p:cNvPr>
            <p:cNvSpPr txBox="1"/>
            <p:nvPr/>
          </p:nvSpPr>
          <p:spPr>
            <a:xfrm>
              <a:off x="664092" y="1222295"/>
              <a:ext cx="4073361" cy="41628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思源黑体 CN"/>
                  <a:cs typeface="Arial" panose="020B0604020202020204" pitchFamily="34" charset="0"/>
                </a:rPr>
                <a:t>     Bạn nhỏ</a:t>
              </a:r>
              <a:r>
                <a:rPr kumimoji="0" lang="en-US" sz="3600" b="1" i="0" u="none" strike="noStrike" kern="1200" cap="none" spc="0" normalizeH="0" noProof="0">
                  <a:ln>
                    <a:noFill/>
                  </a:ln>
                  <a:solidFill>
                    <a:srgbClr val="002060"/>
                  </a:solidFill>
                  <a:effectLst/>
                  <a:uLnTx/>
                  <a:uFillTx/>
                  <a:latin typeface="Cambria" panose="02040503050406030204" pitchFamily="18" charset="0"/>
                  <a:ea typeface="思源黑体 CN"/>
                  <a:cs typeface="Arial" panose="020B0604020202020204" pitchFamily="34" charset="0"/>
                </a:rPr>
                <a:t> đang uống nước và bạn luôn nhớ uống đủ nước mỗi ngày để cơ thể bài tiết những chất thải ra ngoài.</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a:cs typeface="Arial" panose="020B0604020202020204" pitchFamily="34" charset="0"/>
              </a:endParaRPr>
            </a:p>
          </p:txBody>
        </p:sp>
      </p:grpSp>
      <p:grpSp>
        <p:nvGrpSpPr>
          <p:cNvPr id="22" name="Group 21">
            <a:extLst>
              <a:ext uri="{FF2B5EF4-FFF2-40B4-BE49-F238E27FC236}">
                <a16:creationId xmlns:a16="http://schemas.microsoft.com/office/drawing/2014/main" id="{21647756-8E6E-CBE3-C210-C6A6E344E150}"/>
              </a:ext>
            </a:extLst>
          </p:cNvPr>
          <p:cNvGrpSpPr/>
          <p:nvPr/>
        </p:nvGrpSpPr>
        <p:grpSpPr>
          <a:xfrm>
            <a:off x="1924117" y="5177558"/>
            <a:ext cx="4087215" cy="1036975"/>
            <a:chOff x="851809" y="1234395"/>
            <a:chExt cx="3961681" cy="166910"/>
          </a:xfrm>
        </p:grpSpPr>
        <p:sp>
          <p:nvSpPr>
            <p:cNvPr id="23" name="Rectangle: Rounded Corners 4">
              <a:extLst>
                <a:ext uri="{FF2B5EF4-FFF2-40B4-BE49-F238E27FC236}">
                  <a16:creationId xmlns:a16="http://schemas.microsoft.com/office/drawing/2014/main" id="{089D1F9C-31BC-8E2B-C8F9-59996855C5B5}"/>
                </a:ext>
              </a:extLst>
            </p:cNvPr>
            <p:cNvSpPr/>
            <p:nvPr/>
          </p:nvSpPr>
          <p:spPr>
            <a:xfrm>
              <a:off x="853417" y="1234395"/>
              <a:ext cx="3858521" cy="1669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思源黑体 CN"/>
                <a:ea typeface="思源黑体 CN"/>
                <a:cs typeface="+mn-cs"/>
              </a:endParaRPr>
            </a:p>
          </p:txBody>
        </p:sp>
        <p:sp>
          <p:nvSpPr>
            <p:cNvPr id="24" name="TextBox 23">
              <a:extLst>
                <a:ext uri="{FF2B5EF4-FFF2-40B4-BE49-F238E27FC236}">
                  <a16:creationId xmlns:a16="http://schemas.microsoft.com/office/drawing/2014/main" id="{0E003A0E-03A2-5BED-4FAA-CF3A453B3B8D}"/>
                </a:ext>
              </a:extLst>
            </p:cNvPr>
            <p:cNvSpPr txBox="1"/>
            <p:nvPr/>
          </p:nvSpPr>
          <p:spPr>
            <a:xfrm>
              <a:off x="851809" y="1247486"/>
              <a:ext cx="3961681" cy="113940"/>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思源黑体 CN"/>
                  <a:cs typeface="Arial" panose="020B0604020202020204" pitchFamily="34" charset="0"/>
                </a:rPr>
                <a:t>Uống đủ</a:t>
              </a:r>
              <a:r>
                <a:rPr kumimoji="0" lang="en-US" sz="4000" b="1" i="0" u="none" strike="noStrike" kern="1200" cap="none" spc="0" normalizeH="0" noProof="0">
                  <a:ln>
                    <a:noFill/>
                  </a:ln>
                  <a:solidFill>
                    <a:srgbClr val="0070C0"/>
                  </a:solidFill>
                  <a:effectLst/>
                  <a:uLnTx/>
                  <a:uFillTx/>
                  <a:latin typeface="Cambria" panose="02040503050406030204" pitchFamily="18" charset="0"/>
                  <a:ea typeface="思源黑体 CN"/>
                  <a:cs typeface="Arial" panose="020B0604020202020204" pitchFamily="34" charset="0"/>
                </a:rPr>
                <a:t> nước</a:t>
              </a:r>
              <a:endPar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Arial" panose="020B0604020202020204" pitchFamily="34" charset="0"/>
              </a:endParaRPr>
            </a:p>
          </p:txBody>
        </p:sp>
      </p:grpSp>
    </p:spTree>
    <p:extLst>
      <p:ext uri="{BB962C8B-B14F-4D97-AF65-F5344CB8AC3E}">
        <p14:creationId xmlns:p14="http://schemas.microsoft.com/office/powerpoint/2010/main" val="187925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自定义 421">
      <a:dk1>
        <a:sysClr val="windowText" lastClr="000000"/>
      </a:dk1>
      <a:lt1>
        <a:sysClr val="window" lastClr="FFFFFF"/>
      </a:lt1>
      <a:dk2>
        <a:srgbClr val="44546A"/>
      </a:dk2>
      <a:lt2>
        <a:srgbClr val="E7E6E6"/>
      </a:lt2>
      <a:accent1>
        <a:srgbClr val="42B59A"/>
      </a:accent1>
      <a:accent2>
        <a:srgbClr val="269E82"/>
      </a:accent2>
      <a:accent3>
        <a:srgbClr val="42B59A"/>
      </a:accent3>
      <a:accent4>
        <a:srgbClr val="269E82"/>
      </a:accent4>
      <a:accent5>
        <a:srgbClr val="42B59A"/>
      </a:accent5>
      <a:accent6>
        <a:srgbClr val="269E8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584</Words>
  <Application>Microsoft Office PowerPoint</Application>
  <PresentationFormat>Widescreen</PresentationFormat>
  <Paragraphs>64</Paragraphs>
  <Slides>16</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16</vt:i4>
      </vt:variant>
    </vt:vector>
  </HeadingPairs>
  <TitlesOfParts>
    <vt:vector size="33" baseType="lpstr">
      <vt:lpstr>UTM Avo</vt:lpstr>
      <vt:lpstr>Arial</vt:lpstr>
      <vt:lpstr>SVN-Lobster</vt:lpstr>
      <vt:lpstr>Cambria</vt:lpstr>
      <vt:lpstr>SVN-Harabaras</vt:lpstr>
      <vt:lpstr>#9Slide05 SVNAngellife</vt:lpstr>
      <vt:lpstr>UTM Guanine</vt:lpstr>
      <vt:lpstr>字魂64号-萌趣软糖体</vt:lpstr>
      <vt:lpstr>思源黑体 CN</vt:lpstr>
      <vt:lpstr>UTM Aptima</vt:lpstr>
      <vt:lpstr>SVN-Newton</vt:lpstr>
      <vt:lpstr>Times New Roman</vt:lpstr>
      <vt:lpstr>UTM Sharnay</vt:lpstr>
      <vt:lpstr>#9Slide07 HoneyCream</vt:lpstr>
      <vt:lpstr>等线</vt:lpstr>
      <vt:lpstr>UTM Alberta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User</cp:lastModifiedBy>
  <cp:revision>18</cp:revision>
  <dcterms:created xsi:type="dcterms:W3CDTF">2023-03-19T10:21:57Z</dcterms:created>
  <dcterms:modified xsi:type="dcterms:W3CDTF">2026-03-24T07:39:25Z</dcterms:modified>
</cp:coreProperties>
</file>