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1" r:id="rId2"/>
  </p:sldMasterIdLst>
  <p:notesMasterIdLst>
    <p:notesMasterId r:id="rId18"/>
  </p:notesMasterIdLst>
  <p:sldIdLst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0" r:id="rId11"/>
    <p:sldId id="267" r:id="rId12"/>
    <p:sldId id="268" r:id="rId13"/>
    <p:sldId id="269" r:id="rId14"/>
    <p:sldId id="271" r:id="rId15"/>
    <p:sldId id="297" r:id="rId16"/>
    <p:sldId id="272" r:id="rId17"/>
  </p:sldIdLst>
  <p:sldSz cx="12192000" cy="6858000"/>
  <p:notesSz cx="6858000" cy="9144000"/>
  <p:embeddedFontLst>
    <p:embeddedFont>
      <p:font typeface="#9Slide03 Arima Madurai Black" panose="020B0604020202020204" charset="0"/>
      <p:bold r:id="rId19"/>
    </p:embeddedFont>
    <p:embeddedFont>
      <p:font typeface="#9Slide05 Aphrodite Pro" panose="020B0604020202020204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HP001 4 hàng" panose="020B0604020202020204" charset="0"/>
      <p:regular r:id="rId26"/>
      <p:bold r:id="rId27"/>
    </p:embeddedFont>
    <p:embeddedFont>
      <p:font typeface="HP001 5 hàng" panose="020B0604020202020204" charset="0"/>
      <p:regular r:id="rId28"/>
      <p:bold r:id="rId29"/>
    </p:embeddedFont>
    <p:embeddedFont>
      <p:font typeface="HP001 5H" panose="020B0604020202020204" charset="0"/>
      <p:bold r:id="rId30"/>
    </p:embeddedFont>
    <p:embeddedFont>
      <p:font typeface="SVN-Poky's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B2653-8830-4392-A633-54D3A81D771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05D75-8AB2-45A2-99FB-BB6AFFA84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7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38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701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21785-4BF9-78F7-55B8-3F1BF095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2BB21-0AA4-DA39-AAFA-30C9C10D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DD8BE-9E8B-C9EF-CE74-400EB1F5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75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CB3D-8C45-385B-0619-19986FB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9192-0FFD-9E1B-899E-04B40576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E46C0-2514-B7F1-2DF3-64DD6A4C4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7140-9458-FC24-5BDE-0C74F794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6092-DE86-FB6F-7DA9-FE1967B9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D546-277D-613D-B774-DB63496D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8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A74B-EF34-8A8D-77E1-AD0CE12B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52875-C639-5DBA-9CC2-13BF57895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D3199-20C1-F940-AD04-B66483B7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6EBF3-1A37-CC21-EB55-BDB5B67C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87A7A-7AD6-9F4B-82DB-6FB142D2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9D76D-3C0B-0FF5-F10E-D3035E7C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A2B6-1D80-64A2-B938-50B03ABD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AA99E-9C51-A191-CBC6-C6BDAE1B0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83F6-C91D-B9AE-613B-B93677E0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DB1E6-1CC0-6C05-E701-63B1A9E6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2BC7-8C52-CBA9-EF27-D54F605E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4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AB6E1-A297-5B23-BE2F-19425A460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7168A-55C0-8330-A342-3F1602EF1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6E4C7-2848-A6C7-1857-34257D48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666B-F2C8-9583-F30A-6DC75D5A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132D-E536-7698-1963-B4FC103F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2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246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77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00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7302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/>
      <p:bldP spid="2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662378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0621-D625-D6B3-18B3-B6E8EBE7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1B863-0BDD-9B84-8D71-E5794B08E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F52F-60A6-F956-A4B5-7D9EA5C3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2B65A-27A2-DEEC-8707-7BBB07A8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996E-E702-C2E0-9C94-7359D782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2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3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D908-9476-4AFF-6AB8-FA0D460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CAB5-32FA-772F-985E-9090155FE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6B43-A0FD-76F0-4648-1B4345CE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270F-C1CD-AB33-EC7A-3117D8EF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6EED-3B33-E25C-66B8-587F525A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73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7D00-9BDB-95FF-F9BD-11288160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3304-6DDF-0D1B-73C4-3CD78A76D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8A8EF-7EE4-61E0-AC19-FCD37DFDD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E6AE3-4AEE-C728-6467-F1E62115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0313-4AB1-E0A2-9AA1-81CFB6A2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8E6A-D07A-1480-7284-9B63F415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7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9293-E4FE-948A-14A7-DCD8192D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13BA7-FB57-7125-0B67-4A081989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16F89-36BF-E64A-31B7-A8F65B368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08C05-C8EF-3959-44FA-C1E24C978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76864-BD4B-73C7-70AB-1EF06B0E4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38EBD-F4CB-7CB6-E340-A19E7E1D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FAD6C-316F-4902-BFE1-26792BCD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D96A-DAB4-FA28-CAE1-063CB536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9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F8D4-E375-DC9A-2892-DA3FF4B4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D748E-D647-9902-CF17-804C8E34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656D8-677B-E12E-AB8C-9E2B3339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F90F-1F3C-DD8B-9293-DB3322CA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06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76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7BB7A-20A7-9BF1-9D79-BA01AEE7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684B4-9707-CFFD-F27E-DEFD0D8A1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40106-D82C-C328-5383-AACF086DF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1EB7-DFE6-469A-BE4D-444A76219488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74A1-2ACF-FBE2-1922-B6172BF13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DC92-FE46-1DE1-7D08-CCC1BE291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4605D-7FC0-A4E2-7D4A-092085504A8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FB2B1-BEE1-8FCF-354A-32BC310BE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54712-6CCF-EAB4-249E-940E67EAD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A3A5997-33CC-F89D-B0A6-F61C3253927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4EA1B6-C0FB-CB76-B077-31545952F76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A9B61-1240-7419-F3D8-4C6DBBA8E05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87B0A-39FB-D0E6-A682-871B363DB12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21C6B-872B-9D83-8707-75A4D17C1F7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7784C-20A5-1E51-7F67-410EF28B8F8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C27841-267D-C2F7-0A81-CF7BDAB6D3F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A4ED92-EA3B-A7C0-4E85-B6A8D6DF4AB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2427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4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12" name="图片 11" descr="588ku_d86e2212d3e726cc7abb62f88b3a8de2_12503752"/>
          <p:cNvPicPr>
            <a:picLocks noChangeAspect="1"/>
          </p:cNvPicPr>
          <p:nvPr/>
        </p:nvPicPr>
        <p:blipFill>
          <a:blip r:embed="rId6"/>
          <a:srcRect l="11471" t="26223" r="12879" b="20562"/>
          <a:stretch>
            <a:fillRect/>
          </a:stretch>
        </p:blipFill>
        <p:spPr>
          <a:xfrm>
            <a:off x="2172335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7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8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9"/>
          <a:srcRect l="27809" t="13662" r="46755" b="20190"/>
          <a:stretch>
            <a:fillRect/>
          </a:stretch>
        </p:blipFill>
        <p:spPr>
          <a:xfrm>
            <a:off x="0" y="1920875"/>
            <a:ext cx="5207000" cy="493712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10"/>
          <a:srcRect t="57292"/>
          <a:stretch>
            <a:fillRect/>
          </a:stretch>
        </p:blipFill>
        <p:spPr>
          <a:xfrm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11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4272597" y="4103715"/>
            <a:ext cx="583438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5"/>
          <p:cNvPicPr>
            <a:picLocks noChangeAspect="1"/>
          </p:cNvPicPr>
          <p:nvPr/>
        </p:nvPicPr>
        <p:blipFill>
          <a:blip r:embed="rId10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>
            <a:off x="4502785" y="1474470"/>
            <a:ext cx="1284605" cy="643255"/>
          </a:xfrm>
          <a:custGeom>
            <a:avLst/>
            <a:gdLst>
              <a:gd name="connisteX0" fmla="*/ 0 w 1284605"/>
              <a:gd name="connsiteY0" fmla="*/ 566793 h 642993"/>
              <a:gd name="connisteX1" fmla="*/ 489585 w 1284605"/>
              <a:gd name="connsiteY1" fmla="*/ 373 h 642993"/>
              <a:gd name="connisteX2" fmla="*/ 1284605 w 1284605"/>
              <a:gd name="connsiteY2" fmla="*/ 642993 h 6429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284605" h="642994">
                <a:moveTo>
                  <a:pt x="0" y="566794"/>
                </a:moveTo>
                <a:cubicBezTo>
                  <a:pt x="81915" y="440429"/>
                  <a:pt x="232410" y="-14866"/>
                  <a:pt x="489585" y="374"/>
                </a:cubicBezTo>
                <a:cubicBezTo>
                  <a:pt x="746760" y="15614"/>
                  <a:pt x="1135380" y="503294"/>
                  <a:pt x="1284605" y="642994"/>
                </a:cubicBezTo>
              </a:path>
            </a:pathLst>
          </a:custGeom>
          <a:noFill/>
          <a:ln>
            <a:solidFill>
              <a:srgbClr val="CBA07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8149590" y="1474470"/>
            <a:ext cx="1360170" cy="686435"/>
          </a:xfrm>
          <a:custGeom>
            <a:avLst/>
            <a:gdLst>
              <a:gd name="connisteX0" fmla="*/ 0 w 1360170"/>
              <a:gd name="connsiteY0" fmla="*/ 686148 h 686148"/>
              <a:gd name="connisteX1" fmla="*/ 576580 w 1360170"/>
              <a:gd name="connsiteY1" fmla="*/ 348 h 686148"/>
              <a:gd name="connisteX2" fmla="*/ 1360170 w 1360170"/>
              <a:gd name="connsiteY2" fmla="*/ 609948 h 68614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360170" h="686149">
                <a:moveTo>
                  <a:pt x="0" y="686149"/>
                </a:moveTo>
                <a:cubicBezTo>
                  <a:pt x="99695" y="536924"/>
                  <a:pt x="304800" y="15589"/>
                  <a:pt x="576580" y="349"/>
                </a:cubicBezTo>
                <a:cubicBezTo>
                  <a:pt x="848360" y="-14891"/>
                  <a:pt x="1214755" y="474059"/>
                  <a:pt x="1360170" y="609949"/>
                </a:cubicBezTo>
              </a:path>
            </a:pathLst>
          </a:custGeom>
          <a:noFill/>
          <a:ln>
            <a:solidFill>
              <a:srgbClr val="CBA07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2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2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86236" y="1557952"/>
            <a:ext cx="5520845" cy="930560"/>
            <a:chOff x="2622493" y="2097740"/>
            <a:chExt cx="5393792" cy="805053"/>
          </a:xfrm>
        </p:grpSpPr>
        <p:sp>
          <p:nvSpPr>
            <p:cNvPr id="24" name="TextBox 23"/>
            <p:cNvSpPr txBox="1"/>
            <p:nvPr/>
          </p:nvSpPr>
          <p:spPr>
            <a:xfrm>
              <a:off x="2622494" y="2103995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6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22493" y="2097740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160702" y="3133841"/>
            <a:ext cx="5729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 hoa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55179" y="999276"/>
            <a:ext cx="270359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843686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/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60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3600" b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 em bốn biển cùng chung một nhà.</a:t>
              </a:r>
              <a:endPara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377" y="3583838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44688" y="2801557"/>
            <a:ext cx="2553070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a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6439" y="4230169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463141" y="5405771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675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/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600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bốn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biển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cùng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chung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3600" b="1" dirty="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97543" y="3619064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c)  Chữ cái nào cao 2,5 ô li?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0233" y="2785811"/>
            <a:ext cx="4741604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a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,h,b,g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0233" y="4303521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591" y="4393793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d) Chữ cái nào cao 1,5 ô li?</a:t>
            </a:r>
          </a:p>
        </p:txBody>
      </p:sp>
    </p:spTree>
    <p:extLst>
      <p:ext uri="{BB962C8B-B14F-4D97-AF65-F5344CB8AC3E}">
        <p14:creationId xmlns:p14="http://schemas.microsoft.com/office/powerpoint/2010/main" val="18556146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8" name="Group 7"/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/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701265" y="1544893"/>
              <a:ext cx="89312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600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a</a:t>
              </a:r>
              <a:r>
                <a:rPr lang="en-US" sz="3600" b="1">
                  <a:solidFill>
                    <a:srgbClr val="CC0099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 em bốn biển cùng chung một nhà.</a:t>
              </a:r>
              <a:endPara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74963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sắc trên chữ ô (bốn), dấu hỏi trên chữ ê (biển), dấu huyền trên chữ u (cùng), chữ a (nhà).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853" y="327970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e) Cách đặt dấu thanh ở trên các chữ cái: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2664" y="4816365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g) Vị trí đặt dấu chấm: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32664" y="5311057"/>
            <a:ext cx="10681335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indent="-457200" algn="just">
              <a:buFont typeface="Wingdings" panose="05000000000000000000" pitchFamily="2" charset="2"/>
              <a:buChar char="à"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 Dấu chấm ngay sau chữ cái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a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của tiếng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25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301295" y="1650282"/>
            <a:ext cx="6108187" cy="28007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vở</a:t>
            </a:r>
            <a:r>
              <a:rPr lang="vi-VN" sz="8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tập viết</a:t>
            </a:r>
            <a:endParaRPr lang="en-US" sz="8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8573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001754" y="346119"/>
            <a:ext cx="8692751" cy="1862048"/>
            <a:chOff x="1001754" y="346119"/>
            <a:chExt cx="8692751" cy="18620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4047379" y="346119"/>
              <a:ext cx="112963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ea typeface="+mn-ea"/>
                  <a:cs typeface="HP001 5H" panose="020B0603050302020204" pitchFamily="34" charset="0"/>
                </a:rPr>
                <a:t>a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F7944-339F-925E-ECEE-05D682C22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96" t="21594" r="25896" b="22753"/>
          <a:stretch/>
        </p:blipFill>
        <p:spPr>
          <a:xfrm>
            <a:off x="7999032" y="1766536"/>
            <a:ext cx="2792897" cy="38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7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" y="0"/>
            <a:ext cx="9339732" cy="5936105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928735" y="3763645"/>
            <a:ext cx="3263265" cy="3094355"/>
          </a:xfrm>
          <a:prstGeom prst="rect">
            <a:avLst/>
          </a:prstGeom>
        </p:spPr>
      </p:pic>
      <p:pic>
        <p:nvPicPr>
          <p:cNvPr id="4" name="图片 12" descr="5"/>
          <p:cNvPicPr>
            <a:picLocks noChangeAspect="1"/>
          </p:cNvPicPr>
          <p:nvPr/>
        </p:nvPicPr>
        <p:blipFill>
          <a:blip r:embed="rId4"/>
          <a:srcRect l="49356" t="5587" r="37449" b="63171"/>
          <a:stretch>
            <a:fillRect/>
          </a:stretch>
        </p:blipFill>
        <p:spPr>
          <a:xfrm rot="21300000">
            <a:off x="8099436" y="626664"/>
            <a:ext cx="1372870" cy="1197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760" y="1088960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00B0F0"/>
                </a:solidFill>
                <a:latin typeface="SVN-Poky's" panose="020B0606040200020203" pitchFamily="34" charset="0"/>
              </a:rPr>
              <a:t>Ặ</a:t>
            </a:r>
            <a:r>
              <a:rPr lang="en-US" sz="7200">
                <a:solidFill>
                  <a:srgbClr val="FFFF00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atin typeface="SVN-Poky's" panose="020B0606040200020203" pitchFamily="34" charset="0"/>
              </a:rPr>
              <a:t> </a:t>
            </a:r>
            <a:r>
              <a:rPr lang="en-US" sz="7200">
                <a:solidFill>
                  <a:srgbClr val="CC0099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66FF33"/>
                </a:solidFill>
                <a:latin typeface="SVN-Poky's" panose="020B0606040200020203" pitchFamily="34" charset="0"/>
              </a:rPr>
              <a:t>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1004" y="2289289"/>
            <a:ext cx="53484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 viết lại chữ hoa </a:t>
            </a:r>
            <a:r>
              <a:rPr lang="en-US" sz="72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1004" y="3920505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Chuẩn bị tiết 4.</a:t>
            </a:r>
          </a:p>
          <a:p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73082790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5670" y="1384495"/>
            <a:ext cx="40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84224" y="2561224"/>
            <a:ext cx="5365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chữ hoa </a:t>
            </a:r>
          </a:p>
        </p:txBody>
      </p:sp>
    </p:spTree>
    <p:extLst>
      <p:ext uri="{BB962C8B-B14F-4D97-AF65-F5344CB8AC3E}">
        <p14:creationId xmlns:p14="http://schemas.microsoft.com/office/powerpoint/2010/main" val="29245879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10" y="1348724"/>
            <a:ext cx="5030837" cy="5088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375" y="1241857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</a:t>
            </a: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952" y="2450124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437" y="3567069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</a:t>
            </a: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837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5,5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99338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10" y="1348724"/>
            <a:ext cx="5030837" cy="5088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679" y="1251796"/>
            <a:ext cx="491723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gồm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nét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5879" y="2702895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2 nét.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946124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8" y="418622"/>
            <a:ext cx="8890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3" name="Cách viết chữ A hoa kiểu 2 cỡ vừ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342" y="1206707"/>
            <a:ext cx="9593704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92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39" y="1155426"/>
            <a:ext cx="5362559" cy="54177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375" y="1241857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</a:t>
            </a: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952" y="2450124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Cao 2,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437" y="3567069"/>
            <a:ext cx="65527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</a:t>
            </a: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nhiêu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37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gần 3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85568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9" y="418622"/>
            <a:ext cx="7330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39" y="1155426"/>
            <a:ext cx="5362559" cy="5417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375" y="1511232"/>
            <a:ext cx="549256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375" y="2908854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2 nét.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89439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638" y="418622"/>
            <a:ext cx="8890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3" name="Cách viết chữ A hoa kiểu 2 cỡ nhỏ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9114" y="1394085"/>
            <a:ext cx="9713626" cy="546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486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1086598" y="0"/>
            <a:ext cx="8985953" cy="5711252"/>
          </a:xfrm>
          <a:prstGeom prst="rect">
            <a:avLst/>
          </a:prstGeom>
        </p:spPr>
      </p:pic>
      <p:pic>
        <p:nvPicPr>
          <p:cNvPr id="3" name="图片 3" descr="15"/>
          <p:cNvPicPr>
            <a:picLocks noChangeAspect="1"/>
          </p:cNvPicPr>
          <p:nvPr/>
        </p:nvPicPr>
        <p:blipFill>
          <a:blip r:embed="rId3"/>
          <a:srcRect l="27809" t="13662" r="46755" b="20190"/>
          <a:stretch>
            <a:fillRect/>
          </a:stretch>
        </p:blipFill>
        <p:spPr>
          <a:xfrm flipH="1">
            <a:off x="8409482" y="3271269"/>
            <a:ext cx="3782518" cy="3586731"/>
          </a:xfrm>
          <a:prstGeom prst="rect">
            <a:avLst/>
          </a:prstGeom>
        </p:spPr>
      </p:pic>
      <p:pic>
        <p:nvPicPr>
          <p:cNvPr id="4" name="图片 13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5670" y="1384495"/>
            <a:ext cx="4005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0754" y="2562642"/>
            <a:ext cx="67354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</p:spTree>
    <p:extLst>
      <p:ext uri="{BB962C8B-B14F-4D97-AF65-F5344CB8AC3E}">
        <p14:creationId xmlns:p14="http://schemas.microsoft.com/office/powerpoint/2010/main" val="9763257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380</Words>
  <Application>Microsoft Office PowerPoint</Application>
  <PresentationFormat>Widescreen</PresentationFormat>
  <Paragraphs>57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SVN-Newton</vt:lpstr>
      <vt:lpstr>思源黑体 CN</vt:lpstr>
      <vt:lpstr>HP001 4 hàng</vt:lpstr>
      <vt:lpstr>#9Slide03 Arima Madurai Black</vt:lpstr>
      <vt:lpstr>Calibri Light</vt:lpstr>
      <vt:lpstr>Cambria</vt:lpstr>
      <vt:lpstr>SVN-Poky's</vt:lpstr>
      <vt:lpstr>HP001 5 hàng</vt:lpstr>
      <vt:lpstr>Wingdings</vt:lpstr>
      <vt:lpstr>HP001 5H</vt:lpstr>
      <vt:lpstr>#9Slide05 Aphrodite Pro</vt:lpstr>
      <vt:lpstr>UTM Avo</vt:lpstr>
      <vt:lpstr>#9Slide07 HoneyCream</vt:lpstr>
      <vt:lpstr>思源黑体 CN Bold</vt:lpstr>
      <vt:lpstr>Calibri</vt:lpstr>
      <vt:lpstr>Arial</vt:lpstr>
      <vt:lpstr>Times New Roman</vt:lpstr>
      <vt:lpstr>UTM Guanine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User</cp:lastModifiedBy>
  <cp:revision>16</cp:revision>
  <dcterms:created xsi:type="dcterms:W3CDTF">2023-03-11T15:18:23Z</dcterms:created>
  <dcterms:modified xsi:type="dcterms:W3CDTF">2026-03-24T07:37:21Z</dcterms:modified>
</cp:coreProperties>
</file>