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24"/>
  </p:notesMasterIdLst>
  <p:sldIdLst>
    <p:sldId id="330" r:id="rId3"/>
    <p:sldId id="7333" r:id="rId4"/>
    <p:sldId id="331" r:id="rId5"/>
    <p:sldId id="7354" r:id="rId6"/>
    <p:sldId id="7353" r:id="rId7"/>
    <p:sldId id="332" r:id="rId8"/>
    <p:sldId id="7355" r:id="rId9"/>
    <p:sldId id="7306" r:id="rId10"/>
    <p:sldId id="283" r:id="rId11"/>
    <p:sldId id="7356" r:id="rId12"/>
    <p:sldId id="7345" r:id="rId13"/>
    <p:sldId id="333" r:id="rId14"/>
    <p:sldId id="7313" r:id="rId15"/>
    <p:sldId id="7357" r:id="rId16"/>
    <p:sldId id="7346" r:id="rId17"/>
    <p:sldId id="7347" r:id="rId18"/>
    <p:sldId id="7358" r:id="rId19"/>
    <p:sldId id="7360" r:id="rId20"/>
    <p:sldId id="7350" r:id="rId21"/>
    <p:sldId id="7331" r:id="rId22"/>
    <p:sldId id="7359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等线 Light" panose="02010600030101010101" pitchFamily="2" charset="-122"/>
      <p:regular r:id="rId26"/>
    </p:embeddedFont>
    <p:embeddedFont>
      <p:font typeface="#9Slide03 IcielNovecento sans E" panose="020B0604020202020204" charset="0"/>
      <p:bold r:id="rId27"/>
    </p:embeddedFont>
    <p:embeddedFont>
      <p:font typeface="#9Slide05 Pattaya" panose="020B0604020202020204" charset="-34"/>
      <p:regular r:id="rId28"/>
    </p:embeddedFont>
    <p:embeddedFont>
      <p:font typeface="#9Slide07 Altus" panose="020B0604020202020204" charset="0"/>
      <p:regular r:id="rId29"/>
    </p:embeddedFont>
    <p:embeddedFont>
      <p:font typeface="#9Slide07 Cadena" panose="020B0604020202020204" charset="0"/>
      <p:bold r:id="rId30"/>
    </p:embeddedFont>
    <p:embeddedFont>
      <p:font typeface="#9Slide07 HoneyCream" panose="020B0604020202020204" charset="0"/>
      <p:regular r:id="rId31"/>
    </p:embeddedFont>
    <p:embeddedFont>
      <p:font typeface="#9Slide07 IcielKoni" panose="020B0604020202020204" charset="0"/>
      <p:bold r:id="rId32"/>
    </p:embeddedFont>
    <p:embeddedFont>
      <p:font typeface="#9SLIDE07 ICIELKONI BLACK" panose="020B0604020202020204" charset="0"/>
      <p:bold r:id="rId33"/>
    </p:embeddedFont>
    <p:embeddedFont>
      <p:font typeface="#9Slide07 Koni" panose="020B0604020202020204" charset="0"/>
      <p:bold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SVN-Newton" panose="020B0604020202020204" charset="0"/>
      <p:regular r:id="rId39"/>
      <p:bold r:id="rId40"/>
      <p:italic r:id="rId41"/>
      <p:boldItalic r:id="rId4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DBD"/>
    <a:srgbClr val="E56A64"/>
    <a:srgbClr val="409BD2"/>
    <a:srgbClr val="CCFF66"/>
    <a:srgbClr val="3C97D2"/>
    <a:srgbClr val="4BA8D8"/>
    <a:srgbClr val="BAD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49"/>
  </p:normalViewPr>
  <p:slideViewPr>
    <p:cSldViewPr snapToGrid="0" showGuides="1">
      <p:cViewPr varScale="1">
        <p:scale>
          <a:sx n="102" d="100"/>
          <a:sy n="102" d="100"/>
        </p:scale>
        <p:origin x="92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41FAC-815A-4FEC-A51C-D9B7C21CC347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63959-F275-4DE4-907D-E3ACDEB7E4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7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23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4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7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5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0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1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3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2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3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4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1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1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03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99806" y="-686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0" y="79438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92510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7412" y="96149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4292" y="-263731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08" y="-26373165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0718" y="29329036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072" y="29329035"/>
            <a:ext cx="2186247" cy="371775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413076" y="-6567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17717" y="62230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899807" y="18430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700" y="-1917435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700" y="23824216"/>
            <a:ext cx="3627531" cy="47616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882" y="100567"/>
            <a:ext cx="1916371" cy="1916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954562-E07D-3C46-A923-ADC3AFB1C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7" y="471554"/>
            <a:ext cx="5842093" cy="59148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B60F4-AC00-0D48-96C5-11D1EA6E9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02" y="278874"/>
            <a:ext cx="85344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14199" y="1433685"/>
            <a:ext cx="11240765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Trên thế giới có những cách chào phổ biến như bắt tay, vẫy tay và cúi chào. Ngoài ra, người ta còn có những cách chào nhau rất đặc biệt.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Người Ma-ô-ri ở Niu Di-lân chào bằng cách nhẹ nhàng chạm mũi và trán vào nhau. Người Ấn Độ thì chắp hai tay trước ngực, kèm theo một cái cúi đầu. Nhiều người ở Mỹ thì chào bằng cách nắm bàn tay lại và đấm nhẹ vào nắm tay người kia. Còn người Dim-ba-bu-ê lại chào theo cách truyền thống là vỗ tay,... Mỗi cách chào thể hiện một nét riêng trong giao tiếp của người dân ở từng nước.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Còn em, em chào bạn bằng cách nào?</a:t>
            </a:r>
          </a:p>
          <a:p>
            <a:pPr algn="r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(Hoàng Anh tổng hợp)</a:t>
            </a:r>
          </a:p>
          <a:p>
            <a:endParaRPr lang="vi-VN" sz="3000" dirty="0">
              <a:latin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706535" y="341802"/>
            <a:ext cx="5215136" cy="72850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Những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cách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chào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độc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đáo</a:t>
            </a:r>
            <a:endParaRPr lang="zh-CN" altLang="en-US" sz="3200" b="1" dirty="0">
              <a:solidFill>
                <a:schemeClr val="tx1"/>
              </a:solidFill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5" name="nhung-cach-chao-doc-dao.mp3" descr="nhung-cach-chao-doc-dao.mp3">
            <a:hlinkClick r:id="" action="ppaction://media"/>
            <a:extLst>
              <a:ext uri="{FF2B5EF4-FFF2-40B4-BE49-F238E27FC236}">
                <a16:creationId xmlns:a16="http://schemas.microsoft.com/office/drawing/2014/main" id="{105F6F94-8CFF-5E45-890B-5DDBCCC38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9431" y="652985"/>
            <a:ext cx="812800" cy="812800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02C0589-2108-0F47-8D2B-9F37CF2389A3}"/>
              </a:ext>
            </a:extLst>
          </p:cNvPr>
          <p:cNvGrpSpPr/>
          <p:nvPr/>
        </p:nvGrpSpPr>
        <p:grpSpPr>
          <a:xfrm>
            <a:off x="1250570" y="1224199"/>
            <a:ext cx="9632832" cy="4438273"/>
            <a:chOff x="710836" y="1134617"/>
            <a:chExt cx="9632832" cy="44382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31A763-79F8-4440-8633-C19196D862A1}"/>
                </a:ext>
              </a:extLst>
            </p:cNvPr>
            <p:cNvSpPr txBox="1"/>
            <p:nvPr/>
          </p:nvSpPr>
          <p:spPr>
            <a:xfrm>
              <a:off x="5401288" y="2274838"/>
              <a:ext cx="4942380" cy="23083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Luyện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đọc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</a:p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nhóm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3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822972-D54D-8045-BF3C-E38E69E5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36" y="1134617"/>
              <a:ext cx="5383235" cy="4438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6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1">
            <a:extLst>
              <a:ext uri="{FF2B5EF4-FFF2-40B4-BE49-F238E27FC236}">
                <a16:creationId xmlns:a16="http://schemas.microsoft.com/office/drawing/2014/main" id="{3626EA93-C43D-974B-9489-29C4CDF348F2}"/>
              </a:ext>
            </a:extLst>
          </p:cNvPr>
          <p:cNvSpPr txBox="1"/>
          <p:nvPr/>
        </p:nvSpPr>
        <p:spPr>
          <a:xfrm>
            <a:off x="3336346" y="2334749"/>
            <a:ext cx="6315715" cy="3046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Trả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lời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</a:p>
          <a:p>
            <a:pPr algn="ctr"/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câu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hỏi</a:t>
            </a:r>
            <a:endParaRPr lang="zh-CN" alt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#9SLIDE07 ICIELKONI BLACK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069D0-65E1-7043-94B2-37CD904F7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94" y="548640"/>
            <a:ext cx="2836803" cy="330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632476" y="1104190"/>
            <a:ext cx="10611873" cy="1978164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fontAlgn="auto"/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phổ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2000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065244" y="761999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864634" y="3925946"/>
            <a:ext cx="8037212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cách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chào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phổ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tay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vẫy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tay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cúi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chào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zh-CN" altLang="en-US" sz="857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782E6B-854F-1C4A-8366-D8B35EE5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" y="2438329"/>
            <a:ext cx="40767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3542" y="815653"/>
            <a:ext cx="11384916" cy="12345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Người dân một số nước có những cách chào đặc biệt nào?</a:t>
            </a: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4584317" y="191334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lang="zh-CN" altLang="en-US" sz="4400" b="1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729134-87CD-4842-BEC1-AFABA777D895}"/>
              </a:ext>
            </a:extLst>
          </p:cNvPr>
          <p:cNvSpPr/>
          <p:nvPr/>
        </p:nvSpPr>
        <p:spPr>
          <a:xfrm>
            <a:off x="5854635" y="2308627"/>
            <a:ext cx="5933823" cy="73172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Chắp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hai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tay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cuối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đầu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F84167-767B-AC4C-83C7-3B03257CC209}"/>
              </a:ext>
            </a:extLst>
          </p:cNvPr>
          <p:cNvSpPr/>
          <p:nvPr/>
        </p:nvSpPr>
        <p:spPr>
          <a:xfrm>
            <a:off x="5854635" y="3399909"/>
            <a:ext cx="5933823" cy="73172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Chạm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nhẹ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mũi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trán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43CA3B-E22C-B440-B813-023D28B82160}"/>
              </a:ext>
            </a:extLst>
          </p:cNvPr>
          <p:cNvSpPr/>
          <p:nvPr/>
        </p:nvSpPr>
        <p:spPr>
          <a:xfrm>
            <a:off x="5854635" y="4491191"/>
            <a:ext cx="5933823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Vỗ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tay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302D90-FFD8-D24A-BE29-A50F28CC166C}"/>
              </a:ext>
            </a:extLst>
          </p:cNvPr>
          <p:cNvSpPr/>
          <p:nvPr/>
        </p:nvSpPr>
        <p:spPr>
          <a:xfrm>
            <a:off x="5854635" y="5579306"/>
            <a:ext cx="5933823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Đấm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nhẹ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nắm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nhau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C1766E-EF19-2547-9458-2A5F4BF8D22A}"/>
              </a:ext>
            </a:extLst>
          </p:cNvPr>
          <p:cNvSpPr/>
          <p:nvPr/>
        </p:nvSpPr>
        <p:spPr>
          <a:xfrm>
            <a:off x="714443" y="2199822"/>
            <a:ext cx="4012831" cy="1091282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Ma-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ô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-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ri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ở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Niu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Di-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lân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DCC245-E8BD-C14B-B968-BB93D99EC914}"/>
              </a:ext>
            </a:extLst>
          </p:cNvPr>
          <p:cNvSpPr/>
          <p:nvPr/>
        </p:nvSpPr>
        <p:spPr>
          <a:xfrm>
            <a:off x="714442" y="3399908"/>
            <a:ext cx="4012832" cy="938463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Ấn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Độ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2DE142-1D6F-0443-86B8-C7D6FE2F7D5D}"/>
              </a:ext>
            </a:extLst>
          </p:cNvPr>
          <p:cNvSpPr/>
          <p:nvPr/>
        </p:nvSpPr>
        <p:spPr>
          <a:xfrm>
            <a:off x="714442" y="4443552"/>
            <a:ext cx="4012832" cy="938463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ở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Mỹ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3BFA09-7586-974A-9735-BC73477E565E}"/>
              </a:ext>
            </a:extLst>
          </p:cNvPr>
          <p:cNvSpPr/>
          <p:nvPr/>
        </p:nvSpPr>
        <p:spPr>
          <a:xfrm>
            <a:off x="714442" y="5487196"/>
            <a:ext cx="4012833" cy="938463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ở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Dim-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-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bu-ê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D27246-9CB8-064F-A4E9-31A620D5D72C}"/>
              </a:ext>
            </a:extLst>
          </p:cNvPr>
          <p:cNvCxnSpPr>
            <a:stCxn id="13" idx="3"/>
            <a:endCxn id="10" idx="1"/>
          </p:cNvCxnSpPr>
          <p:nvPr/>
        </p:nvCxnSpPr>
        <p:spPr>
          <a:xfrm>
            <a:off x="4727274" y="2745463"/>
            <a:ext cx="1127361" cy="10203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54F58F-8DEE-D546-A324-CEA9BC9FF76D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4727274" y="2674489"/>
            <a:ext cx="1127361" cy="12436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E453F1-FBD8-6046-A4A4-736D7A4F10EA}"/>
              </a:ext>
            </a:extLst>
          </p:cNvPr>
          <p:cNvCxnSpPr>
            <a:cxnSpLocks/>
            <a:stCxn id="15" idx="3"/>
            <a:endCxn id="12" idx="1"/>
          </p:cNvCxnSpPr>
          <p:nvPr/>
        </p:nvCxnSpPr>
        <p:spPr>
          <a:xfrm>
            <a:off x="4727274" y="4912784"/>
            <a:ext cx="1127361" cy="10308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C297C8B-39E5-E146-A651-89FC40071D48}"/>
              </a:ext>
            </a:extLst>
          </p:cNvPr>
          <p:cNvCxnSpPr>
            <a:cxnSpLocks/>
            <a:stCxn id="16" idx="3"/>
            <a:endCxn id="11" idx="1"/>
          </p:cNvCxnSpPr>
          <p:nvPr/>
        </p:nvCxnSpPr>
        <p:spPr>
          <a:xfrm flipV="1">
            <a:off x="4727275" y="4855470"/>
            <a:ext cx="1127360" cy="11009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269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3542" y="815653"/>
            <a:ext cx="11384916" cy="12345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Cách chào nào dưới đây không được nói đến trong bài</a:t>
            </a: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4584317" y="191334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lang="zh-CN" altLang="en-US" sz="4400" b="1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F84167-767B-AC4C-83C7-3B03257CC209}"/>
              </a:ext>
            </a:extLst>
          </p:cNvPr>
          <p:cNvSpPr/>
          <p:nvPr/>
        </p:nvSpPr>
        <p:spPr>
          <a:xfrm>
            <a:off x="1144774" y="2558508"/>
            <a:ext cx="5933823" cy="73172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Bắt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tay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43CA3B-E22C-B440-B813-023D28B82160}"/>
              </a:ext>
            </a:extLst>
          </p:cNvPr>
          <p:cNvSpPr/>
          <p:nvPr/>
        </p:nvSpPr>
        <p:spPr>
          <a:xfrm>
            <a:off x="1144773" y="3920630"/>
            <a:ext cx="5933823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Chạm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mũi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trán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302D90-FFD8-D24A-BE29-A50F28CC166C}"/>
              </a:ext>
            </a:extLst>
          </p:cNvPr>
          <p:cNvSpPr/>
          <p:nvPr/>
        </p:nvSpPr>
        <p:spPr>
          <a:xfrm>
            <a:off x="1144773" y="5279585"/>
            <a:ext cx="5933823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C.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Nói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chào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217955-7ECD-CE4C-A227-0B2C6E1E7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758" y="2379802"/>
            <a:ext cx="40767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234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1">
            <a:extLst>
              <a:ext uri="{FF2B5EF4-FFF2-40B4-BE49-F238E27FC236}">
                <a16:creationId xmlns:a16="http://schemas.microsoft.com/office/drawing/2014/main" id="{DC08D975-E3CB-D046-885B-5380CF5603A0}"/>
              </a:ext>
            </a:extLst>
          </p:cNvPr>
          <p:cNvSpPr/>
          <p:nvPr/>
        </p:nvSpPr>
        <p:spPr>
          <a:xfrm>
            <a:off x="4899804" y="2386782"/>
            <a:ext cx="7143127" cy="374353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Ngoài những cách chào trong bài, em còn biết cách chào nào khác?</a:t>
            </a: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C91FFDC5-BC63-094E-A5FA-072DB3F6FE5A}"/>
              </a:ext>
            </a:extLst>
          </p:cNvPr>
          <p:cNvSpPr/>
          <p:nvPr/>
        </p:nvSpPr>
        <p:spPr>
          <a:xfrm>
            <a:off x="7224227" y="1945772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lang="zh-CN" altLang="en-US" sz="4400" b="1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BD96D-9636-E042-92B5-D4C514CBA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7" y="271733"/>
            <a:ext cx="5206369" cy="300199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0225A77-61F3-714F-BEB9-60C14DF7C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8" y="3429000"/>
            <a:ext cx="3979149" cy="275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17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1">
            <a:extLst>
              <a:ext uri="{FF2B5EF4-FFF2-40B4-BE49-F238E27FC236}">
                <a16:creationId xmlns:a16="http://schemas.microsoft.com/office/drawing/2014/main" id="{34CE98C1-B474-1B4B-B120-E885641D4A0E}"/>
              </a:ext>
            </a:extLst>
          </p:cNvPr>
          <p:cNvSpPr txBox="1"/>
          <p:nvPr/>
        </p:nvSpPr>
        <p:spPr>
          <a:xfrm>
            <a:off x="2938142" y="2194605"/>
            <a:ext cx="6315715" cy="3046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Luyện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đọc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lại</a:t>
            </a:r>
            <a:endParaRPr lang="zh-CN" altLang="en-US" sz="960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latin typeface="#9SLIDE07 ICIELKONI BLACK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04B8D8-6EFF-BD49-90FA-F56B6D1DE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49" y="3903518"/>
            <a:ext cx="5123971" cy="29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3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88" y="431157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14197" y="1259489"/>
            <a:ext cx="11240765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Trên thế giới có những cách chào phổ biến như bắt tay, vẫy tay và cúi chào. Ngoài ra, người ta còn có những cách chào nhau rất đặc biệt.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Người Ma-ô-ri ở Niu Di-lân chào bằng cách nhẹ nhàng chạm mũi và trán vào nhau. Người Ấn Độ thì chắp hai tay trước ngực, kèm theo một cái cúi đầu. Nhiều người ở Mỹ thì chào bằng cách nắm bàn tay lại và đấm nhẹ vào nắm tay người kia. Còn người Dim-ba-bu-ê lại chào theo cách truyền thống là vỗ tay,... Mỗi cách chào thể hiện một nét riêng trong giao tiếp của người dân ở từng nước.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Còn em, em chào bạn bằng cách nào?</a:t>
            </a:r>
          </a:p>
          <a:p>
            <a:pPr algn="r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(Hoàng Anh tổng hợp)</a:t>
            </a:r>
          </a:p>
          <a:p>
            <a:endParaRPr lang="vi-VN" sz="3000" dirty="0">
              <a:latin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706535" y="341802"/>
            <a:ext cx="5215136" cy="72850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Những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cách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chào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độc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đáo</a:t>
            </a:r>
            <a:endParaRPr lang="zh-CN" altLang="en-US" sz="3200" b="1" dirty="0">
              <a:solidFill>
                <a:schemeClr val="tx1"/>
              </a:solidFill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620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5931870" y="660429"/>
            <a:ext cx="5955397" cy="36317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15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Luyện</a:t>
            </a:r>
            <a:r>
              <a:rPr lang="en-US" altLang="zh-CN" sz="115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115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tập</a:t>
            </a:r>
            <a:endParaRPr lang="zh-CN" altLang="en-US" sz="11500" dirty="0">
              <a:ln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#9SLIDE07 ICIELKONI BLACK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A76C5-2793-C24E-BB59-63597BE3D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355"/>
            <a:ext cx="12192000" cy="3429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9DA624-8310-1D41-A6D1-1612B3680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3" y="660429"/>
            <a:ext cx="4569484" cy="553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2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85EA8-F34C-044C-8B1F-32BA059C1999}"/>
              </a:ext>
            </a:extLst>
          </p:cNvPr>
          <p:cNvGrpSpPr/>
          <p:nvPr/>
        </p:nvGrpSpPr>
        <p:grpSpPr>
          <a:xfrm>
            <a:off x="4658264" y="793492"/>
            <a:ext cx="7420217" cy="5726382"/>
            <a:chOff x="6033378" y="793492"/>
            <a:chExt cx="6045103" cy="572638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51B4E8A8-57A2-24C1-3D49-3EF849A543B6}"/>
                </a:ext>
              </a:extLst>
            </p:cNvPr>
            <p:cNvSpPr/>
            <p:nvPr/>
          </p:nvSpPr>
          <p:spPr>
            <a:xfrm>
              <a:off x="6033378" y="793492"/>
              <a:ext cx="6045103" cy="5726382"/>
            </a:xfrm>
            <a:prstGeom prst="roundRect">
              <a:avLst>
                <a:gd name="adj" fmla="val 11843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35713CC-2F73-EA28-C5A6-3D6C89AB0D23}"/>
                </a:ext>
              </a:extLst>
            </p:cNvPr>
            <p:cNvSpPr txBox="1"/>
            <p:nvPr/>
          </p:nvSpPr>
          <p:spPr>
            <a:xfrm>
              <a:off x="7694130" y="950726"/>
              <a:ext cx="4125271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endParaRPr lang="vi-VN" sz="32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5210C2-2407-FE43-A384-02D8D698D962}"/>
              </a:ext>
            </a:extLst>
          </p:cNvPr>
          <p:cNvGrpSpPr/>
          <p:nvPr/>
        </p:nvGrpSpPr>
        <p:grpSpPr>
          <a:xfrm>
            <a:off x="113519" y="2225040"/>
            <a:ext cx="4958528" cy="3106085"/>
            <a:chOff x="113519" y="2225040"/>
            <a:chExt cx="5775960" cy="3398520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0D447BAE-6EBD-3B48-9557-1C2E8E914D51}"/>
                </a:ext>
              </a:extLst>
            </p:cNvPr>
            <p:cNvSpPr/>
            <p:nvPr/>
          </p:nvSpPr>
          <p:spPr>
            <a:xfrm>
              <a:off x="113519" y="2225040"/>
              <a:ext cx="5775960" cy="3398520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1C41EC-6E82-4346-A71F-5EF54AE66BDA}"/>
                </a:ext>
              </a:extLst>
            </p:cNvPr>
            <p:cNvSpPr txBox="1"/>
            <p:nvPr/>
          </p:nvSpPr>
          <p:spPr>
            <a:xfrm>
              <a:off x="372599" y="3324135"/>
              <a:ext cx="49585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  <a:cs typeface="阿里巴巴普惠体 Light" panose="00020600040101010101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FACBD2C-965F-D046-A574-DD26C8DC2B96}"/>
              </a:ext>
            </a:extLst>
          </p:cNvPr>
          <p:cNvSpPr txBox="1"/>
          <p:nvPr/>
        </p:nvSpPr>
        <p:spPr>
          <a:xfrm>
            <a:off x="5140530" y="1044797"/>
            <a:ext cx="648827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Trên thế giới có những cách chào phổ biến như bắt tay, vẫy tay và cúi chào. Ngoài ra, người ta còn có những cách chào nhau rất đặc biệt.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Người Ma-ô-ri ở Niu Di-lân chào bằng cách nhẹ nhàng chạm mũi và trán vào nhau. Người Ấn Độ thì chắp hai tay trước ngực, kèm theo một cái cúi đầu. Nhiều người ở Mỹ thì chào bằng cách nắm bàn tay lại và đấm nhẹ vào nắm tay người kia. Còn người Dim-ba-bu-ê lại chào theo cách truyền thống là vỗ tay,... Mỗi cách chào thể hiện một nét riêng trong giao tiếp của người dân ở từng nước.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Còn em, em chào bạn bằng cách nào?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(Hoàng Anh tổng hợp)</a:t>
            </a:r>
          </a:p>
          <a:p>
            <a:endParaRPr lang="vi-VN" sz="2400" dirty="0">
              <a:latin typeface="Cambria" panose="02040503050406030204" pitchFamily="18" charset="0"/>
            </a:endParaRPr>
          </a:p>
        </p:txBody>
      </p:sp>
      <p:sp>
        <p:nvSpPr>
          <p:cNvPr id="10" name="圆角矩形 2">
            <a:extLst>
              <a:ext uri="{FF2B5EF4-FFF2-40B4-BE49-F238E27FC236}">
                <a16:creationId xmlns:a16="http://schemas.microsoft.com/office/drawing/2014/main" id="{9BF08E07-867B-7D4D-BCFB-ACFE323D6C94}"/>
              </a:ext>
            </a:extLst>
          </p:cNvPr>
          <p:cNvSpPr/>
          <p:nvPr/>
        </p:nvSpPr>
        <p:spPr>
          <a:xfrm>
            <a:off x="1345643" y="2040811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5ACE45-2A9D-7A43-B0B2-B29E0046700B}"/>
              </a:ext>
            </a:extLst>
          </p:cNvPr>
          <p:cNvCxnSpPr>
            <a:cxnSpLocks/>
          </p:cNvCxnSpPr>
          <p:nvPr/>
        </p:nvCxnSpPr>
        <p:spPr>
          <a:xfrm>
            <a:off x="5296619" y="5872862"/>
            <a:ext cx="46410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1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5931870" y="660429"/>
            <a:ext cx="5955397" cy="36317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15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Khởi</a:t>
            </a:r>
            <a:r>
              <a:rPr lang="en-US" altLang="zh-CN" sz="115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115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động</a:t>
            </a:r>
            <a:endParaRPr lang="zh-CN" altLang="en-US" sz="11500" dirty="0">
              <a:ln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#9SLIDE07 ICIELKONI BLACK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A76C5-2793-C24E-BB59-63597BE3D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355"/>
            <a:ext cx="12192000" cy="3429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9DA624-8310-1D41-A6D1-1612B3680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3" y="660429"/>
            <a:ext cx="4569484" cy="553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4536879" y="3142379"/>
            <a:ext cx="7356463" cy="1242060"/>
          </a:xfrm>
          <a:prstGeom prst="roundRect">
            <a:avLst>
              <a:gd name="adj" fmla="val 17635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Ấn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Độ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chào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  <a:endParaRPr lang="en-VN" sz="4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984117" y="779390"/>
            <a:ext cx="9662160" cy="1809810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vi-VN" sz="4000" dirty="0">
                <a:latin typeface="Cambria" panose="02040503050406030204" pitchFamily="18" charset="0"/>
              </a:rPr>
              <a:t>Cùng bạn hỏi – đáp về những cách chào được nói tới trong bài.</a:t>
            </a:r>
            <a:endParaRPr lang="zh-CN" altLang="en-US" sz="4000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BF7D57B2-4386-1C49-B43D-EA69FFB2F1A3}"/>
              </a:ext>
            </a:extLst>
          </p:cNvPr>
          <p:cNvSpPr/>
          <p:nvPr/>
        </p:nvSpPr>
        <p:spPr>
          <a:xfrm>
            <a:off x="1617722" y="2762837"/>
            <a:ext cx="2251075" cy="1332325"/>
          </a:xfrm>
          <a:prstGeom prst="wedgeEllipseCallout">
            <a:avLst>
              <a:gd name="adj1" fmla="val 51695"/>
              <a:gd name="adj2" fmla="val 41304"/>
            </a:avLst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Mẫu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C4B46-EB33-B64F-B7D9-25E54FED8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300" y="3798410"/>
            <a:ext cx="3111560" cy="3111560"/>
          </a:xfrm>
          <a:prstGeom prst="rect">
            <a:avLst/>
          </a:prstGeom>
        </p:spPr>
      </p:pic>
      <p:sp>
        <p:nvSpPr>
          <p:cNvPr id="8" name="矩形: 圆角 2">
            <a:extLst>
              <a:ext uri="{FF2B5EF4-FFF2-40B4-BE49-F238E27FC236}">
                <a16:creationId xmlns:a16="http://schemas.microsoft.com/office/drawing/2014/main" id="{44886E01-0F14-704B-ACF6-2EF688E33264}"/>
              </a:ext>
            </a:extLst>
          </p:cNvPr>
          <p:cNvSpPr/>
          <p:nvPr/>
        </p:nvSpPr>
        <p:spPr>
          <a:xfrm>
            <a:off x="2431220" y="4680607"/>
            <a:ext cx="8215057" cy="1478809"/>
          </a:xfrm>
          <a:prstGeom prst="roundRect">
            <a:avLst>
              <a:gd name="adj" fmla="val 17635"/>
            </a:avLst>
          </a:prstGeom>
          <a:solidFill>
            <a:srgbClr val="92D050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Người Ấn Độ chào bằng cách chắp hai tay trước ngực và cúi đầu nhẹ.</a:t>
            </a:r>
            <a:endParaRPr lang="en-VN" sz="4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954562-E07D-3C46-A923-ADC3AFB1C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04" y="643925"/>
            <a:ext cx="5671688" cy="5742364"/>
          </a:xfrm>
          <a:prstGeom prst="rect">
            <a:avLst/>
          </a:prstGeom>
        </p:spPr>
      </p:pic>
      <p:pic>
        <p:nvPicPr>
          <p:cNvPr id="11" name="图片 4" descr="卡通人物&#10;&#10;低可信度描述已自动生成">
            <a:extLst>
              <a:ext uri="{FF2B5EF4-FFF2-40B4-BE49-F238E27FC236}">
                <a16:creationId xmlns:a16="http://schemas.microsoft.com/office/drawing/2014/main" id="{13854227-579F-8548-B339-A70998EE7E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5451894" y="451088"/>
            <a:ext cx="6929338" cy="6128038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B0B942-A41A-8740-88CF-AB6BC30660CE}"/>
              </a:ext>
            </a:extLst>
          </p:cNvPr>
          <p:cNvSpPr txBox="1"/>
          <p:nvPr/>
        </p:nvSpPr>
        <p:spPr>
          <a:xfrm>
            <a:off x="6963356" y="2026343"/>
            <a:ext cx="4815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Hẹn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gặp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lại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nhé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49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64921" y="561109"/>
            <a:ext cx="9814560" cy="5480969"/>
          </a:xfrm>
          <a:prstGeom prst="roundRect">
            <a:avLst/>
          </a:prstGeom>
          <a:solidFill>
            <a:schemeClr val="bg1">
              <a:alpha val="9202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4681555" y="815922"/>
            <a:ext cx="6245524" cy="3742734"/>
          </a:xfrm>
          <a:prstGeom prst="cloudCallout">
            <a:avLst>
              <a:gd name="adj1" fmla="val -70148"/>
              <a:gd name="adj2" fmla="val 3796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338172-AA86-C940-AF50-9EA835A17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27" y="3893163"/>
            <a:ext cx="2784894" cy="2784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043082-B0A3-5244-8634-6C12762FA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6440"/>
            <a:ext cx="5389089" cy="31073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C7768A-60C6-524D-BD2C-D84E95786165}"/>
              </a:ext>
            </a:extLst>
          </p:cNvPr>
          <p:cNvSpPr txBox="1"/>
          <p:nvPr/>
        </p:nvSpPr>
        <p:spPr>
          <a:xfrm>
            <a:off x="1264921" y="1056946"/>
            <a:ext cx="36892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dirty="0">
                <a:ln w="19050">
                  <a:solidFill>
                    <a:srgbClr val="002060"/>
                  </a:solidFill>
                </a:ln>
                <a:solidFill>
                  <a:srgbClr val="FF0000"/>
                </a:solidFill>
                <a:latin typeface="#9Slide07 Cadena" panose="02000503000000020004" pitchFamily="2" charset="77"/>
              </a:rPr>
              <a:t>Hãy cho cô biết</a:t>
            </a:r>
          </a:p>
        </p:txBody>
      </p:sp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5931870" y="660429"/>
            <a:ext cx="5955397" cy="36317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15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Khám</a:t>
            </a:r>
            <a:r>
              <a:rPr lang="en-US" altLang="zh-CN" sz="115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115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phá</a:t>
            </a:r>
            <a:endParaRPr lang="zh-CN" altLang="en-US" sz="11500" dirty="0">
              <a:ln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#9SLIDE07 ICIELKONI BLACK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A76C5-2793-C24E-BB59-63597BE3D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355"/>
            <a:ext cx="12192000" cy="3429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9DA624-8310-1D41-A6D1-1612B3680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3" y="660429"/>
            <a:ext cx="4569484" cy="553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2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126DA3-CEFF-824B-873E-358B5BD30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7" y="2176304"/>
            <a:ext cx="3061423" cy="43907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2938142" y="2802008"/>
            <a:ext cx="6315715" cy="1569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Luyện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đọc</a:t>
            </a:r>
            <a:endParaRPr lang="zh-CN" altLang="en-US" sz="9600" dirty="0">
              <a:ln>
                <a:solidFill>
                  <a:schemeClr val="tx1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#9SLIDE07 ICIELKONI BLACK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278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88" y="431157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14197" y="1276742"/>
            <a:ext cx="11240765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Trên thế giới có những cách chào phổ biến như bắt tay, vẫy tay và cúi chào. Ngoài ra, người ta còn có những cách chào nhau rất đặc biệt.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Người Ma-ô-ri ở Niu Di-lân chào bằng cách nhẹ nhàng chạm mũi và trán vào nhau. Người Ấn Độ thì chắp hai tay trước ngực, kèm theo một cái cúi đầu. Nhiều người ở Mỹ thì chào bằng cách nắm bàn tay lại và đấm nhẹ vào nắm tay người kia. Còn người Dim-ba-bu-ê lại chào theo cách truyền thống là vỗ tay,... Mỗi cách chào thể hiện một nét riêng trong giao tiếp của người dân ở từng nước.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Còn em, em chào bạn bằng cách nào?</a:t>
            </a:r>
          </a:p>
          <a:p>
            <a:pPr algn="r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(Hoàng Anh tổng hợp)</a:t>
            </a:r>
          </a:p>
          <a:p>
            <a:endParaRPr lang="vi-VN" sz="3000" dirty="0">
              <a:latin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706535" y="341802"/>
            <a:ext cx="5215136" cy="72850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Những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cách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chào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độc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đáo</a:t>
            </a:r>
            <a:endParaRPr lang="zh-CN" altLang="en-US" sz="3200" b="1" dirty="0">
              <a:solidFill>
                <a:schemeClr val="tx1"/>
              </a:solidFill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5" name="nhung-cach-chao-doc-dao.mp3" descr="nhung-cach-chao-doc-dao.mp3">
            <a:hlinkClick r:id="" action="ppaction://media"/>
            <a:extLst>
              <a:ext uri="{FF2B5EF4-FFF2-40B4-BE49-F238E27FC236}">
                <a16:creationId xmlns:a16="http://schemas.microsoft.com/office/drawing/2014/main" id="{105F6F94-8CFF-5E45-890B-5DDBCCC38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9431" y="652985"/>
            <a:ext cx="812800" cy="812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9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88" y="431157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14197" y="1229914"/>
            <a:ext cx="11240765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vi-VN" sz="3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Trên thế giới có những cách chào phổ biến như bắt tay, vẫy tay và cúi chào. Ngoài ra, người ta còn có những cách chào nhau rất đặc biệt.</a:t>
            </a:r>
          </a:p>
          <a:p>
            <a:pPr algn="just"/>
            <a:r>
              <a:rPr lang="vi-VN" sz="30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 Ma-ô-ri ở Niu Di-lân chào bằng cách nhẹ nhàng chạm mũi và trán vào nhau. Người Ấn Độ thì chắp hai tay trước ngực, kèm theo một cái cúi đầu. Nhiều người ở Mỹ thì chào bằng cách nắm bàn tay lại và đấm nhẹ vào nắm tay người kia. Còn người Dim-ba-bu-ê lại chào theo cách truyền thống là vỗ tay,... Mỗi cách chào thể hiện một nét riêng trong giao tiếp của người dân ở từng nước.</a:t>
            </a:r>
          </a:p>
          <a:p>
            <a:pPr algn="just"/>
            <a:r>
              <a:rPr lang="vi-VN" sz="3000" b="0" i="0" dirty="0">
                <a:solidFill>
                  <a:schemeClr val="accent2"/>
                </a:solidFill>
                <a:effectLst/>
                <a:latin typeface="Cambria" panose="02040503050406030204" pitchFamily="18" charset="0"/>
              </a:rPr>
              <a:t>Còn em, em chào bạn bằng cách nào?</a:t>
            </a:r>
          </a:p>
          <a:p>
            <a:pPr algn="r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(Hoàng Anh tổng hợp)</a:t>
            </a:r>
          </a:p>
          <a:p>
            <a:endParaRPr lang="vi-VN" sz="3000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8C9949-1A97-4D6C-FF82-A8C1568BB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539" y="115953"/>
            <a:ext cx="894970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9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80415" y="766225"/>
            <a:ext cx="9292887" cy="5592185"/>
          </a:xfrm>
          <a:prstGeom prst="roundRect">
            <a:avLst>
              <a:gd name="adj" fmla="val 9499"/>
            </a:avLst>
          </a:prstGeom>
          <a:solidFill>
            <a:schemeClr val="bg1">
              <a:alpha val="71938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44">
            <a:extLst>
              <a:ext uri="{FF2B5EF4-FFF2-40B4-BE49-F238E27FC236}">
                <a16:creationId xmlns:a16="http://schemas.microsoft.com/office/drawing/2014/main" id="{85C56351-589F-3B5A-C21E-E426EBA15B27}"/>
              </a:ext>
            </a:extLst>
          </p:cNvPr>
          <p:cNvGrpSpPr/>
          <p:nvPr/>
        </p:nvGrpSpPr>
        <p:grpSpPr>
          <a:xfrm>
            <a:off x="2142359" y="2711252"/>
            <a:ext cx="3439088" cy="1177090"/>
            <a:chOff x="2360277" y="2671670"/>
            <a:chExt cx="1378812" cy="892629"/>
          </a:xfrm>
        </p:grpSpPr>
        <p:grpSp>
          <p:nvGrpSpPr>
            <p:cNvPr id="24" name="组合 30">
              <a:extLst>
                <a:ext uri="{FF2B5EF4-FFF2-40B4-BE49-F238E27FC236}">
                  <a16:creationId xmlns:a16="http://schemas.microsoft.com/office/drawing/2014/main" id="{AC793EE5-7FAD-D500-A931-1920EBC60A56}"/>
                </a:ext>
              </a:extLst>
            </p:cNvPr>
            <p:cNvGrpSpPr/>
            <p:nvPr/>
          </p:nvGrpSpPr>
          <p:grpSpPr>
            <a:xfrm>
              <a:off x="2360277" y="2671670"/>
              <a:ext cx="1378812" cy="892629"/>
              <a:chOff x="1336246" y="3302000"/>
              <a:chExt cx="1076947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305A463D-AEF9-6C58-5431-6E9B1E2356F6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76947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C7F9C397-E9BF-FAAA-364F-AE2A86E20D3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88094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08C0AB92-8CFF-0402-0DEF-FDC8C6055AEC}"/>
                </a:ext>
              </a:extLst>
            </p:cNvPr>
            <p:cNvSpPr txBox="1"/>
            <p:nvPr/>
          </p:nvSpPr>
          <p:spPr>
            <a:xfrm>
              <a:off x="2591567" y="2798213"/>
              <a:ext cx="897313" cy="630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i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Ma-</a:t>
              </a:r>
              <a:r>
                <a:rPr lang="en-US" sz="4800" b="1" i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</a:t>
              </a:r>
              <a:r>
                <a:rPr lang="en-US" sz="4800" b="1" i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US" sz="4800" b="1" i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3861903" y="4556334"/>
            <a:ext cx="4729909" cy="1155142"/>
            <a:chOff x="2360278" y="2671670"/>
            <a:chExt cx="1730218" cy="892629"/>
          </a:xfrm>
        </p:grpSpPr>
        <p:grpSp>
          <p:nvGrpSpPr>
            <p:cNvPr id="2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730218" cy="892629"/>
              <a:chOff x="1336246" y="3302000"/>
              <a:chExt cx="135141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1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35141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32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1261307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84341" y="2779593"/>
              <a:ext cx="1331210" cy="642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Dim-</a:t>
              </a:r>
              <a:r>
                <a:rPr lang="en-US" altLang="zh-CN" sz="4800" b="1" i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ba</a:t>
              </a:r>
              <a:r>
                <a:rPr lang="en-US" altLang="zh-CN" sz="4800" b="1" i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-</a:t>
              </a:r>
              <a:r>
                <a:rPr lang="en-US" altLang="zh-CN" sz="4800" b="1" i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bu-ê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1964229" y="860260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ln w="28575">
                  <a:noFill/>
                </a:ln>
                <a:solidFill>
                  <a:srgbClr val="C00000"/>
                </a:solidFill>
                <a:latin typeface="#9Slide05 Pattaya" pitchFamily="2" charset="-34"/>
                <a:ea typeface="胡晓波男神体" panose="02010600030101010101" pitchFamily="2" charset="-122"/>
                <a:cs typeface="#9Slide05 Pattaya" pitchFamily="2" charset="-34"/>
              </a:rPr>
              <a:t>TỪ KHÓ</a:t>
            </a:r>
            <a:endParaRPr lang="zh-CN" altLang="en-US" sz="7200" dirty="0">
              <a:ln w="28575">
                <a:noFill/>
              </a:ln>
              <a:solidFill>
                <a:srgbClr val="C00000"/>
              </a:solidFill>
              <a:latin typeface="#9Slide05 Pattaya" pitchFamily="2" charset="-34"/>
              <a:ea typeface="胡晓波男神体" panose="02010600030101010101" pitchFamily="2" charset="-122"/>
              <a:cs typeface="#9Slide05 Pattaya" pitchFamily="2" charset="-34"/>
            </a:endParaRPr>
          </a:p>
        </p:txBody>
      </p:sp>
      <p:grpSp>
        <p:nvGrpSpPr>
          <p:cNvPr id="3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226859" y="2732855"/>
            <a:ext cx="4053847" cy="1176545"/>
            <a:chOff x="2360278" y="2671670"/>
            <a:chExt cx="1258031" cy="892629"/>
          </a:xfrm>
        </p:grpSpPr>
        <p:grpSp>
          <p:nvGrpSpPr>
            <p:cNvPr id="3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4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5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06954" y="2790537"/>
              <a:ext cx="964675" cy="630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Niu</a:t>
              </a:r>
              <a:r>
                <a:rPr lang="en-US" altLang="zh-CN" sz="48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Di-</a:t>
              </a:r>
              <a:r>
                <a:rPr lang="en-US" altLang="zh-CN" sz="48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lân</a:t>
              </a:r>
              <a:r>
                <a:rPr lang="en-US" altLang="zh-CN" sz="48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0796BDB-196D-1542-A1DF-978EB13F6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" y="4180783"/>
            <a:ext cx="2518062" cy="255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46724" y="481717"/>
            <a:ext cx="10498552" cy="5894565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36080" y="687276"/>
            <a:ext cx="49327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Giải</a:t>
            </a:r>
            <a:r>
              <a:rPr lang="en-US" sz="60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 </a:t>
            </a:r>
            <a:r>
              <a:rPr lang="en-US" sz="60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nghĩa</a:t>
            </a:r>
            <a:r>
              <a:rPr lang="en-US" sz="60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 </a:t>
            </a:r>
            <a:r>
              <a:rPr lang="en-US" sz="60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từ</a:t>
            </a:r>
            <a:endParaRPr lang="en-US" sz="6000" dirty="0"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00B0F0"/>
              </a:solidFill>
              <a:latin typeface="#9Slide07 IcielKoni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4002" y="3152274"/>
            <a:ext cx="528754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2276" y="2061174"/>
            <a:ext cx="524927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6868" y="1998952"/>
            <a:ext cx="3203921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Niu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 Di-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lân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#9Slide07 IcielKoni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26869" y="3105833"/>
            <a:ext cx="320392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Ấn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Độ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#9Slide07 IcielKoni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E8915-23A3-4F43-A1C6-78F7BDC1BACE}"/>
              </a:ext>
            </a:extLst>
          </p:cNvPr>
          <p:cNvSpPr txBox="1"/>
          <p:nvPr/>
        </p:nvSpPr>
        <p:spPr>
          <a:xfrm>
            <a:off x="1626868" y="4212714"/>
            <a:ext cx="3203923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Mỹ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#9Slide07 IcielKoni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7C2B8-F6B8-1547-9407-74AA2CE9A05D}"/>
              </a:ext>
            </a:extLst>
          </p:cNvPr>
          <p:cNvSpPr txBox="1"/>
          <p:nvPr/>
        </p:nvSpPr>
        <p:spPr>
          <a:xfrm>
            <a:off x="5404002" y="4319865"/>
            <a:ext cx="528754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CEBF3A-BC6E-3F4A-A58A-BD9B61B3168F}"/>
              </a:ext>
            </a:extLst>
          </p:cNvPr>
          <p:cNvSpPr txBox="1"/>
          <p:nvPr/>
        </p:nvSpPr>
        <p:spPr>
          <a:xfrm>
            <a:off x="1626868" y="5294498"/>
            <a:ext cx="320392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Dim-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ba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-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bu-ê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#9Slide07 IcielKoni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0D5B35-8731-BD44-AD5D-B969E9E332D7}"/>
              </a:ext>
            </a:extLst>
          </p:cNvPr>
          <p:cNvSpPr txBox="1"/>
          <p:nvPr/>
        </p:nvSpPr>
        <p:spPr>
          <a:xfrm>
            <a:off x="5364138" y="5325275"/>
            <a:ext cx="528754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EE747-C2FF-8E49-B489-A297020F3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29" y="0"/>
            <a:ext cx="2094373" cy="20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5" grpId="0" animBg="1"/>
      <p:bldP spid="18" grpId="0" animBg="1"/>
      <p:bldP spid="2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0ydlyk0">
      <a:majorFont>
        <a:latin typeface="字魂27号-布丁体" panose="020F0302020204030204"/>
        <a:ea typeface="字魂27号-布丁体"/>
        <a:cs typeface=""/>
      </a:majorFont>
      <a:minorFont>
        <a:latin typeface="字魂27号-布丁体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957</Words>
  <Application>Microsoft Office PowerPoint</Application>
  <PresentationFormat>Widescreen</PresentationFormat>
  <Paragraphs>78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#9Slide07 Cadena</vt:lpstr>
      <vt:lpstr>#9Slide07 HoneyCream</vt:lpstr>
      <vt:lpstr>SVN-Yahoo</vt:lpstr>
      <vt:lpstr>Cambria</vt:lpstr>
      <vt:lpstr>#9Slide07 Koni</vt:lpstr>
      <vt:lpstr>等线</vt:lpstr>
      <vt:lpstr>#9Slide03 IcielNovecento sans E</vt:lpstr>
      <vt:lpstr>SVN-Newton</vt:lpstr>
      <vt:lpstr>字魂27号-布丁体</vt:lpstr>
      <vt:lpstr>#9SLIDE07 ICIELKONI BLACK</vt:lpstr>
      <vt:lpstr>#9Slide07 IcielKoni</vt:lpstr>
      <vt:lpstr>#9Slide05 Pattaya</vt:lpstr>
      <vt:lpstr>等线 Light</vt:lpstr>
      <vt:lpstr>#9Slide07 Altus</vt:lpstr>
      <vt:lpstr>Calibri</vt:lpstr>
      <vt:lpstr>Arial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梦南 徐</dc:creator>
  <cp:lastModifiedBy>User</cp:lastModifiedBy>
  <cp:revision>45</cp:revision>
  <dcterms:created xsi:type="dcterms:W3CDTF">2022-09-21T10:29:11Z</dcterms:created>
  <dcterms:modified xsi:type="dcterms:W3CDTF">2026-03-24T07:38:30Z</dcterms:modified>
</cp:coreProperties>
</file>