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59" r:id="rId3"/>
    <p:sldId id="263" r:id="rId4"/>
    <p:sldId id="264" r:id="rId5"/>
    <p:sldId id="262" r:id="rId6"/>
    <p:sldId id="261" r:id="rId7"/>
    <p:sldId id="266" r:id="rId8"/>
    <p:sldId id="265" r:id="rId9"/>
    <p:sldId id="267" r:id="rId10"/>
    <p:sldId id="268" r:id="rId11"/>
    <p:sldId id="269" r:id="rId12"/>
    <p:sldId id="270" r:id="rId13"/>
    <p:sldId id="271" r:id="rId14"/>
    <p:sldId id="272" r:id="rId15"/>
    <p:sldId id="273" r:id="rId16"/>
    <p:sldId id="274" r:id="rId17"/>
    <p:sldId id="275" r:id="rId18"/>
  </p:sldIdLst>
  <p:sldSz cx="12192000" cy="6858000"/>
  <p:notesSz cx="6858000" cy="9144000"/>
  <p:embeddedFontLst>
    <p:embeddedFont>
      <p:font typeface="#9Slide05 Aphrodite Pro" panose="020B0604020202020204" charset="0"/>
      <p:regular r:id="rId19"/>
    </p:embeddedFont>
    <p:embeddedFont>
      <p:font typeface="#9Slide05 Fourth Medium" panose="020B0604020202020204" charset="0"/>
      <p:bold r:id="rId20"/>
    </p:embeddedFont>
    <p:embeddedFont>
      <p:font typeface="#9Slide05 SVNMaphylla" panose="020B0604020202020204" charset="0"/>
      <p:regular r:id="rId21"/>
    </p:embeddedFont>
    <p:embeddedFont>
      <p:font typeface="#9Slide07 HoneyCream" panose="020B0604020202020204" charset="0"/>
      <p:regular r:id="rId22"/>
    </p:embeddedFont>
    <p:embeddedFont>
      <p:font typeface="#9Slide07 IcielCrocante" panose="020B0604020202020204" charset="0"/>
      <p:regular r:id="rId23"/>
    </p:embeddedFont>
    <p:embeddedFont>
      <p:font typeface="#9Slide07 SVNDessert Menu Scrip" panose="020B0604020202020204" charset="0"/>
      <p:regular r:id="rId24"/>
    </p:embeddedFont>
    <p:embeddedFont>
      <p:font typeface="Tahoma" panose="020B0604030504040204" pitchFamily="3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FF0066"/>
    <a:srgbClr val="FF66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8" d="100"/>
          <a:sy n="108" d="100"/>
        </p:scale>
        <p:origin x="9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4BE2843E-20FB-5F4C-BA87-E10EABB8BB5D}"/>
              </a:ext>
            </a:extLst>
          </p:cNvPr>
          <p:cNvSpPr/>
          <p:nvPr userDrawn="1"/>
        </p:nvSpPr>
        <p:spPr>
          <a:xfrm>
            <a:off x="381000" y="327660"/>
            <a:ext cx="11430000" cy="6162040"/>
          </a:xfrm>
          <a:prstGeom prst="roundRect">
            <a:avLst>
              <a:gd name="adj" fmla="val 10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Bold"/>
              <a:cs typeface="+mn-cs"/>
            </a:endParaRPr>
          </a:p>
        </p:txBody>
      </p:sp>
    </p:spTree>
    <p:extLst>
      <p:ext uri="{BB962C8B-B14F-4D97-AF65-F5344CB8AC3E}">
        <p14:creationId xmlns:p14="http://schemas.microsoft.com/office/powerpoint/2010/main" val="3407247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1674"/>
            <a:ext cx="12192000" cy="6854653"/>
          </a:xfrm>
          <a:prstGeom prst="rect">
            <a:avLst/>
          </a:prstGeom>
        </p:spPr>
      </p:pic>
      <p:pic>
        <p:nvPicPr>
          <p:cNvPr id="3" name="Picture 2">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4" name="Picture 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415603" y="6858003"/>
            <a:ext cx="2432012" cy="2669980"/>
          </a:xfrm>
          <a:prstGeom prst="rect">
            <a:avLst/>
          </a:prstGeom>
        </p:spPr>
      </p:pic>
      <p:sp>
        <p:nvSpPr>
          <p:cNvPr id="5"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5">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6" name="Title 1">
            <a:extLst>
              <a:ext uri="{FF2B5EF4-FFF2-40B4-BE49-F238E27FC236}">
                <a16:creationId xmlns:a16="http://schemas.microsoft.com/office/drawing/2014/main" id="{839CB496-B064-1976-8A73-F5C96C8179F1}"/>
              </a:ext>
            </a:extLst>
          </p:cNvPr>
          <p:cNvSpPr txBox="1">
            <a:spLocks/>
          </p:cNvSpPr>
          <p:nvPr userDrawn="1"/>
        </p:nvSpPr>
        <p:spPr>
          <a:xfrm>
            <a:off x="9839115"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7"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8"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9" name="TextBox 8">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845577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animEffect transition="in" filter="fade">
                                      <p:cBhvr>
                                        <p:cTn id="9" dur="1750"/>
                                        <p:tgtEl>
                                          <p:spTgt spid="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facebook.com/groups/629898828017053" TargetMode="Externa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3" name="Picture 2">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3" y="6858003"/>
            <a:ext cx="2432012" cy="2669980"/>
          </a:xfrm>
          <a:prstGeom prst="rect">
            <a:avLst/>
          </a:prstGeom>
        </p:spPr>
      </p:pic>
      <p:sp>
        <p:nvSpPr>
          <p:cNvPr id="4"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5" name="Title 1">
            <a:extLst>
              <a:ext uri="{FF2B5EF4-FFF2-40B4-BE49-F238E27FC236}">
                <a16:creationId xmlns:a16="http://schemas.microsoft.com/office/drawing/2014/main" id="{839CB496-B064-1976-8A73-F5C96C8179F1}"/>
              </a:ext>
            </a:extLst>
          </p:cNvPr>
          <p:cNvSpPr txBox="1">
            <a:spLocks/>
          </p:cNvSpPr>
          <p:nvPr userDrawn="1"/>
        </p:nvSpPr>
        <p:spPr>
          <a:xfrm>
            <a:off x="9839115"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6"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7"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8" name="TextBox 7">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4212918615"/>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Effect transition="in" filter="fade">
                                      <p:cBhvr>
                                        <p:cTn id="9" dur="1750"/>
                                        <p:tgtEl>
                                          <p:spTgt spid="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Bold" panose="020B0800000000000000" pitchFamily="34" charset="-122"/>
          <a:ea typeface="思源黑体 CN Bold" panose="020B08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Bold" panose="020B0800000000000000" pitchFamily="34" charset="-122"/>
          <a:ea typeface="思源黑体 CN Bold" panose="020B08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Bold" panose="020B0800000000000000" pitchFamily="34" charset="-122"/>
          <a:ea typeface="思源黑体 CN Bold" panose="020B08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Bold" panose="020B0800000000000000" pitchFamily="34" charset="-122"/>
          <a:ea typeface="思源黑体 CN Bold" panose="020B08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Bold" panose="020B0800000000000000" pitchFamily="34" charset="-122"/>
          <a:ea typeface="思源黑体 CN Bold" panose="020B08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主题班会-1" hidden="1">
            <a:extLst>
              <a:ext uri="{FF2B5EF4-FFF2-40B4-BE49-F238E27FC236}">
                <a16:creationId xmlns:a16="http://schemas.microsoft.com/office/drawing/2014/main" id="{61634176-6E28-4B3C-984F-E4F8C373ADED}"/>
              </a:ext>
            </a:extLst>
          </p:cNvPr>
          <p:cNvSpPr txBox="1"/>
          <p:nvPr/>
        </p:nvSpPr>
        <p:spPr>
          <a:xfrm>
            <a:off x="10522857" y="-841829"/>
            <a:ext cx="1669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noFill/>
                <a:effectLst/>
                <a:uLnTx/>
                <a:uFillTx/>
                <a:latin typeface="思源黑体 CN Bold" panose="020B0800000000000000" pitchFamily="34" charset="-122"/>
                <a:ea typeface="思源黑体 CN Bold" panose="020B0800000000000000" pitchFamily="34" charset="-122"/>
                <a:cs typeface="+mn-cs"/>
              </a:rPr>
              <a:t>BY YUSHEN</a:t>
            </a:r>
            <a:endParaRPr kumimoji="0" lang="zh-CN" altLang="en-US" sz="1800" b="0" i="0" u="none" strike="noStrike" kern="1200" cap="none" spc="0" normalizeH="0" baseline="0" noProof="0" dirty="0">
              <a:ln>
                <a:noFill/>
              </a:ln>
              <a:noFill/>
              <a:effectLst/>
              <a:uLnTx/>
              <a:uFillTx/>
              <a:latin typeface="思源黑体 CN Bold" panose="020B0800000000000000" pitchFamily="34" charset="-122"/>
              <a:ea typeface="思源黑体 CN Bold" panose="020B0800000000000000" pitchFamily="34" charset="-122"/>
              <a:cs typeface="+mn-cs"/>
            </a:endParaRPr>
          </a:p>
        </p:txBody>
      </p:sp>
      <p:pic>
        <p:nvPicPr>
          <p:cNvPr id="30" name="图片 29">
            <a:extLst>
              <a:ext uri="{FF2B5EF4-FFF2-40B4-BE49-F238E27FC236}">
                <a16:creationId xmlns:a16="http://schemas.microsoft.com/office/drawing/2014/main" id="{DCA27C00-C426-0C48-9BA7-C3070E8521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663" y="3117996"/>
            <a:ext cx="3854287" cy="3854287"/>
          </a:xfrm>
          <a:prstGeom prst="rect">
            <a:avLst/>
          </a:prstGeom>
        </p:spPr>
      </p:pic>
      <p:pic>
        <p:nvPicPr>
          <p:cNvPr id="37" name="图片 36">
            <a:extLst>
              <a:ext uri="{FF2B5EF4-FFF2-40B4-BE49-F238E27FC236}">
                <a16:creationId xmlns:a16="http://schemas.microsoft.com/office/drawing/2014/main" id="{5822D033-0A81-414F-8D72-57B04CB168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655" y="516082"/>
            <a:ext cx="1562100" cy="1562100"/>
          </a:xfrm>
          <a:prstGeom prst="rect">
            <a:avLst/>
          </a:prstGeom>
        </p:spPr>
      </p:pic>
      <p:pic>
        <p:nvPicPr>
          <p:cNvPr id="39" name="图片 38">
            <a:extLst>
              <a:ext uri="{FF2B5EF4-FFF2-40B4-BE49-F238E27FC236}">
                <a16:creationId xmlns:a16="http://schemas.microsoft.com/office/drawing/2014/main" id="{6B3805E3-D9B4-6A47-99A3-F43C18D639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7491" y="0"/>
            <a:ext cx="3162300" cy="3162300"/>
          </a:xfrm>
          <a:prstGeom prst="rect">
            <a:avLst/>
          </a:prstGeom>
        </p:spPr>
      </p:pic>
      <p:pic>
        <p:nvPicPr>
          <p:cNvPr id="6" name="Picture 5" descr="Logo, company name&#10;&#10;Description automatically generated">
            <a:extLst>
              <a:ext uri="{FF2B5EF4-FFF2-40B4-BE49-F238E27FC236}">
                <a16:creationId xmlns:a16="http://schemas.microsoft.com/office/drawing/2014/main" id="{FD61665E-631F-253B-E1E4-53DD4C2EF4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082" y="-24796"/>
            <a:ext cx="1450596" cy="1450596"/>
          </a:xfrm>
          <a:prstGeom prst="rect">
            <a:avLst/>
          </a:prstGeom>
        </p:spPr>
      </p:pic>
      <p:grpSp>
        <p:nvGrpSpPr>
          <p:cNvPr id="7" name="Group 6"/>
          <p:cNvGrpSpPr/>
          <p:nvPr/>
        </p:nvGrpSpPr>
        <p:grpSpPr>
          <a:xfrm>
            <a:off x="-1091395" y="1015018"/>
            <a:ext cx="2811440" cy="1105510"/>
            <a:chOff x="-856881" y="1091821"/>
            <a:chExt cx="2811440" cy="1105510"/>
          </a:xfrm>
        </p:grpSpPr>
        <p:sp>
          <p:nvSpPr>
            <p:cNvPr id="8"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sz="2400" b="1" kern="0">
                  <a:ln w="60325">
                    <a:solidFill>
                      <a:schemeClr val="bg1"/>
                    </a:solidFill>
                  </a:ln>
                  <a:solidFill>
                    <a:srgbClr val="002060"/>
                  </a:solidFill>
                  <a:effectLst>
                    <a:outerShdw blurRad="38100" dist="38100" dir="2700000" algn="tl">
                      <a:srgbClr val="000000">
                        <a:alpha val="43137"/>
                      </a:srgbClr>
                    </a:outerShdw>
                  </a:effectLst>
                  <a:latin typeface="#9Slide05 Aphrodite Pro" panose="02000000000000000000" pitchFamily="2" charset="0"/>
                </a:rPr>
                <a:t>Tiếng việt 2</a:t>
              </a:r>
            </a:p>
          </p:txBody>
        </p:sp>
        <p:sp>
          <p:nvSpPr>
            <p:cNvPr id="9" name="Google Shape;1910;p31">
              <a:extLst>
                <a:ext uri="{FF2B5EF4-FFF2-40B4-BE49-F238E27FC236}">
                  <a16:creationId xmlns:a16="http://schemas.microsoft.com/office/drawing/2014/main" id="{E4CC77B8-F17E-79E4-B3C9-5B07D794B153}"/>
                </a:ext>
              </a:extLst>
            </p:cNvPr>
            <p:cNvSpPr txBox="1">
              <a:spLocks/>
            </p:cNvSpPr>
            <p:nvPr/>
          </p:nvSpPr>
          <p:spPr>
            <a:xfrm>
              <a:off x="-856881"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sz="2400" b="1" kern="0">
                  <a:solidFill>
                    <a:srgbClr val="002060"/>
                  </a:solidFill>
                  <a:effectLst>
                    <a:outerShdw blurRad="38100" dist="38100" dir="2700000" algn="tl">
                      <a:srgbClr val="000000">
                        <a:alpha val="43137"/>
                      </a:srgbClr>
                    </a:outerShdw>
                  </a:effectLst>
                  <a:latin typeface="#9Slide05 Aphrodite Pro" panose="02000000000000000000" pitchFamily="2" charset="0"/>
                </a:rPr>
                <a:t>Tiếng việt 2</a:t>
              </a:r>
            </a:p>
          </p:txBody>
        </p:sp>
      </p:grpSp>
      <p:grpSp>
        <p:nvGrpSpPr>
          <p:cNvPr id="10" name="Group 9"/>
          <p:cNvGrpSpPr/>
          <p:nvPr/>
        </p:nvGrpSpPr>
        <p:grpSpPr>
          <a:xfrm>
            <a:off x="3381027" y="1923479"/>
            <a:ext cx="6611934" cy="1944979"/>
            <a:chOff x="2618140" y="2103995"/>
            <a:chExt cx="5398145" cy="1944979"/>
          </a:xfrm>
        </p:grpSpPr>
        <p:sp>
          <p:nvSpPr>
            <p:cNvPr id="11" name="TextBox 10"/>
            <p:cNvSpPr txBox="1"/>
            <p:nvPr/>
          </p:nvSpPr>
          <p:spPr>
            <a:xfrm>
              <a:off x="2622494" y="2103995"/>
              <a:ext cx="5393791" cy="1938992"/>
            </a:xfrm>
            <a:prstGeom prst="rect">
              <a:avLst/>
            </a:prstGeom>
            <a:noFill/>
          </p:spPr>
          <p:txBody>
            <a:bodyPr wrap="square" rtlCol="0">
              <a:spAutoFit/>
            </a:bodyPr>
            <a:lstStyle/>
            <a:p>
              <a:r>
                <a:rPr lang="en-US" sz="12000">
                  <a:ln w="174625">
                    <a:solidFill>
                      <a:srgbClr val="00B0F0"/>
                    </a:solidFill>
                  </a:ln>
                  <a:solidFill>
                    <a:srgbClr val="00B0F0"/>
                  </a:solidFill>
                  <a:effectLst>
                    <a:outerShdw blurRad="38100" dist="38100" dir="2700000" algn="tl">
                      <a:srgbClr val="000000">
                        <a:alpha val="43137"/>
                      </a:srgbClr>
                    </a:outerShdw>
                  </a:effectLst>
                  <a:latin typeface="UTM Showcard" panose="02040603050506020204" pitchFamily="18" charset="0"/>
                </a:rPr>
                <a:t>ÔN TẬP</a:t>
              </a:r>
            </a:p>
          </p:txBody>
        </p:sp>
        <p:sp>
          <p:nvSpPr>
            <p:cNvPr id="12" name="TextBox 11"/>
            <p:cNvSpPr txBox="1"/>
            <p:nvPr/>
          </p:nvSpPr>
          <p:spPr>
            <a:xfrm>
              <a:off x="2618140" y="2109982"/>
              <a:ext cx="5393791" cy="1938992"/>
            </a:xfrm>
            <a:prstGeom prst="rect">
              <a:avLst/>
            </a:prstGeom>
            <a:noFill/>
          </p:spPr>
          <p:txBody>
            <a:bodyPr wrap="square" rtlCol="0">
              <a:spAutoFit/>
              <a:scene3d>
                <a:camera prst="orthographicFront"/>
                <a:lightRig rig="threePt" dir="t"/>
              </a:scene3d>
              <a:sp3d extrusionH="57150">
                <a:bevelT w="38100" h="38100"/>
              </a:sp3d>
            </a:bodyPr>
            <a:lstStyle/>
            <a:p>
              <a:r>
                <a:rPr lang="en-US" sz="12000">
                  <a:solidFill>
                    <a:srgbClr val="0070C0"/>
                  </a:solidFill>
                  <a:effectLst>
                    <a:outerShdw blurRad="38100" dist="38100" dir="2700000" algn="tl">
                      <a:srgbClr val="000000">
                        <a:alpha val="43137"/>
                      </a:srgbClr>
                    </a:outerShdw>
                  </a:effectLst>
                  <a:latin typeface="UTM Showcard" panose="02040603050506020204" pitchFamily="18" charset="0"/>
                </a:rPr>
                <a:t>ÔN TẬP</a:t>
              </a:r>
            </a:p>
          </p:txBody>
        </p:sp>
      </p:grpSp>
      <p:sp>
        <p:nvSpPr>
          <p:cNvPr id="13" name="TextBox 12"/>
          <p:cNvSpPr txBox="1"/>
          <p:nvPr/>
        </p:nvSpPr>
        <p:spPr>
          <a:xfrm>
            <a:off x="4354285" y="4239622"/>
            <a:ext cx="3570514" cy="1200329"/>
          </a:xfrm>
          <a:prstGeom prst="rect">
            <a:avLst/>
          </a:prstGeom>
          <a:noFill/>
        </p:spPr>
        <p:txBody>
          <a:bodyPr wrap="square" rtlCol="0">
            <a:spAutoFit/>
          </a:bodyPr>
          <a:lstStyle/>
          <a:p>
            <a:r>
              <a:rPr lang="en-US" sz="720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latin typeface="#9Slide05 Fourth Medium" panose="00000600000000000000" pitchFamily="2" charset="0"/>
              </a:rPr>
              <a:t>(Tiết 3, 4)</a:t>
            </a:r>
          </a:p>
        </p:txBody>
      </p:sp>
      <p:pic>
        <p:nvPicPr>
          <p:cNvPr id="14" name="图片 4">
            <a:extLst>
              <a:ext uri="{FF2B5EF4-FFF2-40B4-BE49-F238E27FC236}">
                <a16:creationId xmlns:a16="http://schemas.microsoft.com/office/drawing/2014/main" id="{0341EC16-483D-564A-AA0D-930664F82A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7656" y="3337346"/>
            <a:ext cx="4106471" cy="4106471"/>
          </a:xfrm>
          <a:prstGeom prst="rect">
            <a:avLst/>
          </a:prstGeom>
        </p:spPr>
      </p:pic>
    </p:spTree>
    <p:extLst>
      <p:ext uri="{BB962C8B-B14F-4D97-AF65-F5344CB8AC3E}">
        <p14:creationId xmlns:p14="http://schemas.microsoft.com/office/powerpoint/2010/main" val="1521116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531">
                        <a14:foregroundMark x1="27136" y1="28952" x2="58685" y2="30951"/>
                        <a14:foregroundMark x1="55869" y1="26469" x2="42535" y2="31435"/>
                      </a14:backgroundRemoval>
                    </a14:imgEffect>
                  </a14:imgLayer>
                </a14:imgProps>
              </a:ext>
              <a:ext uri="{28A0092B-C50C-407E-A947-70E740481C1C}">
                <a14:useLocalDpi xmlns:a14="http://schemas.microsoft.com/office/drawing/2010/main" val="0"/>
              </a:ext>
            </a:extLst>
          </a:blip>
          <a:stretch>
            <a:fillRect/>
          </a:stretch>
        </p:blipFill>
        <p:spPr>
          <a:xfrm flipH="1">
            <a:off x="404631" y="1160295"/>
            <a:ext cx="3676049" cy="5697705"/>
          </a:xfrm>
          <a:prstGeom prst="rect">
            <a:avLst/>
          </a:prstGeom>
        </p:spPr>
      </p:pic>
      <p:grpSp>
        <p:nvGrpSpPr>
          <p:cNvPr id="3" name="Group 2"/>
          <p:cNvGrpSpPr/>
          <p:nvPr/>
        </p:nvGrpSpPr>
        <p:grpSpPr>
          <a:xfrm>
            <a:off x="2818773" y="501992"/>
            <a:ext cx="5383532" cy="1107996"/>
            <a:chOff x="3751684" y="2776936"/>
            <a:chExt cx="8031299" cy="1107996"/>
          </a:xfrm>
        </p:grpSpPr>
        <p:sp>
          <p:nvSpPr>
            <p:cNvPr id="4" name="TextBox 3"/>
            <p:cNvSpPr txBox="1"/>
            <p:nvPr/>
          </p:nvSpPr>
          <p:spPr>
            <a:xfrm>
              <a:off x="3751684" y="2776936"/>
              <a:ext cx="8031299" cy="1107996"/>
            </a:xfrm>
            <a:prstGeom prst="rect">
              <a:avLst/>
            </a:prstGeom>
            <a:noFill/>
          </p:spPr>
          <p:txBody>
            <a:bodyPr wrap="square" rtlCol="0">
              <a:spAutoFit/>
            </a:bodyPr>
            <a:lstStyle/>
            <a:p>
              <a:r>
                <a:rPr lang="en-US" sz="6600" b="1">
                  <a:ln w="203200">
                    <a:solidFill>
                      <a:srgbClr val="FFCCFF"/>
                    </a:solidFill>
                  </a:ln>
                  <a:solidFill>
                    <a:schemeClr val="bg1"/>
                  </a:solidFill>
                  <a:effectLst>
                    <a:outerShdw blurRad="38100" dist="38100" dir="2700000" algn="tl">
                      <a:srgbClr val="000000">
                        <a:alpha val="43137"/>
                      </a:srgbClr>
                    </a:outerShdw>
                  </a:effectLst>
                  <a:latin typeface="#9Slide05 SVNMaphylla" pitchFamily="2" charset="0"/>
                </a:rPr>
                <a:t>Các em hãy nhớ</a:t>
              </a:r>
              <a:endParaRPr lang="en-US" sz="6600" b="1" dirty="0">
                <a:ln w="203200">
                  <a:solidFill>
                    <a:srgbClr val="FFCCFF"/>
                  </a:solidFill>
                </a:ln>
                <a:solidFill>
                  <a:schemeClr val="bg1"/>
                </a:solidFill>
                <a:effectLst>
                  <a:outerShdw blurRad="38100" dist="38100" dir="2700000" algn="tl">
                    <a:srgbClr val="000000">
                      <a:alpha val="43137"/>
                    </a:srgbClr>
                  </a:outerShdw>
                </a:effectLst>
                <a:latin typeface="#9Slide05 SVNMaphylla" pitchFamily="2" charset="0"/>
              </a:endParaRPr>
            </a:p>
          </p:txBody>
        </p:sp>
        <p:sp>
          <p:nvSpPr>
            <p:cNvPr id="5" name="TextBox 4"/>
            <p:cNvSpPr txBox="1"/>
            <p:nvPr/>
          </p:nvSpPr>
          <p:spPr>
            <a:xfrm>
              <a:off x="3751684" y="2776936"/>
              <a:ext cx="8031299" cy="1107996"/>
            </a:xfrm>
            <a:prstGeom prst="rect">
              <a:avLst/>
            </a:prstGeom>
            <a:noFill/>
          </p:spPr>
          <p:txBody>
            <a:bodyPr wrap="square" rtlCol="0">
              <a:spAutoFit/>
            </a:bodyPr>
            <a:lstStyle/>
            <a:p>
              <a:r>
                <a:rPr lang="en-US" sz="6600" b="1">
                  <a:solidFill>
                    <a:srgbClr val="FF0066"/>
                  </a:solidFill>
                  <a:effectLst>
                    <a:outerShdw blurRad="38100" dist="38100" dir="2700000" algn="tl">
                      <a:srgbClr val="000000">
                        <a:alpha val="43137"/>
                      </a:srgbClr>
                    </a:outerShdw>
                  </a:effectLst>
                  <a:latin typeface="#9Slide05 SVNMaphylla" pitchFamily="2" charset="0"/>
                </a:rPr>
                <a:t>Các em hãy nhớ</a:t>
              </a:r>
              <a:endParaRPr lang="en-US" sz="6600" b="1" dirty="0">
                <a:solidFill>
                  <a:srgbClr val="FF0066"/>
                </a:solidFill>
                <a:effectLst>
                  <a:outerShdw blurRad="38100" dist="38100" dir="2700000" algn="tl">
                    <a:srgbClr val="000000">
                      <a:alpha val="43137"/>
                    </a:srgbClr>
                  </a:outerShdw>
                </a:effectLst>
                <a:latin typeface="#9Slide05 SVNMaphylla" pitchFamily="2" charset="0"/>
              </a:endParaRPr>
            </a:p>
          </p:txBody>
        </p:sp>
      </p:grpSp>
      <p:grpSp>
        <p:nvGrpSpPr>
          <p:cNvPr id="9" name="Group 8"/>
          <p:cNvGrpSpPr/>
          <p:nvPr/>
        </p:nvGrpSpPr>
        <p:grpSpPr>
          <a:xfrm>
            <a:off x="4790364" y="1842448"/>
            <a:ext cx="6632812" cy="3794077"/>
            <a:chOff x="4763069" y="1842448"/>
            <a:chExt cx="6632812" cy="3794077"/>
          </a:xfrm>
        </p:grpSpPr>
        <p:sp>
          <p:nvSpPr>
            <p:cNvPr id="6" name="Rounded Rectangular Callout 5"/>
            <p:cNvSpPr/>
            <p:nvPr/>
          </p:nvSpPr>
          <p:spPr>
            <a:xfrm>
              <a:off x="4763069" y="1842448"/>
              <a:ext cx="6632812" cy="3794077"/>
            </a:xfrm>
            <a:prstGeom prst="wedgeRoundRectCallout">
              <a:avLst>
                <a:gd name="adj1" fmla="val -66023"/>
                <a:gd name="adj2" fmla="val 268"/>
                <a:gd name="adj3" fmla="val 16667"/>
              </a:avLst>
            </a:prstGeom>
            <a:noFill/>
            <a:ln w="28575">
              <a:solidFill>
                <a:srgbClr val="FF669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63319" y="2060812"/>
              <a:ext cx="6155141" cy="3323987"/>
            </a:xfrm>
            <a:prstGeom prst="rect">
              <a:avLst/>
            </a:prstGeom>
            <a:noFill/>
          </p:spPr>
          <p:txBody>
            <a:bodyPr wrap="square" rtlCol="0">
              <a:spAutoFit/>
            </a:bodyPr>
            <a:lstStyle/>
            <a:p>
              <a:pPr algn="just"/>
              <a:r>
                <a:rPr lang="en-US" sz="3000" b="1">
                  <a:latin typeface="UTM Avo" panose="02040603050506020204" pitchFamily="18" charset="0"/>
                </a:rPr>
                <a:t>     </a:t>
              </a:r>
              <a:r>
                <a:rPr lang="en-US" sz="3000" b="1">
                  <a:solidFill>
                    <a:srgbClr val="800000"/>
                  </a:solidFill>
                  <a:latin typeface="UTM Avo" panose="02040603050506020204" pitchFamily="18" charset="0"/>
                </a:rPr>
                <a:t>Trong cuộc sống ai cũng có lúc gặp khó khăn, chúng ta phải biết bình tĩnh để tìm ra cách giải quyết hiệu quả nhất. Mỗi con người cần có tấm lòng nhân hậu, giúp đỡ người khác khi gặp khó khăn.</a:t>
              </a:r>
            </a:p>
          </p:txBody>
        </p:sp>
      </p:grpSp>
    </p:spTree>
    <p:extLst>
      <p:ext uri="{BB962C8B-B14F-4D97-AF65-F5344CB8AC3E}">
        <p14:creationId xmlns:p14="http://schemas.microsoft.com/office/powerpoint/2010/main" val="2429528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6979" y="708650"/>
            <a:ext cx="10863619" cy="942730"/>
            <a:chOff x="805217" y="449342"/>
            <a:chExt cx="10822103" cy="1399777"/>
          </a:xfrm>
        </p:grpSpPr>
        <p:sp>
          <p:nvSpPr>
            <p:cNvPr id="3"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4" name="TextBox 3"/>
            <p:cNvSpPr txBox="1"/>
            <p:nvPr/>
          </p:nvSpPr>
          <p:spPr>
            <a:xfrm>
              <a:off x="954771" y="586552"/>
              <a:ext cx="10672549" cy="788463"/>
            </a:xfrm>
            <a:prstGeom prst="rect">
              <a:avLst/>
            </a:prstGeom>
            <a:noFill/>
          </p:spPr>
          <p:txBody>
            <a:bodyPr wrap="square" rtlCol="0">
              <a:spAutoFit/>
            </a:bodyPr>
            <a:lstStyle/>
            <a:p>
              <a:r>
                <a:rPr lang="en-US" sz="3600" b="1">
                  <a:solidFill>
                    <a:schemeClr val="accent5">
                      <a:lumMod val="75000"/>
                    </a:schemeClr>
                  </a:solidFill>
                  <a:latin typeface="UTM Avo" panose="02040603050506020204" pitchFamily="18" charset="0"/>
                </a:rPr>
                <a:t>4. Nói và đáp lời trong các tình huống sau. </a:t>
              </a:r>
            </a:p>
          </p:txBody>
        </p:sp>
      </p:grpSp>
      <p:sp>
        <p:nvSpPr>
          <p:cNvPr id="7" name="TextBox 6"/>
          <p:cNvSpPr txBox="1"/>
          <p:nvPr/>
        </p:nvSpPr>
        <p:spPr>
          <a:xfrm>
            <a:off x="736979" y="1890733"/>
            <a:ext cx="9909062" cy="2477473"/>
          </a:xfrm>
          <a:prstGeom prst="rect">
            <a:avLst/>
          </a:prstGeom>
          <a:noFill/>
        </p:spPr>
        <p:txBody>
          <a:bodyPr wrap="square" rtlCol="0">
            <a:spAutoFit/>
          </a:bodyPr>
          <a:lstStyle/>
          <a:p>
            <a:pPr marL="742950" indent="-742950">
              <a:lnSpc>
                <a:spcPct val="150000"/>
              </a:lnSpc>
              <a:buAutoNum type="alphaLcPeriod"/>
            </a:pPr>
            <a:r>
              <a:rPr lang="en-US" sz="3600" b="1">
                <a:solidFill>
                  <a:schemeClr val="accent2">
                    <a:lumMod val="50000"/>
                  </a:schemeClr>
                </a:solidFill>
                <a:latin typeface="UTM Avo" panose="02040603050506020204" pitchFamily="18" charset="0"/>
              </a:rPr>
              <a:t>An ủi, động viên bạn khi bị mệt.</a:t>
            </a:r>
          </a:p>
          <a:p>
            <a:pPr marL="742950" indent="-742950">
              <a:lnSpc>
                <a:spcPct val="150000"/>
              </a:lnSpc>
              <a:buAutoNum type="alphaLcPeriod"/>
            </a:pPr>
            <a:r>
              <a:rPr lang="en-US" sz="3600" b="1">
                <a:solidFill>
                  <a:schemeClr val="accent2">
                    <a:lumMod val="50000"/>
                  </a:schemeClr>
                </a:solidFill>
                <a:latin typeface="UTM Avo" panose="02040603050506020204" pitchFamily="18" charset="0"/>
              </a:rPr>
              <a:t>Mời bạn đọc một cuốn truyện hay.</a:t>
            </a:r>
          </a:p>
          <a:p>
            <a:pPr marL="742950" indent="-742950">
              <a:lnSpc>
                <a:spcPct val="150000"/>
              </a:lnSpc>
              <a:buAutoNum type="alphaLcPeriod"/>
            </a:pPr>
            <a:r>
              <a:rPr lang="en-US" sz="3600" b="1">
                <a:solidFill>
                  <a:schemeClr val="accent2">
                    <a:lumMod val="50000"/>
                  </a:schemeClr>
                </a:solidFill>
                <a:latin typeface="UTM Avo" panose="02040603050506020204" pitchFamily="18" charset="0"/>
              </a:rPr>
              <a:t>Đề nghị bạn hát một bài trước lớp. </a:t>
            </a:r>
          </a:p>
        </p:txBody>
      </p:sp>
    </p:spTree>
    <p:extLst>
      <p:ext uri="{BB962C8B-B14F-4D97-AF65-F5344CB8AC3E}">
        <p14:creationId xmlns:p14="http://schemas.microsoft.com/office/powerpoint/2010/main" val="2463768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5798" y="2024824"/>
            <a:ext cx="7799080" cy="3046988"/>
          </a:xfrm>
          <a:prstGeom prst="rect">
            <a:avLst/>
          </a:prstGeom>
          <a:noFill/>
        </p:spPr>
        <p:txBody>
          <a:bodyPr wrap="square" rtlCol="0">
            <a:spAutoFit/>
          </a:bodyPr>
          <a:lstStyle/>
          <a:p>
            <a:pPr algn="ctr"/>
            <a:r>
              <a:rPr lang="en-US" sz="9600">
                <a:solidFill>
                  <a:srgbClr val="7030A0"/>
                </a:solidFill>
                <a:effectLst>
                  <a:outerShdw blurRad="38100" dist="38100" dir="2700000" algn="tl">
                    <a:srgbClr val="000000">
                      <a:alpha val="43137"/>
                    </a:srgbClr>
                  </a:outerShdw>
                </a:effectLst>
                <a:latin typeface="#9Slide07 SVNDessert Menu Scrip" panose="00000500000000000000" pitchFamily="2" charset="0"/>
              </a:rPr>
              <a:t>Thảo luận nhóm 2</a:t>
            </a:r>
          </a:p>
        </p:txBody>
      </p:sp>
      <p:pic>
        <p:nvPicPr>
          <p:cNvPr id="3" name="图片 2">
            <a:extLst>
              <a:ext uri="{FF2B5EF4-FFF2-40B4-BE49-F238E27FC236}">
                <a16:creationId xmlns:a16="http://schemas.microsoft.com/office/drawing/2014/main" id="{B8CD6BE8-1826-B345-AC67-7B17ECE837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064" y="2930043"/>
            <a:ext cx="4283538" cy="4283538"/>
          </a:xfrm>
          <a:prstGeom prst="rect">
            <a:avLst/>
          </a:prstGeom>
        </p:spPr>
      </p:pic>
      <p:pic>
        <p:nvPicPr>
          <p:cNvPr id="4" name="CẤM BUÔN BÁN, CẤM REUP">
            <a:hlinkClick r:id="" action="ppaction://noaction"/>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8283" y="0"/>
            <a:ext cx="2713717" cy="3118644"/>
          </a:xfrm>
          <a:prstGeom prst="rect">
            <a:avLst/>
          </a:prstGeom>
        </p:spPr>
      </p:pic>
    </p:spTree>
    <p:extLst>
      <p:ext uri="{BB962C8B-B14F-4D97-AF65-F5344CB8AC3E}">
        <p14:creationId xmlns:p14="http://schemas.microsoft.com/office/powerpoint/2010/main" val="440620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1.875E-6 -4.81481E-6 L -1.875E-6 0.00047 C 0.01693 -0.02476 0.00781 -0.00763 0.0043 -0.05949 C 0.003 -0.08101 0.00391 -0.06689 -0.00234 -0.0824 C -0.00351 -0.08518 -0.00364 -0.08796 -0.00469 -0.09074 C -0.00599 -0.09444 -0.00872 -0.09583 -0.01107 -0.09907 C -0.01679 -0.10601 -0.00989 -0.0993 -0.01562 -0.1074 C -0.01706 -0.10925 -0.01888 -0.11064 -0.02005 -0.11226 C -0.02187 -0.11458 -0.02291 -0.11712 -0.02435 -0.11944 L -0.02669 -0.12314 C -0.0276 -0.12407 -0.02825 -0.12523 -0.0289 -0.12638 L -0.03333 -0.13611 C -0.03398 -0.13773 -0.03463 -0.13935 -0.03541 -0.1412 L -0.03737 -0.14467 C -0.03633 -0.15509 -0.03515 -0.1662 -0.03333 -0.17662 C -0.03281 -0.17824 -0.03242 -0.17986 -0.03099 -0.18171 C -0.03034 -0.18287 -0.02825 -0.18402 -0.02669 -0.18518 C -0.02617 -0.1868 -0.02578 -0.18842 -0.02435 -0.18981 C -0.02344 -0.1912 -0.02135 -0.19236 -0.02005 -0.19375 C -0.01914 -0.19444 -0.01862 -0.19583 -0.01797 -0.19699 C -0.01237 -0.21689 -0.01979 -0.19652 -0.01107 -0.20995 C -0.00963 -0.2125 -0.00898 -0.21805 -0.00664 -0.2206 C -0.00573 -0.22199 -0.00416 -0.22314 -0.00234 -0.2243 C 0.00404 -0.24097 -0.00573 -0.21412 0.00222 -0.24189 C 0.00313 -0.2456 0.00495 -0.25 0.00638 -0.25416 C 0.01029 -0.27615 0.01029 -0.26967 0.00638 -0.30185 C 0.00612 -0.30509 0.00274 -0.30856 -1.875E-6 -0.31157 C -0.00143 -0.31273 -0.00351 -0.31365 -0.00469 -0.31504 C -0.00651 -0.31736 -0.00898 -0.32222 -0.00898 -0.32199 " pathEditMode="relative" rAng="0" ptsTypes="AAAAAAAAAAAAAAAAAAAAAAAAAAAAA">
                                      <p:cBhvr>
                                        <p:cTn id="12" dur="5000" fill="hold"/>
                                        <p:tgtEl>
                                          <p:spTgt spid="4"/>
                                        </p:tgtEl>
                                        <p:attrNameLst>
                                          <p:attrName>ppt_x</p:attrName>
                                          <p:attrName>ppt_y</p:attrName>
                                        </p:attrNameLst>
                                      </p:cBhvr>
                                      <p:rCtr x="-1380" y="-16088"/>
                                    </p:animMotion>
                                  </p:childTnLst>
                                </p:cTn>
                              </p:par>
                            </p:childTnLst>
                          </p:cTn>
                        </p:par>
                      </p:childTnLst>
                    </p:cTn>
                  </p:par>
                </p:childTnLst>
              </p:cTn>
              <p:nextCondLst>
                <p:cond evt="onClick" delay="0">
                  <p:tgtEl>
                    <p:spTgt spid="4"/>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909" t="15030" r="22596" b="14036"/>
          <a:stretch/>
        </p:blipFill>
        <p:spPr>
          <a:xfrm>
            <a:off x="868717" y="1582537"/>
            <a:ext cx="3235277" cy="4830418"/>
          </a:xfrm>
          <a:prstGeom prst="rect">
            <a:avLst/>
          </a:prstGeom>
        </p:spPr>
      </p:pic>
      <p:grpSp>
        <p:nvGrpSpPr>
          <p:cNvPr id="3" name="Group 2"/>
          <p:cNvGrpSpPr/>
          <p:nvPr/>
        </p:nvGrpSpPr>
        <p:grpSpPr>
          <a:xfrm>
            <a:off x="1282890" y="517581"/>
            <a:ext cx="8925636" cy="942730"/>
            <a:chOff x="805217" y="449342"/>
            <a:chExt cx="10822103" cy="1399777"/>
          </a:xfrm>
        </p:grpSpPr>
        <p:sp>
          <p:nvSpPr>
            <p:cNvPr id="4"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5" name="TextBox 4"/>
            <p:cNvSpPr txBox="1"/>
            <p:nvPr/>
          </p:nvSpPr>
          <p:spPr>
            <a:xfrm>
              <a:off x="954771" y="586552"/>
              <a:ext cx="10672549" cy="959680"/>
            </a:xfrm>
            <a:prstGeom prst="rect">
              <a:avLst/>
            </a:prstGeom>
            <a:noFill/>
          </p:spPr>
          <p:txBody>
            <a:bodyPr wrap="square" rtlCol="0">
              <a:spAutoFit/>
            </a:bodyPr>
            <a:lstStyle/>
            <a:p>
              <a:r>
                <a:rPr lang="en-US" sz="3600" b="1">
                  <a:solidFill>
                    <a:schemeClr val="accent6">
                      <a:lumMod val="50000"/>
                    </a:schemeClr>
                  </a:solidFill>
                  <a:latin typeface="UTM Avo" panose="02040603050506020204" pitchFamily="18" charset="0"/>
                </a:rPr>
                <a:t>a. An ủi, động viên bạn khi bị mệt.</a:t>
              </a:r>
            </a:p>
          </p:txBody>
        </p:sp>
      </p:grpSp>
      <p:sp>
        <p:nvSpPr>
          <p:cNvPr id="8" name="Flowchart: Terminator 7"/>
          <p:cNvSpPr/>
          <p:nvPr/>
        </p:nvSpPr>
        <p:spPr>
          <a:xfrm>
            <a:off x="4518167" y="1801883"/>
            <a:ext cx="6891362" cy="4421495"/>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48B638A-2940-4598-B4C0-CC054E381E1E}"/>
              </a:ext>
            </a:extLst>
          </p:cNvPr>
          <p:cNvSpPr txBox="1"/>
          <p:nvPr/>
        </p:nvSpPr>
        <p:spPr>
          <a:xfrm>
            <a:off x="4932339" y="1996693"/>
            <a:ext cx="6063017" cy="4031873"/>
          </a:xfrm>
          <a:prstGeom prst="rect">
            <a:avLst/>
          </a:prstGeom>
          <a:noFill/>
        </p:spPr>
        <p:txBody>
          <a:bodyPr wrap="square">
            <a:spAutoFit/>
          </a:bodyPr>
          <a:lstStyle/>
          <a:p>
            <a:pPr algn="just">
              <a:defRPr/>
            </a:pPr>
            <a:r>
              <a:rPr lang="vi-VN" sz="3200" b="1" dirty="0">
                <a:solidFill>
                  <a:srgbClr val="002060"/>
                </a:solidFill>
                <a:latin typeface="Times New Roman" panose="02020603050405020304" pitchFamily="18" charset="0"/>
                <a:ea typeface="Vibur" charset="0"/>
                <a:cs typeface="Times New Roman" panose="02020603050405020304" pitchFamily="18" charset="0"/>
              </a:rPr>
              <a:t>- Bạn có mệt lắm không? Tớ nói với cô giáo đưa bạn xuống phòng y tế nhé.</a:t>
            </a:r>
          </a:p>
          <a:p>
            <a:pPr algn="just">
              <a:defRPr/>
            </a:pPr>
            <a:r>
              <a:rPr lang="vi-VN" sz="3200" b="1" dirty="0">
                <a:solidFill>
                  <a:srgbClr val="0070C0"/>
                </a:solidFill>
                <a:latin typeface="Times New Roman" panose="02020603050405020304" pitchFamily="18" charset="0"/>
                <a:ea typeface="Vibur" charset="0"/>
                <a:cs typeface="Times New Roman" panose="02020603050405020304" pitchFamily="18" charset="0"/>
              </a:rPr>
              <a:t>- Mình lấy nước cho bạn uống nhé! Mình nhờ cô giáo gọi điện cho mẹ bạn nhé! </a:t>
            </a:r>
          </a:p>
          <a:p>
            <a:pPr algn="just">
              <a:defRPr/>
            </a:pPr>
            <a:r>
              <a:rPr lang="vi-VN" sz="3200" b="1">
                <a:solidFill>
                  <a:srgbClr val="0000FF"/>
                </a:solidFill>
                <a:latin typeface="Times New Roman" panose="02020603050405020304" pitchFamily="18" charset="0"/>
                <a:ea typeface="Vibur" charset="0"/>
                <a:cs typeface="Times New Roman" panose="02020603050405020304" pitchFamily="18" charset="0"/>
              </a:rPr>
              <a:t>- </a:t>
            </a:r>
            <a:r>
              <a:rPr lang="vi-VN" sz="3200" b="1" dirty="0">
                <a:solidFill>
                  <a:srgbClr val="0000FF"/>
                </a:solidFill>
                <a:latin typeface="Times New Roman" panose="02020603050405020304" pitchFamily="18" charset="0"/>
                <a:ea typeface="Vibur" charset="0"/>
                <a:cs typeface="Times New Roman" panose="02020603050405020304" pitchFamily="18" charset="0"/>
              </a:rPr>
              <a:t>Bạn mệt lắm hả ? Mình có thể giúp bạn điều </a:t>
            </a:r>
            <a:r>
              <a:rPr lang="vi-VN" sz="3200" b="1">
                <a:solidFill>
                  <a:srgbClr val="0000FF"/>
                </a:solidFill>
                <a:latin typeface="Times New Roman" panose="02020603050405020304" pitchFamily="18" charset="0"/>
                <a:ea typeface="Vibur" charset="0"/>
                <a:cs typeface="Times New Roman" panose="02020603050405020304" pitchFamily="18" charset="0"/>
              </a:rPr>
              <a:t>gì ?</a:t>
            </a:r>
            <a:endParaRPr lang="vi-VN" sz="3200" b="1" dirty="0">
              <a:solidFill>
                <a:srgbClr val="0000FF"/>
              </a:solidFill>
              <a:latin typeface="Times New Roman" panose="02020603050405020304" pitchFamily="18" charset="0"/>
              <a:ea typeface="Vibur" charset="0"/>
              <a:cs typeface="Times New Roman" panose="02020603050405020304" pitchFamily="18" charset="0"/>
            </a:endParaRPr>
          </a:p>
        </p:txBody>
      </p:sp>
    </p:spTree>
    <p:extLst>
      <p:ext uri="{BB962C8B-B14F-4D97-AF65-F5344CB8AC3E}">
        <p14:creationId xmlns:p14="http://schemas.microsoft.com/office/powerpoint/2010/main" val="2479177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0" presetClass="entr" presetSubtype="0" fill="hold" grpId="0" nodeType="with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Effect transition="in" filter="wedg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64525" y="531229"/>
            <a:ext cx="10317707" cy="942730"/>
            <a:chOff x="805217" y="449342"/>
            <a:chExt cx="10822103" cy="1399777"/>
          </a:xfrm>
        </p:grpSpPr>
        <p:sp>
          <p:nvSpPr>
            <p:cNvPr id="4"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5" name="TextBox 4"/>
            <p:cNvSpPr txBox="1"/>
            <p:nvPr/>
          </p:nvSpPr>
          <p:spPr>
            <a:xfrm>
              <a:off x="954771" y="586552"/>
              <a:ext cx="10672549" cy="959680"/>
            </a:xfrm>
            <a:prstGeom prst="rect">
              <a:avLst/>
            </a:prstGeom>
            <a:noFill/>
          </p:spPr>
          <p:txBody>
            <a:bodyPr wrap="square" rtlCol="0">
              <a:spAutoFit/>
            </a:bodyPr>
            <a:lstStyle/>
            <a:p>
              <a:r>
                <a:rPr lang="en-US" sz="3600" b="1">
                  <a:solidFill>
                    <a:schemeClr val="accent5">
                      <a:lumMod val="50000"/>
                    </a:schemeClr>
                  </a:solidFill>
                  <a:latin typeface="UTM Avo" panose="02040603050506020204" pitchFamily="18" charset="0"/>
                </a:rPr>
                <a:t>b. Mời bạn đọc một cuốn truyện hay.</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43974" y1="31636" x2="61319" y2="33818"/>
                      </a14:backgroundRemoval>
                    </a14:imgEffect>
                  </a14:imgLayer>
                </a14:imgProps>
              </a:ext>
              <a:ext uri="{28A0092B-C50C-407E-A947-70E740481C1C}">
                <a14:useLocalDpi xmlns:a14="http://schemas.microsoft.com/office/drawing/2010/main" val="0"/>
              </a:ext>
            </a:extLst>
          </a:blip>
          <a:stretch>
            <a:fillRect/>
          </a:stretch>
        </p:blipFill>
        <p:spPr>
          <a:xfrm>
            <a:off x="8024884" y="1424925"/>
            <a:ext cx="4579859" cy="6156406"/>
          </a:xfrm>
          <a:prstGeom prst="rect">
            <a:avLst/>
          </a:prstGeom>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7156" b="93754" l="9863" r="89976"/>
                    </a14:imgEffect>
                  </a14:imgLayer>
                </a14:imgProps>
              </a:ext>
              <a:ext uri="{28A0092B-C50C-407E-A947-70E740481C1C}">
                <a14:useLocalDpi xmlns:a14="http://schemas.microsoft.com/office/drawing/2010/main" val="0"/>
              </a:ext>
            </a:extLst>
          </a:blip>
          <a:stretch>
            <a:fillRect/>
          </a:stretch>
        </p:blipFill>
        <p:spPr>
          <a:xfrm>
            <a:off x="6183218" y="2128419"/>
            <a:ext cx="3683331" cy="4911108"/>
          </a:xfrm>
          <a:prstGeom prst="rect">
            <a:avLst/>
          </a:prstGeom>
        </p:spPr>
      </p:pic>
      <p:grpSp>
        <p:nvGrpSpPr>
          <p:cNvPr id="8" name="Group 7"/>
          <p:cNvGrpSpPr/>
          <p:nvPr/>
        </p:nvGrpSpPr>
        <p:grpSpPr>
          <a:xfrm>
            <a:off x="641445" y="2101119"/>
            <a:ext cx="6141492" cy="4135908"/>
            <a:chOff x="4763069" y="1828796"/>
            <a:chExt cx="6632812" cy="4135908"/>
          </a:xfrm>
        </p:grpSpPr>
        <p:sp>
          <p:nvSpPr>
            <p:cNvPr id="9" name="Rounded Rectangular Callout 8"/>
            <p:cNvSpPr/>
            <p:nvPr/>
          </p:nvSpPr>
          <p:spPr>
            <a:xfrm flipH="1">
              <a:off x="4763069" y="1842448"/>
              <a:ext cx="6632812" cy="4122256"/>
            </a:xfrm>
            <a:prstGeom prst="wedgeRoundRectCallout">
              <a:avLst>
                <a:gd name="adj1" fmla="val -57579"/>
                <a:gd name="adj2" fmla="val 9538"/>
                <a:gd name="adj3" fmla="val 16667"/>
              </a:avLst>
            </a:prstGeom>
            <a:noFill/>
            <a:ln w="28575">
              <a:solidFill>
                <a:srgbClr val="FF669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63319" y="1828796"/>
              <a:ext cx="6155141" cy="3970318"/>
            </a:xfrm>
            <a:prstGeom prst="rect">
              <a:avLst/>
            </a:prstGeom>
            <a:noFill/>
          </p:spPr>
          <p:txBody>
            <a:bodyPr wrap="square" rtlCol="0">
              <a:spAutoFit/>
            </a:bodyPr>
            <a:lstStyle/>
            <a:p>
              <a:pPr algn="just">
                <a:defRPr/>
              </a:pPr>
              <a:r>
                <a:rPr lang="en-US" sz="3600" b="1">
                  <a:solidFill>
                    <a:schemeClr val="accent2">
                      <a:lumMod val="75000"/>
                    </a:schemeClr>
                  </a:solidFill>
                  <a:latin typeface="Times New Roman" panose="02020603050405020304" pitchFamily="18" charset="0"/>
                  <a:ea typeface="Vibur" charset="0"/>
                  <a:cs typeface="Times New Roman" panose="02020603050405020304" pitchFamily="18" charset="0"/>
                </a:rPr>
                <a:t>- </a:t>
              </a:r>
              <a:r>
                <a:rPr lang="vi-VN" sz="3600" b="1">
                  <a:solidFill>
                    <a:schemeClr val="accent2">
                      <a:lumMod val="75000"/>
                    </a:schemeClr>
                  </a:solidFill>
                  <a:latin typeface="Times New Roman" panose="02020603050405020304" pitchFamily="18" charset="0"/>
                  <a:ea typeface="Vibur" charset="0"/>
                  <a:cs typeface="Times New Roman" panose="02020603050405020304" pitchFamily="18" charset="0"/>
                </a:rPr>
                <a:t>Cuốn truyện này rất hay, bạn đọc đi, thế nào bạn cũng thích.</a:t>
              </a:r>
            </a:p>
            <a:p>
              <a:pPr algn="just">
                <a:defRPr/>
              </a:pPr>
              <a:r>
                <a:rPr lang="en-US" sz="3600" b="1">
                  <a:solidFill>
                    <a:srgbClr val="C00000"/>
                  </a:solidFill>
                  <a:latin typeface="UTM Avo" panose="02040603050506020204" pitchFamily="18" charset="0"/>
                  <a:ea typeface="Vibur" charset="0"/>
                  <a:cs typeface="Times New Roman" panose="02020603050405020304" pitchFamily="18" charset="0"/>
                </a:rPr>
                <a:t>- </a:t>
              </a:r>
              <a:r>
                <a:rPr lang="vi-VN" sz="3600" b="1">
                  <a:solidFill>
                    <a:srgbClr val="C00000"/>
                  </a:solidFill>
                  <a:latin typeface="Times New Roman" panose="02020603050405020304" pitchFamily="18" charset="0"/>
                  <a:ea typeface="Vibur" charset="0"/>
                  <a:cs typeface="Times New Roman" panose="02020603050405020304" pitchFamily="18" charset="0"/>
                </a:rPr>
                <a:t>Truyện này hay lắm bạn ạ, bạn đọc sẽ mê luôn.</a:t>
              </a:r>
            </a:p>
            <a:p>
              <a:pPr algn="just">
                <a:defRPr/>
              </a:pPr>
              <a:r>
                <a:rPr lang="en-US" sz="3600" b="1">
                  <a:solidFill>
                    <a:schemeClr val="accent4">
                      <a:lumMod val="50000"/>
                    </a:schemeClr>
                  </a:solidFill>
                  <a:latin typeface="UTM Avo" panose="02040603050506020204" pitchFamily="18" charset="0"/>
                  <a:ea typeface="Vibur" charset="0"/>
                  <a:cs typeface="Times New Roman" panose="02020603050405020304" pitchFamily="18" charset="0"/>
                </a:rPr>
                <a:t>- </a:t>
              </a:r>
              <a:r>
                <a:rPr lang="vi-VN" sz="3600" b="1">
                  <a:solidFill>
                    <a:schemeClr val="accent4">
                      <a:lumMod val="50000"/>
                    </a:schemeClr>
                  </a:solidFill>
                  <a:latin typeface="Times New Roman" panose="02020603050405020304" pitchFamily="18" charset="0"/>
                  <a:ea typeface="Vibur" charset="0"/>
                  <a:cs typeface="Times New Roman" panose="02020603050405020304" pitchFamily="18" charset="0"/>
                </a:rPr>
                <a:t>Mình có truyện này thú vị lắm, bạn đọc đi nhé. </a:t>
              </a:r>
              <a:endParaRPr lang="vi-VN" sz="3600" b="1" dirty="0">
                <a:solidFill>
                  <a:schemeClr val="accent4">
                    <a:lumMod val="50000"/>
                  </a:schemeClr>
                </a:solidFill>
                <a:latin typeface="Times New Roman" panose="02020603050405020304" pitchFamily="18" charset="0"/>
                <a:ea typeface="Vibur" charset="0"/>
                <a:cs typeface="Times New Roman" panose="02020603050405020304" pitchFamily="18" charset="0"/>
              </a:endParaRPr>
            </a:p>
          </p:txBody>
        </p:sp>
      </p:grpSp>
    </p:spTree>
    <p:extLst>
      <p:ext uri="{BB962C8B-B14F-4D97-AF65-F5344CB8AC3E}">
        <p14:creationId xmlns:p14="http://schemas.microsoft.com/office/powerpoint/2010/main" val="145993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78173" y="531229"/>
            <a:ext cx="10058399" cy="942730"/>
            <a:chOff x="805217" y="449342"/>
            <a:chExt cx="10896026" cy="1399777"/>
          </a:xfrm>
        </p:grpSpPr>
        <p:sp>
          <p:nvSpPr>
            <p:cNvPr id="4"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5" name="TextBox 4"/>
            <p:cNvSpPr txBox="1"/>
            <p:nvPr/>
          </p:nvSpPr>
          <p:spPr>
            <a:xfrm>
              <a:off x="1028694" y="485228"/>
              <a:ext cx="10672549" cy="1210835"/>
            </a:xfrm>
            <a:prstGeom prst="rect">
              <a:avLst/>
            </a:prstGeom>
            <a:noFill/>
          </p:spPr>
          <p:txBody>
            <a:bodyPr wrap="square" rtlCol="0">
              <a:spAutoFit/>
            </a:bodyPr>
            <a:lstStyle/>
            <a:p>
              <a:pPr>
                <a:lnSpc>
                  <a:spcPct val="150000"/>
                </a:lnSpc>
              </a:pPr>
              <a:r>
                <a:rPr lang="en-US" sz="3600" b="1">
                  <a:solidFill>
                    <a:schemeClr val="accent4">
                      <a:lumMod val="50000"/>
                    </a:schemeClr>
                  </a:solidFill>
                  <a:latin typeface="UTM Avo" panose="02040603050506020204" pitchFamily="18" charset="0"/>
                </a:rPr>
                <a:t>c. Đề nghị bạn hát một bài trước lớp.   </a:t>
              </a:r>
            </a:p>
          </p:txBody>
        </p:sp>
      </p:gr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2304" b="89994" l="3275" r="89994">
                        <a14:foregroundMark x1="33172" y1="14736" x2="31352" y2="16131"/>
                        <a14:foregroundMark x1="24621" y1="27653" x2="22195" y2="30625"/>
                        <a14:foregroundMark x1="32565" y1="10734" x2="32383" y2="14736"/>
                        <a14:foregroundMark x1="19830" y1="44209" x2="15039" y2="48575"/>
                        <a14:foregroundMark x1="23590" y1="57489" x2="15464" y2="81019"/>
                        <a14:foregroundMark x1="47059" y1="28260" x2="65797" y2="21892"/>
                        <a14:foregroundMark x1="71559" y1="28684" x2="77502" y2="38023"/>
                      </a14:backgroundRemoval>
                    </a14:imgEffect>
                  </a14:imgLayer>
                </a14:imgProps>
              </a:ext>
              <a:ext uri="{28A0092B-C50C-407E-A947-70E740481C1C}">
                <a14:useLocalDpi xmlns:a14="http://schemas.microsoft.com/office/drawing/2010/main" val="0"/>
              </a:ext>
            </a:extLst>
          </a:blip>
          <a:stretch>
            <a:fillRect/>
          </a:stretch>
        </p:blipFill>
        <p:spPr>
          <a:xfrm>
            <a:off x="7260608" y="2246192"/>
            <a:ext cx="4802875" cy="4802875"/>
          </a:xfrm>
          <a:prstGeom prst="rect">
            <a:avLst/>
          </a:prstGeom>
        </p:spPr>
      </p:pic>
      <p:sp>
        <p:nvSpPr>
          <p:cNvPr id="7" name="Google Shape;117;p2"/>
          <p:cNvSpPr/>
          <p:nvPr/>
        </p:nvSpPr>
        <p:spPr>
          <a:xfrm>
            <a:off x="703058" y="1939526"/>
            <a:ext cx="6448369" cy="4338444"/>
          </a:xfrm>
          <a:prstGeom prst="roundRect">
            <a:avLst>
              <a:gd name="adj" fmla="val 16667"/>
            </a:avLst>
          </a:prstGeom>
          <a:noFill/>
          <a:ln w="38100" cap="flat" cmpd="sng">
            <a:solidFill>
              <a:schemeClr val="accent4">
                <a:lumMod val="60000"/>
                <a:lumOff val="40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8" name="TextBox 13"/>
          <p:cNvSpPr txBox="1">
            <a:spLocks noChangeArrowheads="1"/>
          </p:cNvSpPr>
          <p:nvPr/>
        </p:nvSpPr>
        <p:spPr bwMode="auto">
          <a:xfrm>
            <a:off x="859809" y="2183642"/>
            <a:ext cx="6196084"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vi-VN" altLang="vi-VN" sz="3400" b="1">
                <a:solidFill>
                  <a:srgbClr val="0070C0"/>
                </a:solidFill>
                <a:latin typeface="Times New Roman" panose="02020603050405020304" pitchFamily="18" charset="0"/>
                <a:ea typeface="Vibur" charset="0"/>
                <a:cs typeface="Times New Roman" panose="02020603050405020304" pitchFamily="18" charset="0"/>
              </a:rPr>
              <a:t>- </a:t>
            </a:r>
            <a:r>
              <a:rPr lang="vi-VN" altLang="vi-VN" sz="3400" b="1" dirty="0">
                <a:solidFill>
                  <a:srgbClr val="0070C0"/>
                </a:solidFill>
                <a:latin typeface="Times New Roman" panose="02020603050405020304" pitchFamily="18" charset="0"/>
                <a:ea typeface="Vibur" charset="0"/>
                <a:cs typeface="Times New Roman" panose="02020603050405020304" pitchFamily="18" charset="0"/>
              </a:rPr>
              <a:t>Bạn có giọng hát hay, hát tặng chúng tớ một bài nhé!</a:t>
            </a:r>
          </a:p>
          <a:p>
            <a:pPr algn="just">
              <a:defRPr/>
            </a:pPr>
            <a:r>
              <a:rPr lang="vi-VN" altLang="vi-VN" sz="3400" b="1" dirty="0">
                <a:solidFill>
                  <a:srgbClr val="002060"/>
                </a:solidFill>
                <a:latin typeface="Times New Roman" panose="02020603050405020304" pitchFamily="18" charset="0"/>
                <a:ea typeface="Vibur" charset="0"/>
                <a:cs typeface="Times New Roman" panose="02020603050405020304" pitchFamily="18" charset="0"/>
              </a:rPr>
              <a:t>- Bạn hát rất hay! Bạn hát tặng cả lớp một </a:t>
            </a:r>
            <a:r>
              <a:rPr lang="vi-VN" altLang="vi-VN" sz="3400" b="1">
                <a:solidFill>
                  <a:srgbClr val="002060"/>
                </a:solidFill>
                <a:latin typeface="Times New Roman" panose="02020603050405020304" pitchFamily="18" charset="0"/>
                <a:ea typeface="Vibur" charset="0"/>
                <a:cs typeface="Times New Roman" panose="02020603050405020304" pitchFamily="18" charset="0"/>
              </a:rPr>
              <a:t>bài </a:t>
            </a:r>
            <a:r>
              <a:rPr lang="en-US" altLang="vi-VN" sz="3400" b="1">
                <a:solidFill>
                  <a:srgbClr val="002060"/>
                </a:solidFill>
                <a:latin typeface="Times New Roman" panose="02020603050405020304" pitchFamily="18" charset="0"/>
                <a:ea typeface="Vibur" charset="0"/>
                <a:cs typeface="Times New Roman" panose="02020603050405020304" pitchFamily="18" charset="0"/>
              </a:rPr>
              <a:t>nào.</a:t>
            </a:r>
            <a:endParaRPr lang="vi-VN" altLang="vi-VN" sz="3400" b="1" dirty="0">
              <a:solidFill>
                <a:srgbClr val="002060"/>
              </a:solidFill>
              <a:latin typeface="Times New Roman" panose="02020603050405020304" pitchFamily="18" charset="0"/>
              <a:ea typeface="Vibur" charset="0"/>
              <a:cs typeface="Times New Roman" panose="02020603050405020304" pitchFamily="18" charset="0"/>
            </a:endParaRPr>
          </a:p>
          <a:p>
            <a:pPr algn="just">
              <a:defRPr/>
            </a:pPr>
            <a:r>
              <a:rPr lang="vi-VN" altLang="vi-VN" sz="3400" b="1" dirty="0">
                <a:solidFill>
                  <a:srgbClr val="7030A0"/>
                </a:solidFill>
                <a:latin typeface="Times New Roman" panose="02020603050405020304" pitchFamily="18" charset="0"/>
                <a:ea typeface="Vibur" charset="0"/>
                <a:cs typeface="Times New Roman" panose="02020603050405020304" pitchFamily="18" charset="0"/>
              </a:rPr>
              <a:t>- Cả lớp rất thích nghe giọng ca của bạn, bạn hát tặng chúng tớ một ca </a:t>
            </a:r>
            <a:r>
              <a:rPr lang="vi-VN" altLang="vi-VN" sz="3400" b="1">
                <a:solidFill>
                  <a:srgbClr val="7030A0"/>
                </a:solidFill>
                <a:latin typeface="Times New Roman" panose="02020603050405020304" pitchFamily="18" charset="0"/>
                <a:ea typeface="Vibur" charset="0"/>
                <a:cs typeface="Times New Roman" panose="02020603050405020304" pitchFamily="18" charset="0"/>
              </a:rPr>
              <a:t>khúc nhé</a:t>
            </a:r>
            <a:r>
              <a:rPr lang="en-US" altLang="vi-VN" sz="3400" b="1">
                <a:solidFill>
                  <a:srgbClr val="7030A0"/>
                </a:solidFill>
                <a:latin typeface="Times New Roman" panose="02020603050405020304" pitchFamily="18" charset="0"/>
                <a:ea typeface="Vibur" charset="0"/>
                <a:cs typeface="Times New Roman" panose="02020603050405020304" pitchFamily="18" charset="0"/>
              </a:rPr>
              <a:t>!</a:t>
            </a:r>
            <a:endParaRPr lang="vi-VN" altLang="vi-VN" sz="3400" b="1" dirty="0">
              <a:solidFill>
                <a:srgbClr val="7030A0"/>
              </a:solidFill>
              <a:latin typeface="Times New Roman" panose="02020603050405020304" pitchFamily="18" charset="0"/>
              <a:ea typeface="Vibur" charset="0"/>
              <a:cs typeface="Times New Roman" panose="02020603050405020304" pitchFamily="18" charset="0"/>
            </a:endParaRPr>
          </a:p>
        </p:txBody>
      </p:sp>
    </p:spTree>
    <p:extLst>
      <p:ext uri="{BB962C8B-B14F-4D97-AF65-F5344CB8AC3E}">
        <p14:creationId xmlns:p14="http://schemas.microsoft.com/office/powerpoint/2010/main" val="288590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ppt_w</p:attrName>
                                        </p:attrNameLst>
                                      </p:cBhvr>
                                      <p:tavLst>
                                        <p:tav tm="0">
                                          <p:val>
                                            <p:strVal val="0"/>
                                          </p:val>
                                        </p:tav>
                                        <p:tav tm="100000">
                                          <p:val>
                                            <p:strVal val="#ppt_w"/>
                                          </p:val>
                                        </p:tav>
                                      </p:tavLst>
                                    </p:anim>
                                    <p:anim calcmode="lin" valueType="num">
                                      <p:cBhvr additive="base">
                                        <p:cTn id="13" dur="500"/>
                                        <p:tgtEl>
                                          <p:spTgt spid="7"/>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2387" y="450369"/>
            <a:ext cx="10836322" cy="1209088"/>
            <a:chOff x="805217" y="600162"/>
            <a:chExt cx="10794911" cy="1106479"/>
          </a:xfrm>
        </p:grpSpPr>
        <p:sp>
          <p:nvSpPr>
            <p:cNvPr id="3" name="Google Shape;117;p2"/>
            <p:cNvSpPr/>
            <p:nvPr/>
          </p:nvSpPr>
          <p:spPr>
            <a:xfrm>
              <a:off x="805217" y="600162"/>
              <a:ext cx="10794911" cy="1106479"/>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4" name="TextBox 3"/>
            <p:cNvSpPr txBox="1"/>
            <p:nvPr/>
          </p:nvSpPr>
          <p:spPr>
            <a:xfrm>
              <a:off x="954771" y="600163"/>
              <a:ext cx="10522995" cy="1098464"/>
            </a:xfrm>
            <a:prstGeom prst="rect">
              <a:avLst/>
            </a:prstGeom>
            <a:noFill/>
          </p:spPr>
          <p:txBody>
            <a:bodyPr wrap="square" rtlCol="0">
              <a:spAutoFit/>
            </a:bodyPr>
            <a:lstStyle/>
            <a:p>
              <a:pPr algn="just"/>
              <a:r>
                <a:rPr lang="en-US" sz="3600" b="1">
                  <a:solidFill>
                    <a:schemeClr val="accent5">
                      <a:lumMod val="75000"/>
                    </a:schemeClr>
                  </a:solidFill>
                  <a:latin typeface="UTM Avo" panose="02040603050506020204" pitchFamily="18" charset="0"/>
                </a:rPr>
                <a:t>5. Tìm trong bài </a:t>
              </a:r>
              <a:r>
                <a:rPr lang="en-US" sz="3600" b="1" i="1">
                  <a:solidFill>
                    <a:schemeClr val="accent5">
                      <a:lumMod val="75000"/>
                    </a:schemeClr>
                  </a:solidFill>
                  <a:latin typeface="UTM Avo" panose="02040603050506020204" pitchFamily="18" charset="0"/>
                </a:rPr>
                <a:t>Cánh cam lạc mẹ</a:t>
              </a:r>
              <a:r>
                <a:rPr lang="en-US" sz="3600" b="1">
                  <a:solidFill>
                    <a:schemeClr val="accent5">
                      <a:lumMod val="75000"/>
                    </a:schemeClr>
                  </a:solidFill>
                  <a:latin typeface="UTM Avo" panose="02040603050506020204" pitchFamily="18" charset="0"/>
                </a:rPr>
                <a:t> từ ngữ chỉ hoạt động của mỗi con vật (theo mẫu).</a:t>
              </a:r>
            </a:p>
          </p:txBody>
        </p:sp>
      </p:grpSp>
      <p:graphicFrame>
        <p:nvGraphicFramePr>
          <p:cNvPr id="5" name="Table 4"/>
          <p:cNvGraphicFramePr>
            <a:graphicFrameLocks noGrp="1"/>
          </p:cNvGraphicFramePr>
          <p:nvPr>
            <p:extLst>
              <p:ext uri="{D42A27DB-BD31-4B8C-83A1-F6EECF244321}">
                <p14:modId xmlns:p14="http://schemas.microsoft.com/office/powerpoint/2010/main" val="2323871914"/>
              </p:ext>
            </p:extLst>
          </p:nvPr>
        </p:nvGraphicFramePr>
        <p:xfrm>
          <a:off x="976460" y="1870773"/>
          <a:ext cx="10345003" cy="4683606"/>
        </p:xfrm>
        <a:graphic>
          <a:graphicData uri="http://schemas.openxmlformats.org/drawingml/2006/table">
            <a:tbl>
              <a:tblPr firstRow="1" bandRow="1">
                <a:tableStyleId>{D7AC3CCA-C797-4891-BE02-D94E43425B78}</a:tableStyleId>
              </a:tblPr>
              <a:tblGrid>
                <a:gridCol w="3889612">
                  <a:extLst>
                    <a:ext uri="{9D8B030D-6E8A-4147-A177-3AD203B41FA5}">
                      <a16:colId xmlns:a16="http://schemas.microsoft.com/office/drawing/2014/main" val="673553365"/>
                    </a:ext>
                  </a:extLst>
                </a:gridCol>
                <a:gridCol w="6455391">
                  <a:extLst>
                    <a:ext uri="{9D8B030D-6E8A-4147-A177-3AD203B41FA5}">
                      <a16:colId xmlns:a16="http://schemas.microsoft.com/office/drawing/2014/main" val="1320700627"/>
                    </a:ext>
                  </a:extLst>
                </a:gridCol>
              </a:tblGrid>
              <a:tr h="780601">
                <a:tc>
                  <a:txBody>
                    <a:bodyPr/>
                    <a:lstStyle/>
                    <a:p>
                      <a:pPr algn="ctr"/>
                      <a:r>
                        <a:rPr lang="en-US" sz="3200">
                          <a:latin typeface="UTM Avo" panose="02040603050506020204" pitchFamily="18" charset="0"/>
                        </a:rPr>
                        <a:t>Con vật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a:latin typeface="UTM Avo" panose="02040603050506020204" pitchFamily="18" charset="0"/>
                        </a:rPr>
                        <a:t>Từ ngữ</a:t>
                      </a:r>
                      <a:r>
                        <a:rPr lang="en-US" sz="3200" baseline="0">
                          <a:latin typeface="UTM Avo" panose="02040603050506020204" pitchFamily="18" charset="0"/>
                        </a:rPr>
                        <a:t> chỉ hoạt động</a:t>
                      </a:r>
                      <a:endParaRPr lang="en-US" sz="320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8824829"/>
                  </a:ext>
                </a:extLst>
              </a:tr>
              <a:tr h="780601">
                <a:tc>
                  <a:txBody>
                    <a:bodyPr/>
                    <a:lstStyle/>
                    <a:p>
                      <a:pPr algn="ctr"/>
                      <a:r>
                        <a:rPr lang="en-US" sz="3200">
                          <a:solidFill>
                            <a:schemeClr val="accent2">
                              <a:lumMod val="75000"/>
                            </a:schemeClr>
                          </a:solidFill>
                          <a:latin typeface="UTM Avo" panose="02040603050506020204" pitchFamily="18" charset="0"/>
                        </a:rPr>
                        <a:t>M</a:t>
                      </a:r>
                      <a:r>
                        <a:rPr lang="en-US" sz="3200">
                          <a:latin typeface="UTM Avo" panose="02040603050506020204" pitchFamily="18" charset="0"/>
                        </a:rPr>
                        <a:t>. </a:t>
                      </a:r>
                      <a:r>
                        <a:rPr lang="en-US" sz="3200" b="1">
                          <a:solidFill>
                            <a:srgbClr val="800000"/>
                          </a:solidFill>
                          <a:latin typeface="UTM Avo" panose="02040603050506020204" pitchFamily="18" charset="0"/>
                        </a:rPr>
                        <a:t>ve sầu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3200" baseline="0">
                          <a:latin typeface="UTM Avo" panose="02040603050506020204" pitchFamily="18" charset="0"/>
                        </a:rPr>
                        <a:t>  </a:t>
                      </a:r>
                      <a:r>
                        <a:rPr lang="en-US" sz="3200" b="1" baseline="0">
                          <a:solidFill>
                            <a:srgbClr val="800000"/>
                          </a:solidFill>
                          <a:latin typeface="UTM Avo" panose="02040603050506020204" pitchFamily="18" charset="0"/>
                        </a:rPr>
                        <a:t>k</a:t>
                      </a:r>
                      <a:r>
                        <a:rPr lang="en-US" sz="3200" b="1">
                          <a:solidFill>
                            <a:srgbClr val="800000"/>
                          </a:solidFill>
                          <a:latin typeface="UTM Avo" panose="02040603050506020204" pitchFamily="18" charset="0"/>
                        </a:rPr>
                        <a:t>êu</a:t>
                      </a:r>
                      <a:r>
                        <a:rPr lang="en-US" sz="3200" b="1" baseline="0">
                          <a:solidFill>
                            <a:srgbClr val="800000"/>
                          </a:solidFill>
                          <a:latin typeface="UTM Avo" panose="02040603050506020204" pitchFamily="18" charset="0"/>
                        </a:rPr>
                        <a:t> ran </a:t>
                      </a:r>
                      <a:endParaRPr lang="en-US" sz="3200" b="1">
                        <a:solidFill>
                          <a:srgbClr val="800000"/>
                        </a:solidFill>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6176932"/>
                  </a:ext>
                </a:extLst>
              </a:tr>
              <a:tr h="780601">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1672333"/>
                  </a:ext>
                </a:extLst>
              </a:tr>
              <a:tr h="780601">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469878"/>
                  </a:ext>
                </a:extLst>
              </a:tr>
              <a:tr h="780601">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788937"/>
                  </a:ext>
                </a:extLst>
              </a:tr>
              <a:tr h="780601">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1065762"/>
                  </a:ext>
                </a:extLst>
              </a:tr>
            </a:tbl>
          </a:graphicData>
        </a:graphic>
      </p:graphicFrame>
      <p:sp>
        <p:nvSpPr>
          <p:cNvPr id="6" name="TextBox 5"/>
          <p:cNvSpPr txBox="1"/>
          <p:nvPr/>
        </p:nvSpPr>
        <p:spPr>
          <a:xfrm>
            <a:off x="1721013" y="3525543"/>
            <a:ext cx="278414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Cánh cam</a:t>
            </a:r>
          </a:p>
        </p:txBody>
      </p:sp>
      <p:sp>
        <p:nvSpPr>
          <p:cNvPr id="7" name="TextBox 6"/>
          <p:cNvSpPr txBox="1"/>
          <p:nvPr/>
        </p:nvSpPr>
        <p:spPr>
          <a:xfrm>
            <a:off x="4912636" y="3540479"/>
            <a:ext cx="5998951"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 đi lạc, gọi mẹ</a:t>
            </a:r>
          </a:p>
        </p:txBody>
      </p:sp>
      <p:sp>
        <p:nvSpPr>
          <p:cNvPr id="8" name="TextBox 7"/>
          <p:cNvSpPr txBox="1"/>
          <p:nvPr/>
        </p:nvSpPr>
        <p:spPr>
          <a:xfrm>
            <a:off x="1721013" y="4307403"/>
            <a:ext cx="278414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Bọ dừa</a:t>
            </a:r>
          </a:p>
        </p:txBody>
      </p:sp>
      <p:sp>
        <p:nvSpPr>
          <p:cNvPr id="9" name="TextBox 8"/>
          <p:cNvSpPr txBox="1"/>
          <p:nvPr/>
        </p:nvSpPr>
        <p:spPr>
          <a:xfrm>
            <a:off x="4892935" y="4296583"/>
            <a:ext cx="6235511"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 dừng nấu cơm</a:t>
            </a:r>
          </a:p>
        </p:txBody>
      </p:sp>
      <p:sp>
        <p:nvSpPr>
          <p:cNvPr id="10" name="TextBox 9"/>
          <p:cNvSpPr txBox="1"/>
          <p:nvPr/>
        </p:nvSpPr>
        <p:spPr>
          <a:xfrm>
            <a:off x="1707365" y="5100143"/>
            <a:ext cx="278414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Cào cào</a:t>
            </a:r>
          </a:p>
        </p:txBody>
      </p:sp>
      <p:sp>
        <p:nvSpPr>
          <p:cNvPr id="11" name="TextBox 10"/>
          <p:cNvSpPr txBox="1"/>
          <p:nvPr/>
        </p:nvSpPr>
        <p:spPr>
          <a:xfrm>
            <a:off x="4930513" y="5099079"/>
            <a:ext cx="5881431"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 ngưng giã gạo</a:t>
            </a:r>
          </a:p>
        </p:txBody>
      </p:sp>
      <p:sp>
        <p:nvSpPr>
          <p:cNvPr id="12" name="TextBox 11"/>
          <p:cNvSpPr txBox="1"/>
          <p:nvPr/>
        </p:nvSpPr>
        <p:spPr>
          <a:xfrm>
            <a:off x="1680069" y="5882479"/>
            <a:ext cx="278414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Xén tóc</a:t>
            </a:r>
          </a:p>
        </p:txBody>
      </p:sp>
      <p:sp>
        <p:nvSpPr>
          <p:cNvPr id="13" name="TextBox 12"/>
          <p:cNvSpPr txBox="1"/>
          <p:nvPr/>
        </p:nvSpPr>
        <p:spPr>
          <a:xfrm>
            <a:off x="4936360" y="5882479"/>
            <a:ext cx="450983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 thôi cắt áo</a:t>
            </a:r>
          </a:p>
        </p:txBody>
      </p:sp>
    </p:spTree>
    <p:extLst>
      <p:ext uri="{BB962C8B-B14F-4D97-AF65-F5344CB8AC3E}">
        <p14:creationId xmlns:p14="http://schemas.microsoft.com/office/powerpoint/2010/main" val="133106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26D4037-A3FF-2648-88B1-6AD8B1FA2E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1412" y="3103605"/>
            <a:ext cx="4830201" cy="3619924"/>
          </a:xfrm>
          <a:prstGeom prst="rect">
            <a:avLst/>
          </a:prstGeom>
        </p:spPr>
      </p:pic>
      <p:pic>
        <p:nvPicPr>
          <p:cNvPr id="3" name="图片 2">
            <a:extLst>
              <a:ext uri="{FF2B5EF4-FFF2-40B4-BE49-F238E27FC236}">
                <a16:creationId xmlns:a16="http://schemas.microsoft.com/office/drawing/2014/main" id="{2AD9951F-1FF2-2344-89E9-90B3BD3A0F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644" y="3311213"/>
            <a:ext cx="3640916" cy="3640916"/>
          </a:xfrm>
          <a:prstGeom prst="rect">
            <a:avLst/>
          </a:prstGeom>
        </p:spPr>
      </p:pic>
      <p:sp>
        <p:nvSpPr>
          <p:cNvPr id="4" name="Google Shape;502;p60">
            <a:extLst>
              <a:ext uri="{FF2B5EF4-FFF2-40B4-BE49-F238E27FC236}">
                <a16:creationId xmlns:a16="http://schemas.microsoft.com/office/drawing/2014/main" id="{95812EEC-8CEF-412E-8D9C-575CF15E8104}"/>
              </a:ext>
            </a:extLst>
          </p:cNvPr>
          <p:cNvSpPr txBox="1">
            <a:spLocks/>
          </p:cNvSpPr>
          <p:nvPr/>
        </p:nvSpPr>
        <p:spPr>
          <a:xfrm flipH="1">
            <a:off x="2005380" y="2557105"/>
            <a:ext cx="7442544" cy="20163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9000"/>
              <a:buFont typeface="Englebert"/>
              <a:buNone/>
              <a:defRPr sz="9000" b="0" i="0" u="none" strike="noStrike" cap="none">
                <a:solidFill>
                  <a:schemeClr val="lt1"/>
                </a:solidFill>
                <a:latin typeface="Englebert"/>
                <a:ea typeface="Englebert"/>
                <a:cs typeface="Englebert"/>
                <a:sym typeface="Englebert"/>
              </a:defRPr>
            </a:lvl1pPr>
            <a:lvl2pPr marR="0" lvl="1"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2pPr>
            <a:lvl3pPr marR="0" lvl="2"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3pPr>
            <a:lvl4pPr marR="0" lvl="3"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4pPr>
            <a:lvl5pPr marR="0" lvl="4"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5pPr>
            <a:lvl6pPr marR="0" lvl="5"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6pPr>
            <a:lvl7pPr marR="0" lvl="6"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7pPr>
            <a:lvl8pPr marR="0" lvl="7"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8pPr>
            <a:lvl9pPr marR="0" lvl="8"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9pPr>
          </a:lstStyle>
          <a:p>
            <a:pPr algn="ctr"/>
            <a:r>
              <a:rPr lang="en-US" sz="8000">
                <a:ln w="0">
                  <a:solidFill>
                    <a:schemeClr val="accent6">
                      <a:lumMod val="50000"/>
                    </a:schemeClr>
                  </a:solidFill>
                </a:ln>
                <a:solidFill>
                  <a:srgbClr val="FF9900"/>
                </a:solidFill>
                <a:effectLst>
                  <a:glow rad="63500">
                    <a:schemeClr val="accent5">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9Slide07 IcielCrocante" panose="02000000000000000000" pitchFamily="2" charset="0"/>
              </a:rPr>
              <a:t>Chúc các em </a:t>
            </a:r>
          </a:p>
          <a:p>
            <a:pPr algn="ctr"/>
            <a:r>
              <a:rPr lang="en-US" sz="8000">
                <a:ln w="0">
                  <a:solidFill>
                    <a:schemeClr val="accent6">
                      <a:lumMod val="50000"/>
                    </a:schemeClr>
                  </a:solidFill>
                </a:ln>
                <a:solidFill>
                  <a:srgbClr val="FF9900"/>
                </a:solidFill>
                <a:effectLst>
                  <a:glow rad="63500">
                    <a:schemeClr val="accent5">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9Slide07 IcielCrocante" panose="02000000000000000000" pitchFamily="2" charset="0"/>
              </a:rPr>
              <a:t>học tốt !</a:t>
            </a:r>
          </a:p>
        </p:txBody>
      </p:sp>
    </p:spTree>
    <p:extLst>
      <p:ext uri="{BB962C8B-B14F-4D97-AF65-F5344CB8AC3E}">
        <p14:creationId xmlns:p14="http://schemas.microsoft.com/office/powerpoint/2010/main" val="3162721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a:extLst>
              <a:ext uri="{FF2B5EF4-FFF2-40B4-BE49-F238E27FC236}">
                <a16:creationId xmlns:a16="http://schemas.microsoft.com/office/drawing/2014/main" id="{C3B4ACD7-09D4-473B-B11E-D2473FE3F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248" y="235962"/>
            <a:ext cx="4910752" cy="287554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77898">
            <a:off x="-3813219" y="2252582"/>
            <a:ext cx="3219935" cy="2024718"/>
          </a:xfrm>
          <a:prstGeom prst="rect">
            <a:avLst/>
          </a:prstGeom>
        </p:spPr>
      </p:pic>
      <p:pic>
        <p:nvPicPr>
          <p:cNvPr id="4" name="ĐC SHARE MIỄN PHÍ BỞI NK POWERSKILLS">
            <a:hlinkClick r:id="" action="ppaction://noaction"/>
          </p:cNvPr>
          <p:cNvPicPr>
            <a:picLocks noChangeAspect="1"/>
          </p:cNvPicPr>
          <p:nvPr/>
        </p:nvPicPr>
        <p:blipFill>
          <a:blip r:embed="rId4" cstate="print">
            <a:clrChange>
              <a:clrFrom>
                <a:srgbClr val="FFFF99"/>
              </a:clrFrom>
              <a:clrTo>
                <a:srgbClr val="FFFF99">
                  <a:alpha val="0"/>
                </a:srgbClr>
              </a:clrTo>
            </a:clrChange>
            <a:extLst>
              <a:ext uri="{28A0092B-C50C-407E-A947-70E740481C1C}">
                <a14:useLocalDpi xmlns:a14="http://schemas.microsoft.com/office/drawing/2010/main" val="0"/>
              </a:ext>
            </a:extLst>
          </a:blip>
          <a:stretch>
            <a:fillRect/>
          </a:stretch>
        </p:blipFill>
        <p:spPr>
          <a:xfrm>
            <a:off x="6138277" y="235962"/>
            <a:ext cx="1142971" cy="1703178"/>
          </a:xfrm>
          <a:prstGeom prst="rect">
            <a:avLst/>
          </a:prstGeom>
        </p:spPr>
      </p:pic>
      <p:pic>
        <p:nvPicPr>
          <p:cNvPr id="5" name="ĐC SHARE MIỄN PHÍ BỞI NK POWERSKILLS">
            <a:hlinkClick r:id="" action="ppaction://noaction"/>
          </p:cNvPr>
          <p:cNvPicPr>
            <a:picLocks noChangeAspect="1"/>
          </p:cNvPicPr>
          <p:nvPr/>
        </p:nvPicPr>
        <p:blipFill>
          <a:blip r:embed="rId4" cstate="print">
            <a:clrChange>
              <a:clrFrom>
                <a:srgbClr val="FFFF99"/>
              </a:clrFrom>
              <a:clrTo>
                <a:srgbClr val="FFFF99">
                  <a:alpha val="0"/>
                </a:srgbClr>
              </a:clrTo>
            </a:clrChange>
            <a:extLst>
              <a:ext uri="{28A0092B-C50C-407E-A947-70E740481C1C}">
                <a14:useLocalDpi xmlns:a14="http://schemas.microsoft.com/office/drawing/2010/main" val="0"/>
              </a:ext>
            </a:extLst>
          </a:blip>
          <a:stretch>
            <a:fillRect/>
          </a:stretch>
        </p:blipFill>
        <p:spPr>
          <a:xfrm>
            <a:off x="1331590" y="2887566"/>
            <a:ext cx="917798" cy="1367640"/>
          </a:xfrm>
          <a:prstGeom prst="rect">
            <a:avLst/>
          </a:prstGeom>
        </p:spPr>
      </p:pic>
      <p:sp>
        <p:nvSpPr>
          <p:cNvPr id="6" name="TextBox 5"/>
          <p:cNvSpPr txBox="1"/>
          <p:nvPr/>
        </p:nvSpPr>
        <p:spPr>
          <a:xfrm>
            <a:off x="3801517" y="2196171"/>
            <a:ext cx="4216777" cy="3631763"/>
          </a:xfrm>
          <a:prstGeom prst="rect">
            <a:avLst/>
          </a:prstGeom>
          <a:noFill/>
        </p:spPr>
        <p:txBody>
          <a:bodyPr wrap="square" rtlCol="0">
            <a:spAutoFit/>
          </a:bodyPr>
          <a:lstStyle/>
          <a:p>
            <a:pPr algn="ctr"/>
            <a:r>
              <a:rPr lang="en-US" sz="11500">
                <a:solidFill>
                  <a:srgbClr val="7030A0"/>
                </a:solidFill>
                <a:effectLst>
                  <a:outerShdw blurRad="38100" dist="38100" dir="2700000" algn="tl">
                    <a:srgbClr val="000000">
                      <a:alpha val="43137"/>
                    </a:srgbClr>
                  </a:outerShdw>
                </a:effectLst>
                <a:latin typeface="#9Slide07 SVNDessert Menu Scrip" panose="00000500000000000000" pitchFamily="2" charset="0"/>
              </a:rPr>
              <a:t>Khởi động</a:t>
            </a:r>
          </a:p>
        </p:txBody>
      </p:sp>
    </p:spTree>
    <p:extLst>
      <p:ext uri="{BB962C8B-B14F-4D97-AF65-F5344CB8AC3E}">
        <p14:creationId xmlns:p14="http://schemas.microsoft.com/office/powerpoint/2010/main" val="1052278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1" presetClass="path" presetSubtype="0" accel="50000" decel="50000" fill="hold" nodeType="withEffect">
                                  <p:stCondLst>
                                    <p:cond delay="1000"/>
                                  </p:stCondLst>
                                  <p:childTnLst>
                                    <p:animMotion origin="layout" path="M 0.08737 0.01828 C 0.09323 0.02453 0.11042 0.02476 0.11589 0.02222 C 0.15208 0.00625 0.17227 -0.13149 0.15482 -0.25255 C 0.16341 -0.19144 0.19063 -0.13959 0.20794 -0.14723 C 0.2263 -0.15556 0.2349 -0.22408 0.22656 -0.28449 C 0.23086 -0.2544 0.2444 -0.22662 0.25391 -0.23149 C 0.26263 -0.23542 0.2681 -0.26968 0.26354 -0.30093 C 0.26589 -0.28542 0.27266 -0.27292 0.27721 -0.27454 C 0.28164 -0.27662 0.28412 -0.29422 0.28177 -0.3088 C 0.28346 -0.3007 0.28646 -0.29399 0.28893 -0.29561 C 0.28984 -0.29607 0.29258 -0.30487 0.29141 -0.3125 C 0.29193 -0.30926 0.29362 -0.30556 0.29453 -0.30625 C 0.29466 -0.3051 0.29649 -0.31112 0.2957 -0.31459 C 0.29622 -0.3132 0.29649 -0.31112 0.29766 -0.31135 C 0.29753 -0.31227 0.2987 -0.31366 0.29818 -0.31621 C 0.29818 -0.31528 0.2987 -0.31343 0.2987 -0.3132 C 0.29961 -0.31343 0.29961 -0.31459 0.29948 -0.31574 C 0.30091 -0.31644 0.30104 -0.31551 0.30117 -0.31436 C 0.30234 -0.31482 0.30221 -0.31574 0.30182 -0.3169 " pathEditMode="relative" rAng="9960000" ptsTypes="AAAAAAAAAAAAAAAAAAA">
                                      <p:cBhvr>
                                        <p:cTn id="16" dur="2000" fill="hold"/>
                                        <p:tgtEl>
                                          <p:spTgt spid="3"/>
                                        </p:tgtEl>
                                        <p:attrNameLst>
                                          <p:attrName>ppt_x</p:attrName>
                                          <p:attrName>ppt_y</p:attrName>
                                        </p:attrNameLst>
                                      </p:cBhvr>
                                      <p:rCtr x="10833" y="-16019"/>
                                    </p:animMotion>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6.25E-7 -4.81481E-6 L -6.25E-7 0.00047 C 0.00013 -0.0081 0.00052 -0.0162 0.00091 -0.02407 C 0.00117 -0.03055 0.00182 -0.03703 0.00182 -0.04351 C 0.00182 -0.05393 0.00274 -0.06458 0.00091 -0.07476 C -0.00104 -0.08449 -0.00456 -0.08171 -0.00859 -0.08449 C -0.00963 -0.08518 -0.01068 -0.08587 -0.01133 -0.0868 C -0.0125 -0.08819 -0.01784 -0.09861 -0.01797 -0.09884 C -0.01836 -0.10023 -0.01849 -0.10138 -0.01888 -0.10254 C -0.01979 -0.10393 -0.02083 -0.10486 -0.02174 -0.10648 L -0.02357 -0.11342 C -0.02396 -0.11458 -0.0237 -0.11643 -0.02461 -0.11689 L -0.02721 -0.11944 C -0.02682 -0.12361 -0.02721 -0.12824 -0.02552 -0.13148 L -0.02174 -0.13865 C -0.02109 -0.14027 -0.01979 -0.14097 -0.01888 -0.14236 C -0.01471 -0.15023 -0.01979 -0.1449 -0.01419 -0.14976 C -0.00742 -0.16273 -0.01797 -0.14282 -0.0095 -0.15694 C -0.0082 -0.15925 -0.00651 -0.16157 -0.00573 -0.16388 C -0.00547 -0.16527 -0.00534 -0.16666 -0.00482 -0.16782 C -0.00065 -0.17592 -0.00325 -0.16712 -6.25E-7 -0.175 C 0.00026 -0.17638 0.00026 -0.17754 0.00091 -0.17847 C 0.00156 -0.18032 0.00287 -0.18171 0.00378 -0.18333 C 0.01133 -0.20115 0.00104 -0.18078 0.00755 -0.19305 C 0.00768 -0.19537 0.00794 -0.19791 0.00846 -0.20023 C 0.00859 -0.20162 0.00899 -0.20277 0.00938 -0.20393 C 0.00977 -0.20555 0.01003 -0.20717 0.01029 -0.20879 C 0.01068 -0.21111 0.01081 -0.21342 0.01133 -0.21574 C 0.01172 -0.21805 0.01263 -0.22037 0.01315 -0.22314 C 0.01354 -0.22546 0.0138 -0.228 0.01406 -0.23032 C 0.01432 -0.2324 0.01471 -0.23449 0.01524 -0.23634 C 0.01471 -0.24421 0.01458 -0.25231 0.01406 -0.26041 C 0.01393 -0.2625 0.01341 -0.26435 0.01315 -0.26643 C 0.01211 -0.27222 0.01224 -0.27129 0.01029 -0.27731 C 0.00977 -0.28125 0.00859 -0.2912 0.00755 -0.29421 L 0.0056 -0.29907 C 0.00495 -0.30393 0.0043 -0.30879 0.00378 -0.31365 C 0.00339 -0.3162 0.00287 -0.31921 0.00274 -0.32199 C 0.0026 -0.32523 0.00274 -0.32847 0.00274 -0.33171 " pathEditMode="relative" rAng="0" ptsTypes="AAAAAAAAAAAAAAAAAAAAAAAAAAAAAAAAAAAAAAA">
                                      <p:cBhvr>
                                        <p:cTn id="25" dur="5000" fill="hold"/>
                                        <p:tgtEl>
                                          <p:spTgt spid="4"/>
                                        </p:tgtEl>
                                        <p:attrNameLst>
                                          <p:attrName>ppt_x</p:attrName>
                                          <p:attrName>ppt_y</p:attrName>
                                        </p:attrNameLst>
                                      </p:cBhvr>
                                      <p:rCtr x="-599" y="-16551"/>
                                    </p:animMotion>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5E-6 -1.85185E-6 L 5E-6 0.00046 C 0.00014 -0.0081 0.00053 -0.0162 0.00092 -0.02407 C 0.00118 -0.03055 0.00183 -0.03704 0.00183 -0.04352 C 0.00183 -0.05393 0.00274 -0.06458 0.00092 -0.07477 C -0.00104 -0.08449 -0.00456 -0.08171 -0.00859 -0.08449 C -0.00963 -0.08518 -0.01068 -0.08588 -0.01133 -0.0868 C -0.0125 -0.08819 -0.01784 -0.09861 -0.01797 -0.09884 C -0.01836 -0.10023 -0.01849 -0.10139 -0.01889 -0.10254 C -0.0198 -0.10393 -0.02084 -0.10486 -0.02175 -0.10648 L -0.02357 -0.11342 C -0.02396 -0.11458 -0.0237 -0.11643 -0.02461 -0.1169 L -0.02722 -0.11944 C -0.02683 -0.12361 -0.02722 -0.12824 -0.02553 -0.13148 L -0.02175 -0.13866 C -0.0211 -0.14028 -0.0198 -0.14097 -0.01889 -0.14213 C -0.01472 -0.15 -0.0198 -0.14491 -0.0142 -0.14977 C -0.00742 -0.16273 -0.01797 -0.14282 -0.00951 -0.15694 C -0.00821 -0.15926 -0.00651 -0.16157 -0.00573 -0.16389 C -0.00546 -0.16528 -0.00533 -0.16666 -0.00481 -0.16782 C -0.00065 -0.17592 -0.00326 -0.16713 5E-6 -0.175 C 0.00027 -0.17639 0.00027 -0.17754 0.00092 -0.17847 C 0.00157 -0.18032 0.00287 -0.18171 0.00378 -0.18333 C 0.01133 -0.20116 0.00105 -0.18079 0.00756 -0.19305 C 0.00769 -0.19537 0.00795 -0.19791 0.00847 -0.20023 C 0.0086 -0.20162 0.00899 -0.20278 0.00938 -0.20393 C 0.00977 -0.20555 0.01003 -0.20717 0.01029 -0.20879 C 0.01068 -0.21111 0.01081 -0.21342 0.01133 -0.21574 C 0.01172 -0.21805 0.01264 -0.22037 0.01316 -0.22315 C 0.01355 -0.22546 0.01381 -0.22801 0.01407 -0.23032 C 0.01433 -0.23241 0.01472 -0.23449 0.01524 -0.23634 C 0.01472 -0.24421 0.01459 -0.25231 0.01407 -0.26041 C 0.01394 -0.2625 0.01342 -0.26435 0.01316 -0.26643 C 0.01211 -0.27222 0.01224 -0.27129 0.01029 -0.27731 C 0.00977 -0.28125 0.0086 -0.2912 0.00756 -0.29421 L 0.0056 -0.29907 C 0.00495 -0.30393 0.00429 -0.30879 0.00378 -0.31366 C 0.00339 -0.3162 0.00287 -0.31921 0.00274 -0.32199 C 0.00261 -0.32523 0.00274 -0.32847 0.00274 -0.33171 " pathEditMode="relative" rAng="0" ptsTypes="AAAAAAAAAAAAAAAAAAAAAAAAAAAAAAAAAAAAAAA">
                                      <p:cBhvr>
                                        <p:cTn id="30" dur="5000" fill="hold"/>
                                        <p:tgtEl>
                                          <p:spTgt spid="5"/>
                                        </p:tgtEl>
                                        <p:attrNameLst>
                                          <p:attrName>ppt_x</p:attrName>
                                          <p:attrName>ppt_y</p:attrName>
                                        </p:attrNameLst>
                                      </p:cBhvr>
                                      <p:rCtr x="-599" y="-16574"/>
                                    </p:animMotion>
                                  </p:childTnLst>
                                </p:cTn>
                              </p:par>
                            </p:childTnLst>
                          </p:cTn>
                        </p:par>
                      </p:childTnLst>
                    </p:cTn>
                  </p:par>
                </p:childTnLst>
              </p:cTn>
              <p:nextCondLst>
                <p:cond evt="onClick" delay="0">
                  <p:tgtEl>
                    <p:spTgt spid="5"/>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a:extLst>
              <a:ext uri="{FF2B5EF4-FFF2-40B4-BE49-F238E27FC236}">
                <a16:creationId xmlns:a16="http://schemas.microsoft.com/office/drawing/2014/main" id="{11383293-C77C-9648-97C9-A5D9D40447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480419" y="619779"/>
            <a:ext cx="4009694" cy="6371571"/>
          </a:xfrm>
          <a:prstGeom prst="rect">
            <a:avLst/>
          </a:prstGeom>
        </p:spPr>
      </p:pic>
      <p:grpSp>
        <p:nvGrpSpPr>
          <p:cNvPr id="5" name="Group 4"/>
          <p:cNvGrpSpPr/>
          <p:nvPr/>
        </p:nvGrpSpPr>
        <p:grpSpPr>
          <a:xfrm>
            <a:off x="4017379" y="288922"/>
            <a:ext cx="6964866" cy="4519769"/>
            <a:chOff x="4017379" y="288922"/>
            <a:chExt cx="6964866" cy="4519769"/>
          </a:xfrm>
        </p:grpSpPr>
        <p:pic>
          <p:nvPicPr>
            <p:cNvPr id="3" name="图片 8" descr="图片包含 游戏机, 镜子, 放大镜, 盘子&#10;&#10;描述已自动生成">
              <a:extLst>
                <a:ext uri="{FF2B5EF4-FFF2-40B4-BE49-F238E27FC236}">
                  <a16:creationId xmlns:a16="http://schemas.microsoft.com/office/drawing/2014/main" id="{9664256C-FFF1-F2E5-9A53-8C6786FB0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42530" flipH="1">
              <a:off x="4017379" y="288922"/>
              <a:ext cx="6964866" cy="4519769"/>
            </a:xfrm>
            <a:prstGeom prst="rect">
              <a:avLst/>
            </a:prstGeom>
          </p:spPr>
        </p:pic>
        <p:sp>
          <p:nvSpPr>
            <p:cNvPr id="4" name="TextBox 3"/>
            <p:cNvSpPr txBox="1"/>
            <p:nvPr/>
          </p:nvSpPr>
          <p:spPr>
            <a:xfrm>
              <a:off x="5062907" y="1412491"/>
              <a:ext cx="4873810" cy="1938992"/>
            </a:xfrm>
            <a:prstGeom prst="rect">
              <a:avLst/>
            </a:prstGeom>
            <a:noFill/>
          </p:spPr>
          <p:txBody>
            <a:bodyPr wrap="square" rtlCol="0">
              <a:spAutoFit/>
            </a:bodyPr>
            <a:lstStyle/>
            <a:p>
              <a:pPr algn="ctr"/>
              <a:r>
                <a:rPr lang="en-US" sz="4000" b="1">
                  <a:solidFill>
                    <a:srgbClr val="7030A0"/>
                  </a:solidFill>
                  <a:latin typeface="UTM Avo" panose="02040603050506020204" pitchFamily="18" charset="0"/>
                </a:rPr>
                <a:t>Đã bao giờ bạn bị lạc gia đình, ba mẹ chưa?</a:t>
              </a:r>
            </a:p>
          </p:txBody>
        </p:sp>
      </p:grpSp>
      <p:pic>
        <p:nvPicPr>
          <p:cNvPr id="6" name="图片 4">
            <a:extLst>
              <a:ext uri="{FF2B5EF4-FFF2-40B4-BE49-F238E27FC236}">
                <a16:creationId xmlns:a16="http://schemas.microsoft.com/office/drawing/2014/main" id="{0835901D-9724-4959-A575-E203FB990D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298" r="4383"/>
          <a:stretch/>
        </p:blipFill>
        <p:spPr>
          <a:xfrm flipH="1">
            <a:off x="8503041" y="4717046"/>
            <a:ext cx="3866380" cy="2386613"/>
          </a:xfrm>
          <a:prstGeom prst="rect">
            <a:avLst/>
          </a:prstGeom>
        </p:spPr>
      </p:pic>
      <p:pic>
        <p:nvPicPr>
          <p:cNvPr id="7" name="ĐC SHARE MIỄN PHÍ BỞI NK POWERSKILLS">
            <a:hlinkClick r:id="" action="ppaction://noaction"/>
          </p:cNvPr>
          <p:cNvPicPr>
            <a:picLocks noChangeAspect="1"/>
          </p:cNvPicPr>
          <p:nvPr/>
        </p:nvPicPr>
        <p:blipFill>
          <a:blip r:embed="rId5" cstate="print">
            <a:clrChange>
              <a:clrFrom>
                <a:srgbClr val="FFFF99"/>
              </a:clrFrom>
              <a:clrTo>
                <a:srgbClr val="FFFF99">
                  <a:alpha val="0"/>
                </a:srgbClr>
              </a:clrTo>
            </a:clrChange>
            <a:extLst>
              <a:ext uri="{28A0092B-C50C-407E-A947-70E740481C1C}">
                <a14:useLocalDpi xmlns:a14="http://schemas.microsoft.com/office/drawing/2010/main" val="0"/>
              </a:ext>
            </a:extLst>
          </a:blip>
          <a:stretch>
            <a:fillRect/>
          </a:stretch>
        </p:blipFill>
        <p:spPr>
          <a:xfrm>
            <a:off x="10935702" y="131408"/>
            <a:ext cx="1142971" cy="1703178"/>
          </a:xfrm>
          <a:prstGeom prst="rect">
            <a:avLst/>
          </a:prstGeom>
        </p:spPr>
      </p:pic>
    </p:spTree>
    <p:extLst>
      <p:ext uri="{BB962C8B-B14F-4D97-AF65-F5344CB8AC3E}">
        <p14:creationId xmlns:p14="http://schemas.microsoft.com/office/powerpoint/2010/main" val="2167747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08333E-7 2.96296E-6 L -2.08333E-7 0.00046 C 0.00013 -0.0081 0.00052 -0.01621 0.00091 -0.02408 C 0.00117 -0.03056 0.00182 -0.03704 0.00182 -0.04352 C 0.00182 -0.05394 0.00273 -0.06459 0.00091 -0.07477 C -0.00104 -0.08449 -0.00456 -0.08172 -0.00859 -0.08449 C -0.00964 -0.08519 -0.01068 -0.08588 -0.01133 -0.08681 C -0.0125 -0.0882 -0.01784 -0.09861 -0.01797 -0.09885 C -0.01836 -0.10023 -0.01849 -0.10139 -0.01888 -0.10255 C -0.01979 -0.10394 -0.02083 -0.10486 -0.02174 -0.10648 L -0.02357 -0.11343 C -0.02396 -0.11459 -0.0237 -0.11644 -0.02461 -0.1169 L -0.02721 -0.11945 C -0.02682 -0.12361 -0.02721 -0.12824 -0.02552 -0.13148 L -0.02174 -0.13866 C -0.02109 -0.14028 -0.01979 -0.14098 -0.01888 -0.14236 C -0.01471 -0.15 -0.01979 -0.14491 -0.01419 -0.14977 C -0.00742 -0.16273 -0.01797 -0.14283 -0.0095 -0.15695 C -0.0082 -0.15926 -0.00651 -0.16158 -0.00573 -0.16389 C -0.00547 -0.16528 -0.00534 -0.16667 -0.00482 -0.16783 C -0.00065 -0.17593 -0.00325 -0.16713 -2.08333E-7 -0.175 C 0.00026 -0.17639 0.00026 -0.17755 0.00091 -0.17848 C 0.00156 -0.18033 0.00286 -0.18172 0.00378 -0.18334 C 0.01133 -0.20116 0.00104 -0.18079 0.00755 -0.19306 C 0.00768 -0.19537 0.00794 -0.19792 0.00846 -0.20023 C 0.00859 -0.20162 0.00898 -0.20278 0.00938 -0.20394 C 0.00977 -0.20556 0.01003 -0.20718 0.01029 -0.2088 C 0.01068 -0.21111 0.01081 -0.21343 0.01133 -0.21574 C 0.01172 -0.21806 0.01263 -0.22037 0.01315 -0.22315 C 0.01354 -0.22547 0.0138 -0.22801 0.01406 -0.23033 C 0.01432 -0.23241 0.01471 -0.23449 0.01523 -0.23635 C 0.01471 -0.24422 0.01458 -0.25232 0.01406 -0.26042 C 0.01393 -0.2625 0.01341 -0.26435 0.01315 -0.26644 C 0.01211 -0.27223 0.01224 -0.2713 0.01029 -0.27732 C 0.00977 -0.28125 0.00859 -0.29121 0.00755 -0.29422 L 0.0056 -0.29908 C 0.00495 -0.30394 0.0043 -0.3088 0.00378 -0.31366 C 0.00339 -0.31621 0.00286 -0.31922 0.00273 -0.32199 C 0.0026 -0.32523 0.00273 -0.32848 0.00273 -0.33172 " pathEditMode="relative" rAng="0" ptsTypes="AAAAAAAAAAAAAAAAAAAAAAAAAAAAAAAAAAAAAAA">
                                      <p:cBhvr>
                                        <p:cTn id="23" dur="5000" fill="hold"/>
                                        <p:tgtEl>
                                          <p:spTgt spid="7"/>
                                        </p:tgtEl>
                                        <p:attrNameLst>
                                          <p:attrName>ppt_x</p:attrName>
                                          <p:attrName>ppt_y</p:attrName>
                                        </p:attrNameLst>
                                      </p:cBhvr>
                                      <p:rCtr x="-599" y="-16551"/>
                                    </p:animMotion>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a:extLst>
              <a:ext uri="{FF2B5EF4-FFF2-40B4-BE49-F238E27FC236}">
                <a16:creationId xmlns:a16="http://schemas.microsoft.com/office/drawing/2014/main" id="{11383293-C77C-9648-97C9-A5D9D40447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480419" y="619779"/>
            <a:ext cx="4009694" cy="6371571"/>
          </a:xfrm>
          <a:prstGeom prst="rect">
            <a:avLst/>
          </a:prstGeom>
        </p:spPr>
      </p:pic>
      <p:grpSp>
        <p:nvGrpSpPr>
          <p:cNvPr id="5" name="Group 4"/>
          <p:cNvGrpSpPr/>
          <p:nvPr/>
        </p:nvGrpSpPr>
        <p:grpSpPr>
          <a:xfrm>
            <a:off x="4017379" y="288922"/>
            <a:ext cx="6964866" cy="4519769"/>
            <a:chOff x="4017379" y="288922"/>
            <a:chExt cx="6964866" cy="4519769"/>
          </a:xfrm>
        </p:grpSpPr>
        <p:pic>
          <p:nvPicPr>
            <p:cNvPr id="3" name="图片 8" descr="图片包含 游戏机, 镜子, 放大镜, 盘子&#10;&#10;描述已自动生成">
              <a:extLst>
                <a:ext uri="{FF2B5EF4-FFF2-40B4-BE49-F238E27FC236}">
                  <a16:creationId xmlns:a16="http://schemas.microsoft.com/office/drawing/2014/main" id="{9664256C-FFF1-F2E5-9A53-8C6786FB0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42530" flipH="1">
              <a:off x="4017379" y="288922"/>
              <a:ext cx="6964866" cy="4519769"/>
            </a:xfrm>
            <a:prstGeom prst="rect">
              <a:avLst/>
            </a:prstGeom>
          </p:spPr>
        </p:pic>
        <p:sp>
          <p:nvSpPr>
            <p:cNvPr id="4" name="TextBox 3"/>
            <p:cNvSpPr txBox="1"/>
            <p:nvPr/>
          </p:nvSpPr>
          <p:spPr>
            <a:xfrm>
              <a:off x="5062907" y="1251019"/>
              <a:ext cx="4873810" cy="2554545"/>
            </a:xfrm>
            <a:prstGeom prst="rect">
              <a:avLst/>
            </a:prstGeom>
            <a:noFill/>
          </p:spPr>
          <p:txBody>
            <a:bodyPr wrap="square" rtlCol="0">
              <a:spAutoFit/>
            </a:bodyPr>
            <a:lstStyle/>
            <a:p>
              <a:pPr algn="ctr"/>
              <a:r>
                <a:rPr lang="en-US" sz="4000" b="1">
                  <a:solidFill>
                    <a:schemeClr val="accent1">
                      <a:lumMod val="50000"/>
                    </a:schemeClr>
                  </a:solidFill>
                  <a:latin typeface="UTM Avo" panose="02040603050506020204" pitchFamily="18" charset="0"/>
                </a:rPr>
                <a:t>Khi bị lạc ai đã giúp đỡ em và giúp đỡ như thế nào?</a:t>
              </a:r>
            </a:p>
          </p:txBody>
        </p:sp>
      </p:grpSp>
      <p:pic>
        <p:nvPicPr>
          <p:cNvPr id="6" name="图片 4">
            <a:extLst>
              <a:ext uri="{FF2B5EF4-FFF2-40B4-BE49-F238E27FC236}">
                <a16:creationId xmlns:a16="http://schemas.microsoft.com/office/drawing/2014/main" id="{0835901D-9724-4959-A575-E203FB990D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298" r="4383"/>
          <a:stretch/>
        </p:blipFill>
        <p:spPr>
          <a:xfrm flipH="1">
            <a:off x="8503041" y="4717046"/>
            <a:ext cx="3866380" cy="2386613"/>
          </a:xfrm>
          <a:prstGeom prst="rect">
            <a:avLst/>
          </a:prstGeom>
        </p:spPr>
      </p:pic>
      <p:pic>
        <p:nvPicPr>
          <p:cNvPr id="7" name="ĐC SHARE MIỄN PHÍ BỞI NK POWERSKILLS">
            <a:hlinkClick r:id="" action="ppaction://noaction"/>
          </p:cNvPr>
          <p:cNvPicPr>
            <a:picLocks noChangeAspect="1"/>
          </p:cNvPicPr>
          <p:nvPr/>
        </p:nvPicPr>
        <p:blipFill>
          <a:blip r:embed="rId5" cstate="print">
            <a:clrChange>
              <a:clrFrom>
                <a:srgbClr val="FFFF99"/>
              </a:clrFrom>
              <a:clrTo>
                <a:srgbClr val="FFFF99">
                  <a:alpha val="0"/>
                </a:srgbClr>
              </a:clrTo>
            </a:clrChange>
            <a:extLst>
              <a:ext uri="{28A0092B-C50C-407E-A947-70E740481C1C}">
                <a14:useLocalDpi xmlns:a14="http://schemas.microsoft.com/office/drawing/2010/main" val="0"/>
              </a:ext>
            </a:extLst>
          </a:blip>
          <a:stretch>
            <a:fillRect/>
          </a:stretch>
        </p:blipFill>
        <p:spPr>
          <a:xfrm>
            <a:off x="10894759" y="0"/>
            <a:ext cx="1142971" cy="1703178"/>
          </a:xfrm>
          <a:prstGeom prst="rect">
            <a:avLst/>
          </a:prstGeom>
        </p:spPr>
      </p:pic>
    </p:spTree>
    <p:extLst>
      <p:ext uri="{BB962C8B-B14F-4D97-AF65-F5344CB8AC3E}">
        <p14:creationId xmlns:p14="http://schemas.microsoft.com/office/powerpoint/2010/main" val="16095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4.79167E-6 -4.07407E-6 L -4.79167E-6 0.00047 C 0.00014 -0.0081 0.00053 -0.0162 0.00092 -0.02407 C 0.00118 -0.03055 0.00183 -0.03703 0.00183 -0.04351 C 0.00183 -0.05393 0.00274 -0.06458 0.00092 -0.07476 C -0.00104 -0.08449 -0.00455 -0.08171 -0.00859 -0.08449 C -0.00963 -0.08518 -0.01067 -0.08588 -0.01132 -0.0868 C -0.0125 -0.08819 -0.01783 -0.09861 -0.01796 -0.09884 C -0.01835 -0.10023 -0.01848 -0.10138 -0.01888 -0.10254 C -0.01979 -0.10393 -0.02083 -0.10486 -0.02174 -0.10648 L -0.02356 -0.11342 C -0.02395 -0.11458 -0.02369 -0.11643 -0.0246 -0.11689 L -0.02721 -0.11944 C -0.02682 -0.12361 -0.02721 -0.12801 -0.02552 -0.13125 L -0.02174 -0.13865 C -0.02109 -0.14027 -0.01979 -0.14097 -0.01888 -0.14213 C -0.01471 -0.15 -0.01979 -0.1449 -0.01419 -0.14976 C -0.00742 -0.16273 -0.01796 -0.14282 -0.0095 -0.15694 C -0.0082 -0.15926 -0.00651 -0.16157 -0.00572 -0.16388 C -0.00546 -0.16527 -0.00533 -0.16666 -0.00481 -0.16782 C -0.00065 -0.17592 -0.00325 -0.16713 -4.79167E-6 -0.175 C 0.00027 -0.17638 0.00027 -0.17754 0.00092 -0.17847 C 0.00157 -0.18032 0.00287 -0.18171 0.00378 -0.18333 C 0.01133 -0.20115 0.00105 -0.18078 0.00756 -0.19305 C 0.00769 -0.19537 0.00795 -0.19791 0.00847 -0.20023 C 0.0086 -0.20162 0.00899 -0.20277 0.00938 -0.20393 C 0.00977 -0.20555 0.01003 -0.20717 0.01029 -0.20879 C 0.01068 -0.21111 0.01081 -0.21342 0.01133 -0.21574 C 0.01172 -0.21805 0.01264 -0.22037 0.01316 -0.22314 C 0.01355 -0.22546 0.01381 -0.22801 0.01407 -0.23032 C 0.01433 -0.2324 0.01472 -0.23449 0.01524 -0.23634 C 0.01472 -0.24421 0.01459 -0.25231 0.01407 -0.26041 C 0.01394 -0.2625 0.01342 -0.26435 0.01316 -0.26643 C 0.01211 -0.27222 0.01224 -0.27129 0.01029 -0.27731 C 0.00977 -0.28125 0.0086 -0.2912 0.00756 -0.29421 L 0.0056 -0.29907 C 0.00495 -0.30393 0.0043 -0.30879 0.00378 -0.31365 C 0.00339 -0.3162 0.00287 -0.31921 0.00274 -0.32199 C 0.00261 -0.32523 0.00274 -0.32847 0.00274 -0.33171 " pathEditMode="relative" rAng="0" ptsTypes="AAAAAAAAAAAAAAAAAAAAAAAAAAAAAAAAAAAAAAA">
                                      <p:cBhvr>
                                        <p:cTn id="23" dur="5000" fill="hold"/>
                                        <p:tgtEl>
                                          <p:spTgt spid="7"/>
                                        </p:tgtEl>
                                        <p:attrNameLst>
                                          <p:attrName>ppt_x</p:attrName>
                                          <p:attrName>ppt_y</p:attrName>
                                        </p:attrNameLst>
                                      </p:cBhvr>
                                      <p:rCtr x="-599" y="-16551"/>
                                    </p:animMotion>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主题班会-1" hidden="1">
            <a:extLst>
              <a:ext uri="{FF2B5EF4-FFF2-40B4-BE49-F238E27FC236}">
                <a16:creationId xmlns:a16="http://schemas.microsoft.com/office/drawing/2014/main" id="{61634176-6E28-4B3C-984F-E4F8C373ADED}"/>
              </a:ext>
            </a:extLst>
          </p:cNvPr>
          <p:cNvSpPr txBox="1"/>
          <p:nvPr/>
        </p:nvSpPr>
        <p:spPr>
          <a:xfrm>
            <a:off x="10522857" y="-841829"/>
            <a:ext cx="1669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noFill/>
                <a:effectLst/>
                <a:uLnTx/>
                <a:uFillTx/>
                <a:latin typeface="思源黑体 CN Bold" panose="020B0800000000000000" pitchFamily="34" charset="-122"/>
                <a:ea typeface="思源黑体 CN Bold" panose="020B0800000000000000" pitchFamily="34" charset="-122"/>
                <a:cs typeface="+mn-cs"/>
              </a:rPr>
              <a:t>BY YUSHEN</a:t>
            </a:r>
            <a:endParaRPr kumimoji="0" lang="zh-CN" altLang="en-US" sz="1800" b="0" i="0" u="none" strike="noStrike" kern="1200" cap="none" spc="0" normalizeH="0" baseline="0" noProof="0" dirty="0">
              <a:ln>
                <a:noFill/>
              </a:ln>
              <a:noFill/>
              <a:effectLst/>
              <a:uLnTx/>
              <a:uFillTx/>
              <a:latin typeface="思源黑体 CN Bold" panose="020B0800000000000000" pitchFamily="34" charset="-122"/>
              <a:ea typeface="思源黑体 CN Bold" panose="020B0800000000000000" pitchFamily="34" charset="-122"/>
              <a:cs typeface="+mn-cs"/>
            </a:endParaRPr>
          </a:p>
        </p:txBody>
      </p:sp>
      <p:pic>
        <p:nvPicPr>
          <p:cNvPr id="30" name="图片 29">
            <a:extLst>
              <a:ext uri="{FF2B5EF4-FFF2-40B4-BE49-F238E27FC236}">
                <a16:creationId xmlns:a16="http://schemas.microsoft.com/office/drawing/2014/main" id="{DCA27C00-C426-0C48-9BA7-C3070E8521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663" y="3117996"/>
            <a:ext cx="3854287" cy="3854287"/>
          </a:xfrm>
          <a:prstGeom prst="rect">
            <a:avLst/>
          </a:prstGeom>
        </p:spPr>
      </p:pic>
      <p:pic>
        <p:nvPicPr>
          <p:cNvPr id="37" name="图片 36">
            <a:extLst>
              <a:ext uri="{FF2B5EF4-FFF2-40B4-BE49-F238E27FC236}">
                <a16:creationId xmlns:a16="http://schemas.microsoft.com/office/drawing/2014/main" id="{5822D033-0A81-414F-8D72-57B04CB168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655" y="516082"/>
            <a:ext cx="1562100" cy="1562100"/>
          </a:xfrm>
          <a:prstGeom prst="rect">
            <a:avLst/>
          </a:prstGeom>
        </p:spPr>
      </p:pic>
      <p:pic>
        <p:nvPicPr>
          <p:cNvPr id="39" name="图片 38">
            <a:extLst>
              <a:ext uri="{FF2B5EF4-FFF2-40B4-BE49-F238E27FC236}">
                <a16:creationId xmlns:a16="http://schemas.microsoft.com/office/drawing/2014/main" id="{6B3805E3-D9B4-6A47-99A3-F43C18D639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7491" y="0"/>
            <a:ext cx="3162300" cy="3162300"/>
          </a:xfrm>
          <a:prstGeom prst="rect">
            <a:avLst/>
          </a:prstGeom>
        </p:spPr>
      </p:pic>
      <p:pic>
        <p:nvPicPr>
          <p:cNvPr id="6" name="Picture 5" descr="Logo, company name&#10;&#10;Description automatically generated">
            <a:extLst>
              <a:ext uri="{FF2B5EF4-FFF2-40B4-BE49-F238E27FC236}">
                <a16:creationId xmlns:a16="http://schemas.microsoft.com/office/drawing/2014/main" id="{FD61665E-631F-253B-E1E4-53DD4C2EF4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082" y="-24796"/>
            <a:ext cx="1450596" cy="1450596"/>
          </a:xfrm>
          <a:prstGeom prst="rect">
            <a:avLst/>
          </a:prstGeom>
        </p:spPr>
      </p:pic>
      <p:grpSp>
        <p:nvGrpSpPr>
          <p:cNvPr id="7" name="Group 6"/>
          <p:cNvGrpSpPr/>
          <p:nvPr/>
        </p:nvGrpSpPr>
        <p:grpSpPr>
          <a:xfrm>
            <a:off x="-1091395" y="1015018"/>
            <a:ext cx="2811440" cy="1105510"/>
            <a:chOff x="-856881" y="1091821"/>
            <a:chExt cx="2811440" cy="1105510"/>
          </a:xfrm>
        </p:grpSpPr>
        <p:sp>
          <p:nvSpPr>
            <p:cNvPr id="8"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sz="2400" b="1" kern="0">
                  <a:ln w="60325">
                    <a:solidFill>
                      <a:schemeClr val="bg1"/>
                    </a:solidFill>
                  </a:ln>
                  <a:solidFill>
                    <a:srgbClr val="002060"/>
                  </a:solidFill>
                  <a:effectLst>
                    <a:outerShdw blurRad="38100" dist="38100" dir="2700000" algn="tl">
                      <a:srgbClr val="000000">
                        <a:alpha val="43137"/>
                      </a:srgbClr>
                    </a:outerShdw>
                  </a:effectLst>
                  <a:latin typeface="#9Slide05 Aphrodite Pro" panose="02000000000000000000" pitchFamily="2" charset="0"/>
                </a:rPr>
                <a:t>Tiếng việt 2</a:t>
              </a:r>
            </a:p>
          </p:txBody>
        </p:sp>
        <p:sp>
          <p:nvSpPr>
            <p:cNvPr id="9" name="Google Shape;1910;p31">
              <a:extLst>
                <a:ext uri="{FF2B5EF4-FFF2-40B4-BE49-F238E27FC236}">
                  <a16:creationId xmlns:a16="http://schemas.microsoft.com/office/drawing/2014/main" id="{E4CC77B8-F17E-79E4-B3C9-5B07D794B153}"/>
                </a:ext>
              </a:extLst>
            </p:cNvPr>
            <p:cNvSpPr txBox="1">
              <a:spLocks/>
            </p:cNvSpPr>
            <p:nvPr/>
          </p:nvSpPr>
          <p:spPr>
            <a:xfrm>
              <a:off x="-856881"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sz="2400" b="1" kern="0">
                  <a:solidFill>
                    <a:srgbClr val="002060"/>
                  </a:solidFill>
                  <a:effectLst>
                    <a:outerShdw blurRad="38100" dist="38100" dir="2700000" algn="tl">
                      <a:srgbClr val="000000">
                        <a:alpha val="43137"/>
                      </a:srgbClr>
                    </a:outerShdw>
                  </a:effectLst>
                  <a:latin typeface="#9Slide05 Aphrodite Pro" panose="02000000000000000000" pitchFamily="2" charset="0"/>
                </a:rPr>
                <a:t>Tiếng việt 2</a:t>
              </a:r>
            </a:p>
          </p:txBody>
        </p:sp>
      </p:grpSp>
      <p:grpSp>
        <p:nvGrpSpPr>
          <p:cNvPr id="10" name="Group 9"/>
          <p:cNvGrpSpPr/>
          <p:nvPr/>
        </p:nvGrpSpPr>
        <p:grpSpPr>
          <a:xfrm>
            <a:off x="3381027" y="1923479"/>
            <a:ext cx="6611934" cy="1944979"/>
            <a:chOff x="2618140" y="2103995"/>
            <a:chExt cx="5398145" cy="1944979"/>
          </a:xfrm>
        </p:grpSpPr>
        <p:sp>
          <p:nvSpPr>
            <p:cNvPr id="11" name="TextBox 10"/>
            <p:cNvSpPr txBox="1"/>
            <p:nvPr/>
          </p:nvSpPr>
          <p:spPr>
            <a:xfrm>
              <a:off x="2622494" y="2103995"/>
              <a:ext cx="5393791" cy="1938992"/>
            </a:xfrm>
            <a:prstGeom prst="rect">
              <a:avLst/>
            </a:prstGeom>
            <a:noFill/>
          </p:spPr>
          <p:txBody>
            <a:bodyPr wrap="square" rtlCol="0">
              <a:spAutoFit/>
            </a:bodyPr>
            <a:lstStyle/>
            <a:p>
              <a:r>
                <a:rPr lang="en-US" sz="12000">
                  <a:ln w="174625">
                    <a:solidFill>
                      <a:srgbClr val="00B0F0"/>
                    </a:solidFill>
                  </a:ln>
                  <a:solidFill>
                    <a:srgbClr val="00B0F0"/>
                  </a:solidFill>
                  <a:effectLst>
                    <a:outerShdw blurRad="38100" dist="38100" dir="2700000" algn="tl">
                      <a:srgbClr val="000000">
                        <a:alpha val="43137"/>
                      </a:srgbClr>
                    </a:outerShdw>
                  </a:effectLst>
                  <a:latin typeface="UTM Showcard" panose="02040603050506020204" pitchFamily="18" charset="0"/>
                </a:rPr>
                <a:t>ÔN TẬP</a:t>
              </a:r>
            </a:p>
          </p:txBody>
        </p:sp>
        <p:sp>
          <p:nvSpPr>
            <p:cNvPr id="12" name="TextBox 11"/>
            <p:cNvSpPr txBox="1"/>
            <p:nvPr/>
          </p:nvSpPr>
          <p:spPr>
            <a:xfrm>
              <a:off x="2618140" y="2109982"/>
              <a:ext cx="5393791" cy="1938992"/>
            </a:xfrm>
            <a:prstGeom prst="rect">
              <a:avLst/>
            </a:prstGeom>
            <a:noFill/>
          </p:spPr>
          <p:txBody>
            <a:bodyPr wrap="square" rtlCol="0">
              <a:spAutoFit/>
              <a:scene3d>
                <a:camera prst="orthographicFront"/>
                <a:lightRig rig="threePt" dir="t"/>
              </a:scene3d>
              <a:sp3d extrusionH="57150">
                <a:bevelT w="38100" h="38100"/>
              </a:sp3d>
            </a:bodyPr>
            <a:lstStyle/>
            <a:p>
              <a:r>
                <a:rPr lang="en-US" sz="12000">
                  <a:solidFill>
                    <a:srgbClr val="0070C0"/>
                  </a:solidFill>
                  <a:effectLst>
                    <a:outerShdw blurRad="38100" dist="38100" dir="2700000" algn="tl">
                      <a:srgbClr val="000000">
                        <a:alpha val="43137"/>
                      </a:srgbClr>
                    </a:outerShdw>
                  </a:effectLst>
                  <a:latin typeface="UTM Showcard" panose="02040603050506020204" pitchFamily="18" charset="0"/>
                </a:rPr>
                <a:t>ÔN TẬP</a:t>
              </a:r>
            </a:p>
          </p:txBody>
        </p:sp>
      </p:grpSp>
      <p:sp>
        <p:nvSpPr>
          <p:cNvPr id="13" name="TextBox 12"/>
          <p:cNvSpPr txBox="1"/>
          <p:nvPr/>
        </p:nvSpPr>
        <p:spPr>
          <a:xfrm>
            <a:off x="4354285" y="4239622"/>
            <a:ext cx="3570514" cy="1200329"/>
          </a:xfrm>
          <a:prstGeom prst="rect">
            <a:avLst/>
          </a:prstGeom>
          <a:noFill/>
        </p:spPr>
        <p:txBody>
          <a:bodyPr wrap="square" rtlCol="0">
            <a:spAutoFit/>
          </a:bodyPr>
          <a:lstStyle/>
          <a:p>
            <a:r>
              <a:rPr lang="en-US" sz="720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latin typeface="#9Slide05 Fourth Medium" panose="00000600000000000000" pitchFamily="2" charset="0"/>
              </a:rPr>
              <a:t>(Tiết 3, 4)</a:t>
            </a:r>
          </a:p>
        </p:txBody>
      </p:sp>
      <p:pic>
        <p:nvPicPr>
          <p:cNvPr id="14" name="图片 4">
            <a:extLst>
              <a:ext uri="{FF2B5EF4-FFF2-40B4-BE49-F238E27FC236}">
                <a16:creationId xmlns:a16="http://schemas.microsoft.com/office/drawing/2014/main" id="{0341EC16-483D-564A-AA0D-930664F82A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7656" y="3337346"/>
            <a:ext cx="4106471" cy="4106471"/>
          </a:xfrm>
          <a:prstGeom prst="rect">
            <a:avLst/>
          </a:prstGeom>
        </p:spPr>
      </p:pic>
    </p:spTree>
    <p:extLst>
      <p:ext uri="{BB962C8B-B14F-4D97-AF65-F5344CB8AC3E}">
        <p14:creationId xmlns:p14="http://schemas.microsoft.com/office/powerpoint/2010/main" val="237358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440" y="350044"/>
            <a:ext cx="11129553" cy="584775"/>
          </a:xfrm>
          <a:prstGeom prst="rect">
            <a:avLst/>
          </a:prstGeom>
          <a:noFill/>
        </p:spPr>
        <p:txBody>
          <a:bodyPr wrap="square" rtlCol="0">
            <a:spAutoFit/>
          </a:bodyPr>
          <a:lstStyle/>
          <a:p>
            <a:r>
              <a:rPr lang="en-US" sz="3200" b="1">
                <a:solidFill>
                  <a:schemeClr val="accent5">
                    <a:lumMod val="75000"/>
                  </a:schemeClr>
                </a:solidFill>
                <a:latin typeface="UTM Avo" panose="02040603050506020204" pitchFamily="18" charset="0"/>
              </a:rPr>
              <a:t>3. Đọc bài thơ dưới đây và trả lời câu hỏi. </a:t>
            </a:r>
          </a:p>
        </p:txBody>
      </p:sp>
      <p:sp>
        <p:nvSpPr>
          <p:cNvPr id="3" name="TextBox 2"/>
          <p:cNvSpPr txBox="1"/>
          <p:nvPr/>
        </p:nvSpPr>
        <p:spPr>
          <a:xfrm>
            <a:off x="3574154" y="934819"/>
            <a:ext cx="4190989" cy="584775"/>
          </a:xfrm>
          <a:prstGeom prst="rect">
            <a:avLst/>
          </a:prstGeom>
          <a:noFill/>
        </p:spPr>
        <p:txBody>
          <a:bodyPr wrap="square" rtlCol="0">
            <a:spAutoFit/>
          </a:bodyPr>
          <a:lstStyle/>
          <a:p>
            <a:r>
              <a:rPr lang="en-US" sz="3200" b="1">
                <a:solidFill>
                  <a:schemeClr val="accent2">
                    <a:lumMod val="50000"/>
                  </a:schemeClr>
                </a:solidFill>
                <a:latin typeface="UTM Avo" panose="02040603050506020204" pitchFamily="18" charset="0"/>
              </a:rPr>
              <a:t>Cánh cam lạc mẹ</a:t>
            </a:r>
          </a:p>
        </p:txBody>
      </p:sp>
      <p:sp>
        <p:nvSpPr>
          <p:cNvPr id="4" name="TextBox 3"/>
          <p:cNvSpPr txBox="1"/>
          <p:nvPr/>
        </p:nvSpPr>
        <p:spPr>
          <a:xfrm>
            <a:off x="489869" y="1624248"/>
            <a:ext cx="5257788" cy="1938992"/>
          </a:xfrm>
          <a:prstGeom prst="rect">
            <a:avLst/>
          </a:prstGeom>
          <a:noFill/>
        </p:spPr>
        <p:txBody>
          <a:bodyPr wrap="square" rtlCol="0">
            <a:spAutoFit/>
          </a:bodyPr>
          <a:lstStyle/>
          <a:p>
            <a:r>
              <a:rPr lang="en-US" sz="3000">
                <a:solidFill>
                  <a:schemeClr val="accent2">
                    <a:lumMod val="50000"/>
                  </a:schemeClr>
                </a:solidFill>
                <a:latin typeface="UTM Avo" panose="02040603050506020204" pitchFamily="18" charset="0"/>
              </a:rPr>
              <a:t>Cánh cam đi lạc mẹ</a:t>
            </a:r>
          </a:p>
          <a:p>
            <a:r>
              <a:rPr lang="en-US" sz="3000">
                <a:solidFill>
                  <a:schemeClr val="accent2">
                    <a:lumMod val="50000"/>
                  </a:schemeClr>
                </a:solidFill>
                <a:latin typeface="UTM Avo" panose="02040603050506020204" pitchFamily="18" charset="0"/>
              </a:rPr>
              <a:t>Gió xô vào vườn hoang</a:t>
            </a:r>
          </a:p>
          <a:p>
            <a:r>
              <a:rPr lang="en-US" sz="3000">
                <a:solidFill>
                  <a:schemeClr val="accent2">
                    <a:lumMod val="50000"/>
                  </a:schemeClr>
                </a:solidFill>
                <a:latin typeface="UTM Avo" panose="02040603050506020204" pitchFamily="18" charset="0"/>
              </a:rPr>
              <a:t>Giữa bao nhiêu gai góc</a:t>
            </a:r>
          </a:p>
          <a:p>
            <a:r>
              <a:rPr lang="en-US" sz="3000">
                <a:solidFill>
                  <a:schemeClr val="accent2">
                    <a:lumMod val="50000"/>
                  </a:schemeClr>
                </a:solidFill>
                <a:latin typeface="UTM Avo" panose="02040603050506020204" pitchFamily="18" charset="0"/>
              </a:rPr>
              <a:t>Lũ ve sầu kêu ran.</a:t>
            </a:r>
          </a:p>
        </p:txBody>
      </p:sp>
      <p:sp>
        <p:nvSpPr>
          <p:cNvPr id="9" name="TextBox 8"/>
          <p:cNvSpPr txBox="1"/>
          <p:nvPr/>
        </p:nvSpPr>
        <p:spPr>
          <a:xfrm>
            <a:off x="504382" y="3939277"/>
            <a:ext cx="6186703" cy="1938992"/>
          </a:xfrm>
          <a:prstGeom prst="rect">
            <a:avLst/>
          </a:prstGeom>
          <a:noFill/>
        </p:spPr>
        <p:txBody>
          <a:bodyPr wrap="square" rtlCol="0">
            <a:spAutoFit/>
          </a:bodyPr>
          <a:lstStyle/>
          <a:p>
            <a:r>
              <a:rPr lang="en-US" sz="3000">
                <a:solidFill>
                  <a:schemeClr val="accent2">
                    <a:lumMod val="50000"/>
                  </a:schemeClr>
                </a:solidFill>
                <a:latin typeface="UTM Avo" panose="02040603050506020204" pitchFamily="18" charset="0"/>
              </a:rPr>
              <a:t>Chiều nhạt nắng trắng sương</a:t>
            </a:r>
          </a:p>
          <a:p>
            <a:r>
              <a:rPr lang="en-US" sz="3000">
                <a:solidFill>
                  <a:schemeClr val="accent2">
                    <a:lumMod val="50000"/>
                  </a:schemeClr>
                </a:solidFill>
                <a:latin typeface="UTM Avo" panose="02040603050506020204" pitchFamily="18" charset="0"/>
              </a:rPr>
              <a:t>Trời rộng xanh như bể</a:t>
            </a:r>
          </a:p>
          <a:p>
            <a:r>
              <a:rPr lang="en-US" sz="3000">
                <a:solidFill>
                  <a:schemeClr val="accent2">
                    <a:lumMod val="50000"/>
                  </a:schemeClr>
                </a:solidFill>
                <a:latin typeface="UTM Avo" panose="02040603050506020204" pitchFamily="18" charset="0"/>
              </a:rPr>
              <a:t>Tiếng cánh cam gọi mẹ</a:t>
            </a:r>
          </a:p>
          <a:p>
            <a:r>
              <a:rPr lang="en-US" sz="3000">
                <a:solidFill>
                  <a:schemeClr val="accent2">
                    <a:lumMod val="50000"/>
                  </a:schemeClr>
                </a:solidFill>
                <a:latin typeface="UTM Avo" panose="02040603050506020204" pitchFamily="18" charset="0"/>
              </a:rPr>
              <a:t>Khản đặc trên lối mòn.</a:t>
            </a:r>
          </a:p>
        </p:txBody>
      </p:sp>
      <p:sp>
        <p:nvSpPr>
          <p:cNvPr id="10" name="TextBox 9"/>
          <p:cNvSpPr txBox="1"/>
          <p:nvPr/>
        </p:nvSpPr>
        <p:spPr>
          <a:xfrm>
            <a:off x="6381216" y="1625950"/>
            <a:ext cx="5257788" cy="1938992"/>
          </a:xfrm>
          <a:prstGeom prst="rect">
            <a:avLst/>
          </a:prstGeom>
          <a:noFill/>
        </p:spPr>
        <p:txBody>
          <a:bodyPr wrap="square" rtlCol="0">
            <a:spAutoFit/>
          </a:bodyPr>
          <a:lstStyle/>
          <a:p>
            <a:r>
              <a:rPr lang="en-US" sz="3000">
                <a:solidFill>
                  <a:schemeClr val="accent2">
                    <a:lumMod val="50000"/>
                  </a:schemeClr>
                </a:solidFill>
                <a:latin typeface="UTM Avo" panose="02040603050506020204" pitchFamily="18" charset="0"/>
              </a:rPr>
              <a:t>Bọ dừa dừng nấu cơm</a:t>
            </a:r>
          </a:p>
          <a:p>
            <a:r>
              <a:rPr lang="en-US" sz="3000">
                <a:solidFill>
                  <a:schemeClr val="accent2">
                    <a:lumMod val="50000"/>
                  </a:schemeClr>
                </a:solidFill>
                <a:latin typeface="UTM Avo" panose="02040603050506020204" pitchFamily="18" charset="0"/>
              </a:rPr>
              <a:t>Cào cào ngưng giã gạo</a:t>
            </a:r>
          </a:p>
          <a:p>
            <a:r>
              <a:rPr lang="en-US" sz="3000">
                <a:solidFill>
                  <a:schemeClr val="accent2">
                    <a:lumMod val="50000"/>
                  </a:schemeClr>
                </a:solidFill>
                <a:latin typeface="UTM Avo" panose="02040603050506020204" pitchFamily="18" charset="0"/>
              </a:rPr>
              <a:t>Xén tôi thôi cắt áo</a:t>
            </a:r>
          </a:p>
          <a:p>
            <a:r>
              <a:rPr lang="en-US" sz="3000">
                <a:solidFill>
                  <a:schemeClr val="accent2">
                    <a:lumMod val="50000"/>
                  </a:schemeClr>
                </a:solidFill>
                <a:latin typeface="UTM Avo" panose="02040603050506020204" pitchFamily="18" charset="0"/>
              </a:rPr>
              <a:t>Đều bảo nhau đi tìm.</a:t>
            </a:r>
          </a:p>
        </p:txBody>
      </p:sp>
      <p:sp>
        <p:nvSpPr>
          <p:cNvPr id="14" name="TextBox 13"/>
          <p:cNvSpPr txBox="1"/>
          <p:nvPr/>
        </p:nvSpPr>
        <p:spPr>
          <a:xfrm>
            <a:off x="6381216" y="3939277"/>
            <a:ext cx="5257788" cy="2400657"/>
          </a:xfrm>
          <a:prstGeom prst="rect">
            <a:avLst/>
          </a:prstGeom>
          <a:noFill/>
        </p:spPr>
        <p:txBody>
          <a:bodyPr wrap="square" rtlCol="0">
            <a:spAutoFit/>
          </a:bodyPr>
          <a:lstStyle/>
          <a:p>
            <a:r>
              <a:rPr lang="en-US" sz="3000">
                <a:solidFill>
                  <a:schemeClr val="accent2">
                    <a:lumMod val="50000"/>
                  </a:schemeClr>
                </a:solidFill>
                <a:latin typeface="UTM Avo" panose="02040603050506020204" pitchFamily="18" charset="0"/>
              </a:rPr>
              <a:t>Khu vườn hoang lặng im</a:t>
            </a:r>
          </a:p>
          <a:p>
            <a:r>
              <a:rPr lang="en-US" sz="3000">
                <a:solidFill>
                  <a:schemeClr val="accent2">
                    <a:lumMod val="50000"/>
                  </a:schemeClr>
                </a:solidFill>
                <a:latin typeface="UTM Avo" panose="02040603050506020204" pitchFamily="18" charset="0"/>
              </a:rPr>
              <a:t>Bỗng râm ran khắp lối</a:t>
            </a:r>
          </a:p>
          <a:p>
            <a:r>
              <a:rPr lang="en-US" sz="3000">
                <a:solidFill>
                  <a:schemeClr val="accent2">
                    <a:lumMod val="50000"/>
                  </a:schemeClr>
                </a:solidFill>
                <a:latin typeface="UTM Avo" panose="02040603050506020204" pitchFamily="18" charset="0"/>
              </a:rPr>
              <a:t>Có điều ai cũng nói</a:t>
            </a:r>
          </a:p>
          <a:p>
            <a:r>
              <a:rPr lang="en-US" sz="3000">
                <a:solidFill>
                  <a:schemeClr val="accent2">
                    <a:lumMod val="50000"/>
                  </a:schemeClr>
                </a:solidFill>
                <a:latin typeface="UTM Avo" panose="02040603050506020204" pitchFamily="18" charset="0"/>
              </a:rPr>
              <a:t>Cánh cam về nhà tôi.</a:t>
            </a:r>
          </a:p>
          <a:p>
            <a:pPr algn="r"/>
            <a:r>
              <a:rPr lang="en-US" sz="3000">
                <a:solidFill>
                  <a:schemeClr val="accent2">
                    <a:lumMod val="50000"/>
                  </a:schemeClr>
                </a:solidFill>
                <a:latin typeface="UTM Avo" panose="02040603050506020204" pitchFamily="18" charset="0"/>
              </a:rPr>
              <a:t>(Ngân Vịnh)</a:t>
            </a:r>
          </a:p>
        </p:txBody>
      </p:sp>
    </p:spTree>
    <p:extLst>
      <p:ext uri="{BB962C8B-B14F-4D97-AF65-F5344CB8AC3E}">
        <p14:creationId xmlns:p14="http://schemas.microsoft.com/office/powerpoint/2010/main" val="1467957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10185" y="449341"/>
            <a:ext cx="9689912" cy="983673"/>
            <a:chOff x="805217" y="449342"/>
            <a:chExt cx="10672549" cy="983673"/>
          </a:xfrm>
        </p:grpSpPr>
        <p:sp>
          <p:nvSpPr>
            <p:cNvPr id="2" name="Google Shape;117;p2"/>
            <p:cNvSpPr/>
            <p:nvPr/>
          </p:nvSpPr>
          <p:spPr>
            <a:xfrm>
              <a:off x="805217" y="449342"/>
              <a:ext cx="10672549" cy="983673"/>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 name="TextBox 2"/>
            <p:cNvSpPr txBox="1"/>
            <p:nvPr/>
          </p:nvSpPr>
          <p:spPr>
            <a:xfrm>
              <a:off x="1056920" y="648790"/>
              <a:ext cx="10169142" cy="646331"/>
            </a:xfrm>
            <a:prstGeom prst="rect">
              <a:avLst/>
            </a:prstGeom>
            <a:noFill/>
          </p:spPr>
          <p:txBody>
            <a:bodyPr wrap="square" rtlCol="0">
              <a:spAutoFit/>
            </a:bodyPr>
            <a:lstStyle/>
            <a:p>
              <a:r>
                <a:rPr lang="en-US" sz="3600" b="1">
                  <a:solidFill>
                    <a:schemeClr val="accent2">
                      <a:lumMod val="50000"/>
                    </a:schemeClr>
                  </a:solidFill>
                  <a:latin typeface="UTM Avo" panose="02040603050506020204" pitchFamily="18" charset="0"/>
                </a:rPr>
                <a:t>a. Chuyện gì xảy ra với cánh cam?</a:t>
              </a:r>
            </a:p>
          </p:txBody>
        </p:sp>
      </p:gr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2968" b="96063" l="9994" r="89885">
                        <a14:foregroundMark x1="35251" y1="28710" x2="66626" y2="28952"/>
                        <a14:foregroundMark x1="61660" y1="23259" x2="61902" y2="32344"/>
                        <a14:foregroundMark x1="56935" y1="32102" x2="62810" y2="32102"/>
                        <a14:foregroundMark x1="43368" y1="22835" x2="39067" y2="33677"/>
                      </a14:backgroundRemoval>
                    </a14:imgEffect>
                  </a14:imgLayer>
                </a14:imgProps>
              </a:ext>
              <a:ext uri="{28A0092B-C50C-407E-A947-70E740481C1C}">
                <a14:useLocalDpi xmlns:a14="http://schemas.microsoft.com/office/drawing/2010/main" val="0"/>
              </a:ext>
            </a:extLst>
          </a:blip>
          <a:stretch>
            <a:fillRect/>
          </a:stretch>
        </p:blipFill>
        <p:spPr>
          <a:xfrm rot="951843">
            <a:off x="693700" y="433874"/>
            <a:ext cx="1014604" cy="10146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540" y="1487606"/>
            <a:ext cx="4449170" cy="4940311"/>
          </a:xfrm>
          <a:prstGeom prst="rect">
            <a:avLst/>
          </a:prstGeom>
        </p:spPr>
      </p:pic>
      <p:grpSp>
        <p:nvGrpSpPr>
          <p:cNvPr id="11" name="Group 10"/>
          <p:cNvGrpSpPr/>
          <p:nvPr/>
        </p:nvGrpSpPr>
        <p:grpSpPr>
          <a:xfrm>
            <a:off x="1071348" y="2274176"/>
            <a:ext cx="5540992" cy="3367168"/>
            <a:chOff x="1071348" y="2274176"/>
            <a:chExt cx="5540992" cy="3367168"/>
          </a:xfrm>
        </p:grpSpPr>
        <p:sp>
          <p:nvSpPr>
            <p:cNvPr id="9" name="TextBox 8"/>
            <p:cNvSpPr txBox="1"/>
            <p:nvPr/>
          </p:nvSpPr>
          <p:spPr>
            <a:xfrm>
              <a:off x="1364775" y="2557377"/>
              <a:ext cx="4790365" cy="2800767"/>
            </a:xfrm>
            <a:prstGeom prst="rect">
              <a:avLst/>
            </a:prstGeom>
            <a:noFill/>
          </p:spPr>
          <p:txBody>
            <a:bodyPr wrap="square" rtlCol="0">
              <a:spAutoFit/>
            </a:bodyPr>
            <a:lstStyle/>
            <a:p>
              <a:pPr algn="just"/>
              <a:r>
                <a:rPr lang="en-US" sz="4400">
                  <a:latin typeface="UTM Avo" panose="02040603050506020204" pitchFamily="18" charset="0"/>
                </a:rPr>
                <a:t>    </a:t>
              </a:r>
              <a:r>
                <a:rPr lang="en-US" sz="4400">
                  <a:solidFill>
                    <a:srgbClr val="002060"/>
                  </a:solidFill>
                  <a:latin typeface="UTM Avo" panose="02040603050506020204" pitchFamily="18" charset="0"/>
                </a:rPr>
                <a:t>Cánh cam bị lạc mẹ, bị gió xô vào vườn hoang đầy gai góc.</a:t>
              </a:r>
            </a:p>
          </p:txBody>
        </p:sp>
        <p:sp>
          <p:nvSpPr>
            <p:cNvPr id="10" name="Flowchart: Terminator 9"/>
            <p:cNvSpPr/>
            <p:nvPr/>
          </p:nvSpPr>
          <p:spPr>
            <a:xfrm>
              <a:off x="1071348" y="2274176"/>
              <a:ext cx="5540992" cy="3367168"/>
            </a:xfrm>
            <a:prstGeom prst="flowChartTerminator">
              <a:avLst/>
            </a:prstGeom>
            <a:noFill/>
            <a:ln w="38100">
              <a:solidFill>
                <a:srgbClr val="5FBDA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17054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10185" y="449341"/>
            <a:ext cx="10399594" cy="1399777"/>
            <a:chOff x="805217" y="449342"/>
            <a:chExt cx="10672549" cy="1399777"/>
          </a:xfrm>
        </p:grpSpPr>
        <p:sp>
          <p:nvSpPr>
            <p:cNvPr id="2"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 name="TextBox 2"/>
            <p:cNvSpPr txBox="1"/>
            <p:nvPr/>
          </p:nvSpPr>
          <p:spPr>
            <a:xfrm>
              <a:off x="1056920" y="553254"/>
              <a:ext cx="10169142" cy="1200329"/>
            </a:xfrm>
            <a:prstGeom prst="rect">
              <a:avLst/>
            </a:prstGeom>
            <a:noFill/>
          </p:spPr>
          <p:txBody>
            <a:bodyPr wrap="square" rtlCol="0">
              <a:spAutoFit/>
            </a:bodyPr>
            <a:lstStyle/>
            <a:p>
              <a:r>
                <a:rPr lang="en-US" sz="3600" b="1">
                  <a:solidFill>
                    <a:schemeClr val="accent2">
                      <a:lumMod val="50000"/>
                    </a:schemeClr>
                  </a:solidFill>
                  <a:latin typeface="UTM Avo" panose="02040603050506020204" pitchFamily="18" charset="0"/>
                </a:rPr>
                <a:t>b. Những ai đã quan tâm, giúp đỡ cánh   cam?</a:t>
              </a:r>
            </a:p>
          </p:txBody>
        </p:sp>
      </p:gr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2968" b="96063" l="9994" r="89885">
                        <a14:foregroundMark x1="35251" y1="28710" x2="66626" y2="28952"/>
                        <a14:foregroundMark x1="61660" y1="23259" x2="61902" y2="32344"/>
                        <a14:foregroundMark x1="56935" y1="32102" x2="62810" y2="32102"/>
                        <a14:foregroundMark x1="43368" y1="22835" x2="39067" y2="33677"/>
                      </a14:backgroundRemoval>
                    </a14:imgEffect>
                  </a14:imgLayer>
                </a14:imgProps>
              </a:ext>
              <a:ext uri="{28A0092B-C50C-407E-A947-70E740481C1C}">
                <a14:useLocalDpi xmlns:a14="http://schemas.microsoft.com/office/drawing/2010/main" val="0"/>
              </a:ext>
            </a:extLst>
          </a:blip>
          <a:stretch>
            <a:fillRect/>
          </a:stretch>
        </p:blipFill>
        <p:spPr>
          <a:xfrm rot="951843">
            <a:off x="693700" y="433874"/>
            <a:ext cx="1014604" cy="101460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2402" y="1903710"/>
            <a:ext cx="4241829" cy="4566987"/>
          </a:xfrm>
          <a:prstGeom prst="rect">
            <a:avLst/>
          </a:prstGeom>
        </p:spPr>
      </p:pic>
      <p:grpSp>
        <p:nvGrpSpPr>
          <p:cNvPr id="13" name="Group 12"/>
          <p:cNvGrpSpPr/>
          <p:nvPr/>
        </p:nvGrpSpPr>
        <p:grpSpPr>
          <a:xfrm>
            <a:off x="1071348" y="2274176"/>
            <a:ext cx="5540992" cy="3367168"/>
            <a:chOff x="1071348" y="2274176"/>
            <a:chExt cx="5540992" cy="3367168"/>
          </a:xfrm>
        </p:grpSpPr>
        <p:sp>
          <p:nvSpPr>
            <p:cNvPr id="14" name="TextBox 13"/>
            <p:cNvSpPr txBox="1"/>
            <p:nvPr/>
          </p:nvSpPr>
          <p:spPr>
            <a:xfrm>
              <a:off x="1364775" y="2557377"/>
              <a:ext cx="4790365" cy="2800767"/>
            </a:xfrm>
            <a:prstGeom prst="rect">
              <a:avLst/>
            </a:prstGeom>
            <a:noFill/>
          </p:spPr>
          <p:txBody>
            <a:bodyPr wrap="square" rtlCol="0">
              <a:spAutoFit/>
            </a:bodyPr>
            <a:lstStyle/>
            <a:p>
              <a:pPr algn="just"/>
              <a:r>
                <a:rPr lang="en-US" sz="4400">
                  <a:latin typeface="UTM Avo" panose="02040603050506020204" pitchFamily="18" charset="0"/>
                </a:rPr>
                <a:t>       </a:t>
              </a:r>
              <a:r>
                <a:rPr lang="en-US" sz="4400">
                  <a:solidFill>
                    <a:srgbClr val="002060"/>
                  </a:solidFill>
                  <a:latin typeface="UTM Avo" panose="02040603050506020204" pitchFamily="18" charset="0"/>
                </a:rPr>
                <a:t>Bọ dừa, cào cào, xén tóc đã quan tâm, giúp đỡ cánh cam.</a:t>
              </a:r>
            </a:p>
          </p:txBody>
        </p:sp>
        <p:sp>
          <p:nvSpPr>
            <p:cNvPr id="15" name="Flowchart: Terminator 14"/>
            <p:cNvSpPr/>
            <p:nvPr/>
          </p:nvSpPr>
          <p:spPr>
            <a:xfrm>
              <a:off x="1071348" y="2274176"/>
              <a:ext cx="5540992" cy="3367168"/>
            </a:xfrm>
            <a:prstGeom prst="flowChartTerminator">
              <a:avLst/>
            </a:prstGeom>
            <a:noFill/>
            <a:ln w="38100">
              <a:solidFill>
                <a:srgbClr val="5FBDA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11793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10185" y="449341"/>
            <a:ext cx="10399594" cy="1399777"/>
            <a:chOff x="805217" y="449342"/>
            <a:chExt cx="10672549" cy="1399777"/>
          </a:xfrm>
        </p:grpSpPr>
        <p:sp>
          <p:nvSpPr>
            <p:cNvPr id="2"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 name="TextBox 2"/>
            <p:cNvSpPr txBox="1"/>
            <p:nvPr/>
          </p:nvSpPr>
          <p:spPr>
            <a:xfrm>
              <a:off x="1056920" y="553254"/>
              <a:ext cx="10169142" cy="1200329"/>
            </a:xfrm>
            <a:prstGeom prst="rect">
              <a:avLst/>
            </a:prstGeom>
            <a:noFill/>
          </p:spPr>
          <p:txBody>
            <a:bodyPr wrap="square" rtlCol="0">
              <a:spAutoFit/>
            </a:bodyPr>
            <a:lstStyle/>
            <a:p>
              <a:r>
                <a:rPr lang="en-US" sz="3600" b="1">
                  <a:solidFill>
                    <a:schemeClr val="accent2">
                      <a:lumMod val="50000"/>
                    </a:schemeClr>
                  </a:solidFill>
                  <a:latin typeface="UTM Avo" panose="02040603050506020204" pitchFamily="18" charset="0"/>
                </a:rPr>
                <a:t>c. Họ đã làm gì và nói gì để an ủi cánh cam?</a:t>
              </a:r>
            </a:p>
          </p:txBody>
        </p:sp>
      </p:gr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2968" b="96063" l="9994" r="89885">
                        <a14:foregroundMark x1="35251" y1="28710" x2="66626" y2="28952"/>
                        <a14:foregroundMark x1="61660" y1="23259" x2="61902" y2="32344"/>
                        <a14:foregroundMark x1="56935" y1="32102" x2="62810" y2="32102"/>
                        <a14:foregroundMark x1="43368" y1="22835" x2="39067" y2="33677"/>
                      </a14:backgroundRemoval>
                    </a14:imgEffect>
                  </a14:imgLayer>
                </a14:imgProps>
              </a:ext>
              <a:ext uri="{28A0092B-C50C-407E-A947-70E740481C1C}">
                <a14:useLocalDpi xmlns:a14="http://schemas.microsoft.com/office/drawing/2010/main" val="0"/>
              </a:ext>
            </a:extLst>
          </a:blip>
          <a:stretch>
            <a:fillRect/>
          </a:stretch>
        </p:blipFill>
        <p:spPr>
          <a:xfrm rot="951843">
            <a:off x="693700" y="433874"/>
            <a:ext cx="1014604" cy="1014604"/>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4942767" y="2548060"/>
            <a:ext cx="6767012" cy="3510614"/>
          </a:xfrm>
          <a:prstGeom prst="rect">
            <a:avLst/>
          </a:prstGeom>
        </p:spPr>
      </p:pic>
      <p:grpSp>
        <p:nvGrpSpPr>
          <p:cNvPr id="18" name="Group 17"/>
          <p:cNvGrpSpPr/>
          <p:nvPr/>
        </p:nvGrpSpPr>
        <p:grpSpPr>
          <a:xfrm>
            <a:off x="574347" y="2274175"/>
            <a:ext cx="4270608" cy="4163271"/>
            <a:chOff x="1071348" y="2274176"/>
            <a:chExt cx="5540992" cy="3454190"/>
          </a:xfrm>
        </p:grpSpPr>
        <p:sp>
          <p:nvSpPr>
            <p:cNvPr id="19" name="TextBox 18"/>
            <p:cNvSpPr txBox="1"/>
            <p:nvPr/>
          </p:nvSpPr>
          <p:spPr>
            <a:xfrm>
              <a:off x="1280038" y="2434266"/>
              <a:ext cx="5123612" cy="3294100"/>
            </a:xfrm>
            <a:prstGeom prst="rect">
              <a:avLst/>
            </a:prstGeom>
            <a:noFill/>
          </p:spPr>
          <p:txBody>
            <a:bodyPr wrap="square" rtlCol="0">
              <a:spAutoFit/>
            </a:bodyPr>
            <a:lstStyle/>
            <a:p>
              <a:pPr algn="ctr"/>
              <a:r>
                <a:rPr lang="en-US" sz="3600">
                  <a:solidFill>
                    <a:schemeClr val="accent6">
                      <a:lumMod val="50000"/>
                    </a:schemeClr>
                  </a:solidFill>
                  <a:latin typeface="UTM Avo" panose="02040603050506020204" pitchFamily="18" charset="0"/>
                </a:rPr>
                <a:t>Họ nghe tiếng cánh cam khóc, vội dừng công việc đi tìm cánh cam và mời cánh cam về nhà mình. </a:t>
              </a:r>
            </a:p>
          </p:txBody>
        </p:sp>
        <p:sp>
          <p:nvSpPr>
            <p:cNvPr id="20" name="Flowchart: Terminator 19"/>
            <p:cNvSpPr/>
            <p:nvPr/>
          </p:nvSpPr>
          <p:spPr>
            <a:xfrm>
              <a:off x="1071348" y="2274176"/>
              <a:ext cx="5540992" cy="3367168"/>
            </a:xfrm>
            <a:prstGeom prst="flowChartTerminator">
              <a:avLst/>
            </a:prstGeom>
            <a:noFill/>
            <a:ln w="38100">
              <a:solidFill>
                <a:srgbClr val="5FBDA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72685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思源黑体 CN Bold"/>
        <a:ea typeface="思源黑体 CN Bold"/>
        <a:cs typeface=""/>
      </a:majorFont>
      <a:minorFont>
        <a:latin typeface="思源黑体 CN Bold"/>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616</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#9Slide05 Fourth Medium</vt:lpstr>
      <vt:lpstr>Arial</vt:lpstr>
      <vt:lpstr>#9Slide07 IcielCrocante</vt:lpstr>
      <vt:lpstr>UTM Avo</vt:lpstr>
      <vt:lpstr>SVN-Newton</vt:lpstr>
      <vt:lpstr>#9Slide05 SVNMaphylla</vt:lpstr>
      <vt:lpstr>思源黑体 CN Light</vt:lpstr>
      <vt:lpstr>Tahoma</vt:lpstr>
      <vt:lpstr>思源黑体 CN Bold</vt:lpstr>
      <vt:lpstr>UTM Showcard</vt:lpstr>
      <vt:lpstr>#9Slide07 HoneyCream</vt:lpstr>
      <vt:lpstr>#9Slide05 Aphrodite Pro</vt:lpstr>
      <vt:lpstr>#9Slide07 SVNDessert Menu Scrip</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User</cp:lastModifiedBy>
  <cp:revision>25</cp:revision>
  <dcterms:created xsi:type="dcterms:W3CDTF">2023-03-11T09:41:06Z</dcterms:created>
  <dcterms:modified xsi:type="dcterms:W3CDTF">2026-03-24T01:15:40Z</dcterms:modified>
</cp:coreProperties>
</file>