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4" r:id="rId3"/>
  </p:sldMasterIdLst>
  <p:handoutMasterIdLst>
    <p:handoutMasterId r:id="rId23"/>
  </p:handoutMasterIdLst>
  <p:sldIdLst>
    <p:sldId id="256" r:id="rId4"/>
    <p:sldId id="258" r:id="rId5"/>
    <p:sldId id="257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24"/>
    </p:embeddedFont>
    <p:embeddedFont>
      <p:font typeface="#9Slide04 Goku" panose="02000503000000020004" pitchFamily="2" charset="0"/>
      <p:regular r:id="rId25"/>
    </p:embeddedFont>
    <p:embeddedFont>
      <p:font typeface="#9Slide05 Aphrodite Pro" panose="02000000000000000000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#9Slide07 IcielBC Cubano Normal" panose="00000500000000000000" pitchFamily="2" charset="0"/>
      <p:regular r:id="rId28"/>
    </p:embeddedFont>
    <p:embeddedFont>
      <p:font typeface="#9Slide07 IcielPony" panose="02000000000000000000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SVN-Dancing Script" panose="02040603050506020204" pitchFamily="18" charset="0"/>
      <p:regular r:id="rId40"/>
    </p:embeddedFont>
    <p:embeddedFont>
      <p:font typeface="SVN-Internation" panose="02040603050506020204" pitchFamily="18" charset="0"/>
      <p:regular r:id="rId41"/>
    </p:embeddedFont>
    <p:embeddedFont>
      <p:font typeface="SVN-Newton" panose="02040603050506020204" pitchFamily="18" charset="0"/>
      <p:regular r:id="rId42"/>
    </p:embeddedFont>
    <p:embeddedFont>
      <p:font typeface="SVN-Poky's" panose="020B0606040200020203" pitchFamily="34" charset="0"/>
      <p:regular r:id="rId43"/>
    </p:embeddedFont>
    <p:embeddedFont>
      <p:font typeface="UTM Aptima" panose="02040603050506020204" pitchFamily="18" charset="0"/>
      <p:regular r:id="rId44"/>
      <p:bold r:id="rId45"/>
      <p:italic r:id="rId46"/>
      <p:boldItalic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  <p:embeddedFont>
      <p:font typeface="UTM ViceroyJF" panose="0204060305050602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40251-593A-41CE-952E-8845888DF40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9D8D8-5E08-4E3D-AF90-BADEBC8ED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35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67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F0C55-0DB5-4665-88E8-FE4CDD6E321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C6714-2B7A-41C5-9A61-30AD412C3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6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78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18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10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91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734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0" y="955"/>
            <a:ext cx="11921067" cy="23283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90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5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38150" y="361950"/>
            <a:ext cx="11239500" cy="6153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3581401"/>
            <a:ext cx="12192000" cy="3276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3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F0C55-0DB5-4665-88E8-FE4CDD6E321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C6714-2B7A-41C5-9A61-30AD412C3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F0C55-0DB5-4665-88E8-FE4CDD6E321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C6714-2B7A-41C5-9A61-30AD412C3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3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F0C55-0DB5-4665-88E8-FE4CDD6E321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C6714-2B7A-41C5-9A61-30AD412C3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9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F0C55-0DB5-4665-88E8-FE4CDD6E321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C6714-2B7A-41C5-9A61-30AD412C3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6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1F0C55-0DB5-4665-88E8-FE4CDD6E321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C6714-2B7A-41C5-9A61-30AD412C3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2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2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4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141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18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slide" Target="slide14.xml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slide" Target="slide14.xml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2" y="0"/>
            <a:ext cx="12192000" cy="2330245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2" y="3437466"/>
            <a:ext cx="12192000" cy="3420533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0" y="0"/>
            <a:ext cx="11921067" cy="2328334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123950"/>
            <a:ext cx="12192000" cy="5734051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169" y="-111503"/>
            <a:ext cx="1271130" cy="1271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80562" y="778619"/>
            <a:ext cx="2811440" cy="1105510"/>
            <a:chOff x="-856881" y="1091821"/>
            <a:chExt cx="2811440" cy="1105510"/>
          </a:xfrm>
        </p:grpSpPr>
        <p:sp>
          <p:nvSpPr>
            <p:cNvPr id="11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sp>
        <p:nvSpPr>
          <p:cNvPr id="13" name="矩形 28">
            <a:extLst>
              <a:ext uri="{FF2B5EF4-FFF2-40B4-BE49-F238E27FC236}">
                <a16:creationId xmlns:a16="http://schemas.microsoft.com/office/drawing/2014/main" id="{0486687C-426A-E595-5E09-00AC10217305}"/>
              </a:ext>
            </a:extLst>
          </p:cNvPr>
          <p:cNvSpPr/>
          <p:nvPr/>
        </p:nvSpPr>
        <p:spPr>
          <a:xfrm>
            <a:off x="1084471" y="1843764"/>
            <a:ext cx="10217862" cy="1200329"/>
          </a:xfrm>
          <a:prstGeom prst="rect">
            <a:avLst/>
          </a:prstGeom>
        </p:spPr>
        <p:txBody>
          <a:bodyPr vert="horz"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SVN-Internati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MỞ RỘNG VỐN TỪ THIÊN NHIÊN</a:t>
            </a:r>
            <a:endParaRPr lang="zh-CN" altLang="en-US" sz="7200" dirty="0">
              <a:gradFill flip="none" rotWithShape="1">
                <a:gsLst>
                  <a:gs pos="77000">
                    <a:srgbClr val="CA3446"/>
                  </a:gs>
                  <a:gs pos="0">
                    <a:srgbClr val="FFF022"/>
                  </a:gs>
                  <a:gs pos="27000">
                    <a:schemeClr val="accent6">
                      <a:lumMod val="75000"/>
                    </a:schemeClr>
                  </a:gs>
                  <a:gs pos="4900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reflection blurRad="6350" stA="50000" endA="300" endPos="50000" dist="29997" dir="5400000" sy="-100000" algn="bl" rotWithShape="0"/>
              </a:effectLst>
              <a:latin typeface="SVN-Internation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5761120" y="4631961"/>
            <a:ext cx="2453489" cy="627601"/>
          </a:xfrm>
          <a:prstGeom prst="roundRect">
            <a:avLst>
              <a:gd name="adj" fmla="val 50000"/>
            </a:avLst>
          </a:prstGeom>
          <a:solidFill>
            <a:srgbClr val="1D7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36</a:t>
            </a:r>
            <a:endParaRPr lang="zh-CN" altLang="en-US" sz="3600" dirty="0"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63820" y="3010774"/>
            <a:ext cx="6713002" cy="1202665"/>
            <a:chOff x="2961973" y="3514494"/>
            <a:chExt cx="6713002" cy="1202665"/>
          </a:xfrm>
        </p:grpSpPr>
        <p:sp>
          <p:nvSpPr>
            <p:cNvPr id="16" name="TextBox 15"/>
            <p:cNvSpPr txBox="1"/>
            <p:nvPr/>
          </p:nvSpPr>
          <p:spPr>
            <a:xfrm>
              <a:off x="2961973" y="3514494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ln w="1270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Câu nêu đặc điểm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61973" y="3516830"/>
              <a:ext cx="671300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7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ViceroyJF" panose="02040603050506020204" pitchFamily="18" charset="0"/>
                  <a:ea typeface="Noto Sans S Chinese DemiLight" panose="020B0400000000000000" pitchFamily="34" charset="-122"/>
                </a:rPr>
                <a:t>Câu nêu đặc điểm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82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9901" y="474653"/>
            <a:ext cx="10445447" cy="1338198"/>
            <a:chOff x="739901" y="474653"/>
            <a:chExt cx="10445447" cy="1338198"/>
          </a:xfrm>
        </p:grpSpPr>
        <p:sp>
          <p:nvSpPr>
            <p:cNvPr id="3" name="Rounded Rectangle 2"/>
            <p:cNvSpPr/>
            <p:nvPr/>
          </p:nvSpPr>
          <p:spPr>
            <a:xfrm>
              <a:off x="739901" y="474653"/>
              <a:ext cx="10445447" cy="13381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39050" y="543587"/>
              <a:ext cx="10046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Hỏi – đáp về đặc điểm của các sự vật </a:t>
              </a:r>
              <a:r>
                <a:rPr lang="en-US" sz="3600" b="1" i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ngôi sao, dòng sông, nương lúa, bầu trời</a:t>
              </a:r>
              <a:r>
                <a:rPr lang="en-US" sz="36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00" y="3048000"/>
            <a:ext cx="5031430" cy="3355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476250" y="2152650"/>
            <a:ext cx="5953124" cy="1276350"/>
            <a:chOff x="476250" y="2152650"/>
            <a:chExt cx="5953124" cy="1276350"/>
          </a:xfrm>
        </p:grpSpPr>
        <p:sp>
          <p:nvSpPr>
            <p:cNvPr id="7" name="íŝľíḋe">
              <a:extLst>
                <a:ext uri="{FF2B5EF4-FFF2-40B4-BE49-F238E27FC236}">
                  <a16:creationId xmlns:a16="http://schemas.microsoft.com/office/drawing/2014/main" id="{905F92B3-BAD7-4BBC-809D-2C0BF68B333C}"/>
                </a:ext>
              </a:extLst>
            </p:cNvPr>
            <p:cNvSpPr/>
            <p:nvPr/>
          </p:nvSpPr>
          <p:spPr>
            <a:xfrm>
              <a:off x="476250" y="2152650"/>
              <a:ext cx="5848350" cy="1276350"/>
            </a:xfrm>
            <a:prstGeom prst="roundRect">
              <a:avLst>
                <a:gd name="adj" fmla="val 3005"/>
              </a:avLst>
            </a:prstGeom>
            <a:solidFill>
              <a:srgbClr val="FFFABB"/>
            </a:solidFill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400"/>
              <a:endParaRPr lang="zh-CN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297" y="2362200"/>
              <a:ext cx="59340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accent2">
                      <a:lumMod val="50000"/>
                    </a:schemeClr>
                  </a:solidFill>
                  <a:latin typeface="UTM Aptima" panose="02040603050506020204" pitchFamily="18" charset="0"/>
                </a:rPr>
                <a:t>- </a:t>
              </a:r>
              <a:r>
                <a:rPr lang="en-US" sz="4800" b="1">
                  <a:latin typeface="UTM Aptima" panose="02040603050506020204" pitchFamily="18" charset="0"/>
                </a:rPr>
                <a:t>Nương lúa thế nào?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9072" y="4435549"/>
            <a:ext cx="675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UTM Aptima" panose="02040603050506020204" pitchFamily="18" charset="0"/>
              </a:rPr>
              <a:t>- Nương lúa </a:t>
            </a:r>
            <a:r>
              <a:rPr lang="en-US" sz="4800" b="1">
                <a:solidFill>
                  <a:srgbClr val="FF3300"/>
                </a:solidFill>
                <a:latin typeface="UTM Aptima" panose="02040603050506020204" pitchFamily="18" charset="0"/>
              </a:rPr>
              <a:t>vàng óng</a:t>
            </a:r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UTM Aptima" panose="02040603050506020204" pitchFamily="18" charset="0"/>
              </a:rPr>
              <a:t>.</a:t>
            </a:r>
            <a:endParaRPr lang="en-US" sz="4800" b="1"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1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9901" y="474653"/>
            <a:ext cx="10445447" cy="1338198"/>
            <a:chOff x="739901" y="474653"/>
            <a:chExt cx="10445447" cy="1338198"/>
          </a:xfrm>
        </p:grpSpPr>
        <p:sp>
          <p:nvSpPr>
            <p:cNvPr id="3" name="Rounded Rectangle 2"/>
            <p:cNvSpPr/>
            <p:nvPr/>
          </p:nvSpPr>
          <p:spPr>
            <a:xfrm>
              <a:off x="739901" y="474653"/>
              <a:ext cx="10445447" cy="13381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39050" y="543587"/>
              <a:ext cx="10046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Hỏi – đáp về đặc điểm của các sự vật </a:t>
              </a:r>
              <a:r>
                <a:rPr lang="en-US" sz="3600" b="1" i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ngôi sao, dòng sông, nương lúa, bầu trời</a:t>
              </a:r>
              <a:r>
                <a:rPr lang="en-US" sz="36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09800"/>
            <a:ext cx="51816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5"/>
          <p:cNvGrpSpPr/>
          <p:nvPr/>
        </p:nvGrpSpPr>
        <p:grpSpPr>
          <a:xfrm>
            <a:off x="476250" y="2152650"/>
            <a:ext cx="5953124" cy="1276350"/>
            <a:chOff x="476250" y="2152650"/>
            <a:chExt cx="5953124" cy="1276350"/>
          </a:xfrm>
        </p:grpSpPr>
        <p:sp>
          <p:nvSpPr>
            <p:cNvPr id="7" name="íŝľíḋe">
              <a:extLst>
                <a:ext uri="{FF2B5EF4-FFF2-40B4-BE49-F238E27FC236}">
                  <a16:creationId xmlns:a16="http://schemas.microsoft.com/office/drawing/2014/main" id="{905F92B3-BAD7-4BBC-809D-2C0BF68B333C}"/>
                </a:ext>
              </a:extLst>
            </p:cNvPr>
            <p:cNvSpPr/>
            <p:nvPr/>
          </p:nvSpPr>
          <p:spPr>
            <a:xfrm>
              <a:off x="476250" y="2152650"/>
              <a:ext cx="5848350" cy="1276350"/>
            </a:xfrm>
            <a:prstGeom prst="roundRect">
              <a:avLst>
                <a:gd name="adj" fmla="val 3005"/>
              </a:avLst>
            </a:prstGeom>
            <a:solidFill>
              <a:srgbClr val="FFFABB"/>
            </a:solidFill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400"/>
              <a:endParaRPr lang="zh-CN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5297" y="2362200"/>
              <a:ext cx="59340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accent2">
                      <a:lumMod val="50000"/>
                    </a:schemeClr>
                  </a:solidFill>
                  <a:latin typeface="UTM Aptima" panose="02040603050506020204" pitchFamily="18" charset="0"/>
                </a:rPr>
                <a:t>- </a:t>
              </a:r>
              <a:r>
                <a:rPr lang="en-US" sz="4800" b="1">
                  <a:latin typeface="UTM Aptima" panose="02040603050506020204" pitchFamily="18" charset="0"/>
                </a:rPr>
                <a:t>Ngôi sao thế nào?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6250" y="3825949"/>
            <a:ext cx="675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UTM Aptima" panose="02040603050506020204" pitchFamily="18" charset="0"/>
              </a:rPr>
              <a:t>- Ngôi sao </a:t>
            </a:r>
            <a:r>
              <a:rPr lang="en-US" sz="4800" b="1">
                <a:solidFill>
                  <a:srgbClr val="FF3300"/>
                </a:solidFill>
                <a:latin typeface="UTM Aptima" panose="02040603050506020204" pitchFamily="18" charset="0"/>
              </a:rPr>
              <a:t>lấp lánh</a:t>
            </a:r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UTM Aptima" panose="02040603050506020204" pitchFamily="18" charset="0"/>
              </a:rPr>
              <a:t>.</a:t>
            </a:r>
            <a:endParaRPr lang="en-US" sz="4800" b="1"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4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8" y="1123950"/>
            <a:ext cx="11882033" cy="5941017"/>
          </a:xfrm>
          <a:prstGeom prst="rect">
            <a:avLst/>
          </a:prstGeom>
        </p:spPr>
      </p:pic>
      <p:sp>
        <p:nvSpPr>
          <p:cNvPr id="5" name="矩形 28">
            <a:extLst>
              <a:ext uri="{FF2B5EF4-FFF2-40B4-BE49-F238E27FC236}">
                <a16:creationId xmlns:a16="http://schemas.microsoft.com/office/drawing/2014/main" id="{0486687C-426A-E595-5E09-00AC10217305}"/>
              </a:ext>
            </a:extLst>
          </p:cNvPr>
          <p:cNvSpPr/>
          <p:nvPr/>
        </p:nvSpPr>
        <p:spPr>
          <a:xfrm>
            <a:off x="3219675" y="1363313"/>
            <a:ext cx="5947462" cy="1938992"/>
          </a:xfrm>
          <a:prstGeom prst="rect">
            <a:avLst/>
          </a:prstGeom>
        </p:spPr>
        <p:txBody>
          <a:bodyPr vert="horz"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1200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SVN-Internati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VẬN DỤNG</a:t>
            </a:r>
            <a:endParaRPr lang="zh-CN" altLang="en-US" sz="12000" dirty="0">
              <a:gradFill flip="none" rotWithShape="1">
                <a:gsLst>
                  <a:gs pos="77000">
                    <a:srgbClr val="CA3446"/>
                  </a:gs>
                  <a:gs pos="0">
                    <a:srgbClr val="FFF022"/>
                  </a:gs>
                  <a:gs pos="27000">
                    <a:schemeClr val="accent6">
                      <a:lumMod val="75000"/>
                    </a:schemeClr>
                  </a:gs>
                  <a:gs pos="4900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reflection blurRad="6350" stA="50000" endA="300" endPos="50000" dist="29997" dir="5400000" sy="-100000" algn="bl" rotWithShape="0"/>
              </a:effectLst>
              <a:latin typeface="SVN-Internation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8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3283134" y="2218478"/>
            <a:ext cx="2102068" cy="165952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6484302" y="1475865"/>
            <a:ext cx="1655379" cy="1659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87" y="4347134"/>
            <a:ext cx="2711839" cy="26051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9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1937413" y="1818520"/>
            <a:ext cx="2266293" cy="859946"/>
            <a:chOff x="302875" y="3878006"/>
            <a:chExt cx="2266293" cy="859946"/>
          </a:xfrm>
        </p:grpSpPr>
        <p:sp>
          <p:nvSpPr>
            <p:cNvPr id="12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5351155" y="895510"/>
            <a:ext cx="2266293" cy="859946"/>
            <a:chOff x="302875" y="3878006"/>
            <a:chExt cx="2266293" cy="859946"/>
          </a:xfrm>
        </p:grpSpPr>
        <p:sp>
          <p:nvSpPr>
            <p:cNvPr id="15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Arrow: Right 1">
            <a:hlinkClick r:id="rId7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3 -1.11111E-6 L 0.12748 -0.18981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48 -0.18981 L 0.3905 -0.3243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7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292342"/>
            <a:ext cx="7137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Cambria" panose="02040503050406030204" pitchFamily="18" charset="0"/>
              </a:rPr>
              <a:t>Từ nào sau đây là từ chỉ sự vật?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11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vườn hoa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14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nhảy múa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đáng yêu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0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xanh tươi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30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481943"/>
            <a:ext cx="7154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Cambria" panose="02040503050406030204" pitchFamily="18" charset="0"/>
              </a:rPr>
              <a:t>Từ nào sau đây là từ chỉ đặc điểm?</a:t>
            </a:r>
            <a:endParaRPr lang="en-US" sz="44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8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50960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lấp lánh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14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chảy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17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dòng suối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0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vầng trăng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30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3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716058" y="721188"/>
            <a:ext cx="723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Cambria" panose="02040503050406030204" pitchFamily="18" charset="0"/>
              </a:rPr>
              <a:t>“ trong xanh” là từ chỉ: 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6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6794467" y="3719232"/>
            <a:ext cx="4537107" cy="1129886"/>
            <a:chOff x="6830721" y="2864057"/>
            <a:chExt cx="4537107" cy="1129886"/>
          </a:xfrm>
        </p:grpSpPr>
        <p:sp>
          <p:nvSpPr>
            <p:cNvPr id="9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Đặc điểm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17581" y="3762001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Hoạt động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02358" y="3771478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774389" y="3741491"/>
            <a:ext cx="1518921" cy="11298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891153" y="3923243"/>
            <a:ext cx="953350" cy="857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94476" y="3815199"/>
            <a:ext cx="891076" cy="896464"/>
          </a:xfrm>
          <a:prstGeom prst="rect">
            <a:avLst/>
          </a:prstGeom>
        </p:spPr>
      </p:pic>
      <p:sp>
        <p:nvSpPr>
          <p:cNvPr id="18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4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8" y="1123950"/>
            <a:ext cx="11882033" cy="5941017"/>
          </a:xfrm>
          <a:prstGeom prst="rect">
            <a:avLst/>
          </a:prstGeom>
        </p:spPr>
      </p:pic>
      <p:sp>
        <p:nvSpPr>
          <p:cNvPr id="5" name="矩形 28">
            <a:extLst>
              <a:ext uri="{FF2B5EF4-FFF2-40B4-BE49-F238E27FC236}">
                <a16:creationId xmlns:a16="http://schemas.microsoft.com/office/drawing/2014/main" id="{0486687C-426A-E595-5E09-00AC10217305}"/>
              </a:ext>
            </a:extLst>
          </p:cNvPr>
          <p:cNvSpPr/>
          <p:nvPr/>
        </p:nvSpPr>
        <p:spPr>
          <a:xfrm>
            <a:off x="1310504" y="658463"/>
            <a:ext cx="9765814" cy="1569660"/>
          </a:xfrm>
          <a:prstGeom prst="rect">
            <a:avLst/>
          </a:prstGeom>
        </p:spPr>
        <p:txBody>
          <a:bodyPr vert="horz"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960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SVN-Internati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CHÚC CÁC EM HỌC TỐT</a:t>
            </a:r>
            <a:endParaRPr lang="zh-CN" altLang="en-US" sz="9600" dirty="0">
              <a:gradFill flip="none" rotWithShape="1">
                <a:gsLst>
                  <a:gs pos="77000">
                    <a:srgbClr val="CA3446"/>
                  </a:gs>
                  <a:gs pos="0">
                    <a:srgbClr val="FFF022"/>
                  </a:gs>
                  <a:gs pos="27000">
                    <a:schemeClr val="accent6">
                      <a:lumMod val="75000"/>
                    </a:schemeClr>
                  </a:gs>
                  <a:gs pos="4900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reflection blurRad="6350" stA="50000" endA="300" endPos="50000" dist="29997" dir="5400000" sy="-100000" algn="bl" rotWithShape="0"/>
              </a:effectLst>
              <a:latin typeface="SVN-Internation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27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920" y="-102306"/>
            <a:ext cx="8261980" cy="3115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989825" y="1245658"/>
            <a:ext cx="10990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*</a:t>
            </a:r>
            <a:r>
              <a:rPr lang="en-US" sz="3600" b="1" dirty="0" err="1">
                <a:latin typeface="UTM Avo" panose="02040603050506020204" pitchFamily="18" charset="0"/>
              </a:rPr>
              <a:t>Kiến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thức</a:t>
            </a:r>
            <a:r>
              <a:rPr lang="en-US" sz="3600" b="1" dirty="0"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latin typeface="UTM Avo" panose="02040603050506020204" pitchFamily="18" charset="0"/>
              </a:rPr>
              <a:t>kĩ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năng</a:t>
            </a:r>
            <a:r>
              <a:rPr lang="en-US" sz="3600" b="1" dirty="0">
                <a:latin typeface="UTM Avo" panose="02040603050506020204" pitchFamily="18" charset="0"/>
              </a:rPr>
              <a:t>:</a:t>
            </a:r>
            <a:endParaRPr lang="en-US" sz="3600" dirty="0">
              <a:latin typeface="UTM Avo" panose="02040603050506020204" pitchFamily="18" charset="0"/>
            </a:endParaRPr>
          </a:p>
          <a:p>
            <a:r>
              <a:rPr lang="en-US" sz="3600" dirty="0">
                <a:latin typeface="UTM Avo" panose="02040603050506020204" pitchFamily="18" charset="0"/>
              </a:rPr>
              <a:t>- </a:t>
            </a:r>
            <a:r>
              <a:rPr lang="en-US" sz="3600" dirty="0" err="1">
                <a:latin typeface="UTM Avo" panose="02040603050506020204" pitchFamily="18" charset="0"/>
              </a:rPr>
              <a:t>Tìm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được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hiểu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nghĩa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số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sự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</a:rPr>
              <a:t>..</a:t>
            </a:r>
          </a:p>
          <a:p>
            <a:r>
              <a:rPr lang="en-US" sz="3600" dirty="0">
                <a:latin typeface="UTM Avo" panose="02040603050506020204" pitchFamily="18" charset="0"/>
              </a:rPr>
              <a:t>- </a:t>
            </a:r>
            <a:r>
              <a:rPr lang="en-US" sz="3600" dirty="0" err="1">
                <a:latin typeface="UTM Avo" panose="02040603050506020204" pitchFamily="18" charset="0"/>
              </a:rPr>
              <a:t>Đặt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được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đặc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điểm</a:t>
            </a:r>
            <a:r>
              <a:rPr lang="en-US" sz="3600" dirty="0">
                <a:latin typeface="UTM Avo" panose="02040603050506020204" pitchFamily="18" charset="0"/>
              </a:rPr>
              <a:t>..</a:t>
            </a:r>
          </a:p>
          <a:p>
            <a:r>
              <a:rPr lang="en-US" sz="3600" b="1" dirty="0">
                <a:latin typeface="UTM Avo" panose="02040603050506020204" pitchFamily="18" charset="0"/>
              </a:rPr>
              <a:t>*</a:t>
            </a:r>
            <a:r>
              <a:rPr lang="en-US" sz="3600" b="1" dirty="0" err="1">
                <a:latin typeface="UTM Avo" panose="02040603050506020204" pitchFamily="18" charset="0"/>
              </a:rPr>
              <a:t>Phát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triển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năng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lực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và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phẩm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chất</a:t>
            </a:r>
            <a:r>
              <a:rPr lang="en-US" sz="3600" b="1" dirty="0">
                <a:latin typeface="UTM Avo" panose="02040603050506020204" pitchFamily="18" charset="0"/>
              </a:rPr>
              <a:t>:</a:t>
            </a:r>
            <a:endParaRPr lang="en-US" sz="3600" dirty="0">
              <a:latin typeface="UTM Avo" panose="02040603050506020204" pitchFamily="18" charset="0"/>
            </a:endParaRPr>
          </a:p>
          <a:p>
            <a:r>
              <a:rPr lang="en-US" sz="3600" dirty="0">
                <a:latin typeface="UTM Avo" panose="02040603050506020204" pitchFamily="18" charset="0"/>
              </a:rPr>
              <a:t>- </a:t>
            </a:r>
            <a:r>
              <a:rPr lang="en-US" sz="3600" dirty="0" err="1">
                <a:latin typeface="UTM Avo" panose="02040603050506020204" pitchFamily="18" charset="0"/>
              </a:rPr>
              <a:t>Phát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triển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vốn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từ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thiên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nhiên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  <a:p>
            <a:r>
              <a:rPr lang="en-US" sz="3600" dirty="0">
                <a:latin typeface="UTM Avo" panose="02040603050506020204" pitchFamily="18" charset="0"/>
              </a:rPr>
              <a:t>- </a:t>
            </a:r>
            <a:r>
              <a:rPr lang="en-US" sz="3600" dirty="0" err="1">
                <a:latin typeface="UTM Avo" panose="02040603050506020204" pitchFamily="18" charset="0"/>
              </a:rPr>
              <a:t>Rèn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kĩ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năng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đặt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nêu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đặc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điểm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58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3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12192000" cy="5734051"/>
          </a:xfrm>
          <a:prstGeom prst="rect">
            <a:avLst/>
          </a:prstGeom>
        </p:spPr>
      </p:pic>
      <p:pic>
        <p:nvPicPr>
          <p:cNvPr id="4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8" y="1123950"/>
            <a:ext cx="11882033" cy="5941017"/>
          </a:xfrm>
          <a:prstGeom prst="rect">
            <a:avLst/>
          </a:prstGeom>
        </p:spPr>
      </p:pic>
      <p:sp>
        <p:nvSpPr>
          <p:cNvPr id="5" name="矩形 28">
            <a:extLst>
              <a:ext uri="{FF2B5EF4-FFF2-40B4-BE49-F238E27FC236}">
                <a16:creationId xmlns:a16="http://schemas.microsoft.com/office/drawing/2014/main" id="{0486687C-426A-E595-5E09-00AC10217305}"/>
              </a:ext>
            </a:extLst>
          </p:cNvPr>
          <p:cNvSpPr/>
          <p:nvPr/>
        </p:nvSpPr>
        <p:spPr>
          <a:xfrm>
            <a:off x="3128303" y="1363313"/>
            <a:ext cx="6130204" cy="1938992"/>
          </a:xfrm>
          <a:prstGeom prst="rect">
            <a:avLst/>
          </a:prstGeom>
        </p:spPr>
        <p:txBody>
          <a:bodyPr vert="horz"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1200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SVN-Internation" panose="0204060305050602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KHÁM PHÁ</a:t>
            </a:r>
            <a:endParaRPr lang="zh-CN" altLang="en-US" sz="12000" dirty="0">
              <a:gradFill flip="none" rotWithShape="1">
                <a:gsLst>
                  <a:gs pos="77000">
                    <a:srgbClr val="CA3446"/>
                  </a:gs>
                  <a:gs pos="0">
                    <a:srgbClr val="FFF022"/>
                  </a:gs>
                  <a:gs pos="27000">
                    <a:schemeClr val="accent6">
                      <a:lumMod val="75000"/>
                    </a:schemeClr>
                  </a:gs>
                  <a:gs pos="4900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reflection blurRad="6350" stA="50000" endA="300" endPos="50000" dist="29997" dir="5400000" sy="-100000" algn="bl" rotWithShape="0"/>
              </a:effectLst>
              <a:latin typeface="SVN-Internation" panose="02040603050506020204" pitchFamily="18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39901" y="474653"/>
            <a:ext cx="10445447" cy="1338198"/>
            <a:chOff x="739901" y="474653"/>
            <a:chExt cx="10445447" cy="1338198"/>
          </a:xfrm>
        </p:grpSpPr>
        <p:sp>
          <p:nvSpPr>
            <p:cNvPr id="2" name="Rounded Rectangle 1"/>
            <p:cNvSpPr/>
            <p:nvPr/>
          </p:nvSpPr>
          <p:spPr>
            <a:xfrm>
              <a:off x="739901" y="474653"/>
              <a:ext cx="10445447" cy="13381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39050" y="543587"/>
              <a:ext cx="95547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Xếp các từ ngữ dưới đây vào nhóm thích hợp: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387458" y="878787"/>
            <a:ext cx="5238427" cy="3421991"/>
            <a:chOff x="0" y="1018272"/>
            <a:chExt cx="5238427" cy="34219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39050" y="2344548"/>
              <a:ext cx="23752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bầu trời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87459" y="1958106"/>
            <a:ext cx="5238427" cy="3421991"/>
            <a:chOff x="0" y="1018272"/>
            <a:chExt cx="5238427" cy="342199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39050" y="2344548"/>
              <a:ext cx="23752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ngôi sao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87459" y="3129442"/>
            <a:ext cx="5238427" cy="3421991"/>
            <a:chOff x="0" y="1018272"/>
            <a:chExt cx="5238427" cy="342199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04002" y="2344548"/>
              <a:ext cx="23752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xanh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29202" y="832272"/>
            <a:ext cx="5238427" cy="3421991"/>
            <a:chOff x="0" y="1018272"/>
            <a:chExt cx="5238427" cy="342199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39050" y="2344548"/>
              <a:ext cx="23752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lấp lánh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29201" y="2057605"/>
            <a:ext cx="5238427" cy="3421991"/>
            <a:chOff x="0" y="1018272"/>
            <a:chExt cx="5238427" cy="342199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75584" y="2298054"/>
              <a:ext cx="28402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nương lúa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370803" y="3194273"/>
            <a:ext cx="5238427" cy="3421991"/>
            <a:chOff x="0" y="1018272"/>
            <a:chExt cx="5238427" cy="342199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92556" y="2287512"/>
              <a:ext cx="2541876" cy="764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vàng óng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214379" y="889941"/>
            <a:ext cx="5238427" cy="3421991"/>
            <a:chOff x="0" y="1018272"/>
            <a:chExt cx="5238427" cy="342199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4583" y="2251560"/>
              <a:ext cx="28319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trong xanh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59716" y="2032601"/>
            <a:ext cx="5238427" cy="3421991"/>
            <a:chOff x="0" y="1018272"/>
            <a:chExt cx="5238427" cy="342199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418021" y="2282556"/>
              <a:ext cx="23752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lũy tre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99659" y="3169271"/>
            <a:ext cx="5238427" cy="3421991"/>
            <a:chOff x="0" y="1018272"/>
            <a:chExt cx="5238427" cy="342199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8272"/>
              <a:ext cx="5238427" cy="342199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37572" y="2267058"/>
              <a:ext cx="28466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 dòng sông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518183" y="5402731"/>
            <a:ext cx="6912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 ngữ chỉ sự vật</a:t>
            </a:r>
          </a:p>
          <a:p>
            <a:pPr marL="742950" indent="-742950">
              <a:buAutoNum type="alphaLcPeriod"/>
            </a:pPr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 ngữ chỉ đặc điểm</a:t>
            </a:r>
          </a:p>
        </p:txBody>
      </p:sp>
    </p:spTree>
    <p:extLst>
      <p:ext uri="{BB962C8B-B14F-4D97-AF65-F5344CB8AC3E}">
        <p14:creationId xmlns:p14="http://schemas.microsoft.com/office/powerpoint/2010/main" val="350869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8DB47-EEED-C98D-373B-3D9707BE6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>
            <a:off x="7638987" y="1634844"/>
            <a:ext cx="4097771" cy="52231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10748" y="684734"/>
            <a:ext cx="6177183" cy="4073532"/>
            <a:chOff x="810748" y="684734"/>
            <a:chExt cx="6177183" cy="40735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8" y="684734"/>
              <a:ext cx="6177183" cy="40735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53649" y="2059780"/>
              <a:ext cx="47640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Thế nào là từ ngữ chỉ sự vật?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0747" y="684733"/>
            <a:ext cx="6177183" cy="4073532"/>
            <a:chOff x="810748" y="684734"/>
            <a:chExt cx="6177183" cy="40735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8" y="684734"/>
              <a:ext cx="6177183" cy="407353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53649" y="2059780"/>
              <a:ext cx="47640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99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Thế nào là từ ngữ chỉ đặc điểm?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06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04" y="4499825"/>
            <a:ext cx="2934109" cy="2476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512" y="4080667"/>
            <a:ext cx="3048425" cy="289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" y="1524000"/>
            <a:ext cx="4213149" cy="275154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644" y="475243"/>
            <a:ext cx="4203455" cy="27452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195" y="-492746"/>
            <a:ext cx="4067598" cy="26564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5528" y="1694774"/>
            <a:ext cx="3946556" cy="257443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4121" y="543211"/>
            <a:ext cx="4185684" cy="27384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4121" y="-492746"/>
            <a:ext cx="4185684" cy="27384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3377" y="1593048"/>
            <a:ext cx="4310006" cy="281152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8033" y="576510"/>
            <a:ext cx="4325350" cy="28248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4247" y="-448848"/>
            <a:ext cx="4230001" cy="27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0.08998 0.6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802 0.458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40287 0.298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2565 0.6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3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2777 L -0.26029 0.3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18008 0.204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1111 L 0.03659 0.4953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63802 0.27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1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45039 0.1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Terminator 9"/>
          <p:cNvSpPr/>
          <p:nvPr/>
        </p:nvSpPr>
        <p:spPr>
          <a:xfrm>
            <a:off x="268338" y="4000499"/>
            <a:ext cx="5657815" cy="2990443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9901" y="474653"/>
            <a:ext cx="10445447" cy="1338198"/>
            <a:chOff x="739901" y="474653"/>
            <a:chExt cx="10445447" cy="1338198"/>
          </a:xfrm>
        </p:grpSpPr>
        <p:sp>
          <p:nvSpPr>
            <p:cNvPr id="3" name="Rounded Rectangle 2"/>
            <p:cNvSpPr/>
            <p:nvPr/>
          </p:nvSpPr>
          <p:spPr>
            <a:xfrm>
              <a:off x="739901" y="474653"/>
              <a:ext cx="10445447" cy="13381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39050" y="543587"/>
              <a:ext cx="10046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Ghép từ ngữ chỉ sự vật với từ ngữ chỉ đặc điểm ở bài tập 1 để tạo 3 câu.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39475" y="1934237"/>
            <a:ext cx="645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M.</a:t>
            </a:r>
            <a:r>
              <a:rPr lang="en-US" sz="3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Bầu trời trong xanh.</a:t>
            </a:r>
            <a:endParaRPr lang="en-US" sz="3600" b="1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116627" y="4000499"/>
            <a:ext cx="5657815" cy="2875995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3775" y="3971981"/>
            <a:ext cx="438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Từ ngữ chỉ sự vật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4957" y="4046637"/>
            <a:ext cx="4867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Từ ngữ chỉ đặc điểm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301" y="4708385"/>
            <a:ext cx="234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bầu trời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9015" y="4708385"/>
            <a:ext cx="234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ngôi sao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564" y="5495720"/>
            <a:ext cx="277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nương lúa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245" y="5470024"/>
            <a:ext cx="234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lũy tre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36241" y="6149392"/>
            <a:ext cx="2784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dòng sông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94204" y="4879835"/>
            <a:ext cx="234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 xanh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1918" y="4879835"/>
            <a:ext cx="2346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lấp lánh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57767" y="5667170"/>
            <a:ext cx="277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vàng óng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18198" y="5641474"/>
            <a:ext cx="2883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ptima" panose="02040603050506020204" pitchFamily="18" charset="0"/>
                <a:cs typeface="Times New Roman" panose="02020603050405020304" pitchFamily="18" charset="0"/>
              </a:rPr>
              <a:t>trong xanh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8728" y="2523418"/>
            <a:ext cx="645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- Ngôi sao lấp lánh.</a:t>
            </a:r>
            <a:endParaRPr lang="en-US" sz="3600" b="1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48728" y="3073955"/>
            <a:ext cx="645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- Nương lúa vàng óng.</a:t>
            </a:r>
            <a:endParaRPr lang="en-US" sz="3600" b="1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2763" y="1985604"/>
            <a:ext cx="421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- Lũy tre xanh.</a:t>
            </a:r>
            <a:endParaRPr lang="en-US" sz="3600" b="1">
              <a:solidFill>
                <a:srgbClr val="00808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3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 animBg="1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9901" y="474653"/>
            <a:ext cx="10445447" cy="1338198"/>
            <a:chOff x="739901" y="474653"/>
            <a:chExt cx="10445447" cy="1338198"/>
          </a:xfrm>
        </p:grpSpPr>
        <p:sp>
          <p:nvSpPr>
            <p:cNvPr id="3" name="Rounded Rectangle 2"/>
            <p:cNvSpPr/>
            <p:nvPr/>
          </p:nvSpPr>
          <p:spPr>
            <a:xfrm>
              <a:off x="739901" y="474653"/>
              <a:ext cx="10445447" cy="13381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39050" y="543587"/>
              <a:ext cx="10046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Hỏi – đáp về đặc điểm của các sự vật </a:t>
              </a:r>
              <a:r>
                <a:rPr lang="en-US" sz="3600" b="1" i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ngôi sao, dòng sông, nương lúa, bầu trời</a:t>
              </a:r>
              <a:r>
                <a:rPr lang="en-US" sz="36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50" y="2152650"/>
            <a:ext cx="4991099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/>
          <p:cNvGrpSpPr/>
          <p:nvPr/>
        </p:nvGrpSpPr>
        <p:grpSpPr>
          <a:xfrm>
            <a:off x="476250" y="2152650"/>
            <a:ext cx="5848350" cy="1276350"/>
            <a:chOff x="476250" y="2152650"/>
            <a:chExt cx="5848350" cy="1276350"/>
          </a:xfrm>
        </p:grpSpPr>
        <p:sp>
          <p:nvSpPr>
            <p:cNvPr id="6" name="íŝľíḋe">
              <a:extLst>
                <a:ext uri="{FF2B5EF4-FFF2-40B4-BE49-F238E27FC236}">
                  <a16:creationId xmlns:a16="http://schemas.microsoft.com/office/drawing/2014/main" id="{905F92B3-BAD7-4BBC-809D-2C0BF68B333C}"/>
                </a:ext>
              </a:extLst>
            </p:cNvPr>
            <p:cNvSpPr/>
            <p:nvPr/>
          </p:nvSpPr>
          <p:spPr>
            <a:xfrm>
              <a:off x="476250" y="2152650"/>
              <a:ext cx="5848350" cy="1276350"/>
            </a:xfrm>
            <a:prstGeom prst="roundRect">
              <a:avLst>
                <a:gd name="adj" fmla="val 3005"/>
              </a:avLst>
            </a:prstGeom>
            <a:solidFill>
              <a:srgbClr val="FFFABB"/>
            </a:solidFill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400"/>
              <a:endParaRPr lang="zh-CN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2448" y="2362200"/>
              <a:ext cx="5772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accent2">
                      <a:lumMod val="50000"/>
                    </a:schemeClr>
                  </a:solidFill>
                  <a:latin typeface="UTM Aptima" panose="02040603050506020204" pitchFamily="18" charset="0"/>
                </a:rPr>
                <a:t>M. </a:t>
              </a:r>
              <a:r>
                <a:rPr lang="en-US" sz="4800" b="1">
                  <a:latin typeface="UTM Aptima" panose="02040603050506020204" pitchFamily="18" charset="0"/>
                </a:rPr>
                <a:t>Bầu trời thế nào?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0523" y="3990975"/>
            <a:ext cx="6096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UTM Aptima" panose="02040603050506020204" pitchFamily="18" charset="0"/>
              </a:rPr>
              <a:t>- Bầu trời </a:t>
            </a:r>
            <a:r>
              <a:rPr lang="en-US" sz="4800" b="1">
                <a:solidFill>
                  <a:srgbClr val="FF3300"/>
                </a:solidFill>
                <a:latin typeface="UTM Aptima" panose="02040603050506020204" pitchFamily="18" charset="0"/>
              </a:rPr>
              <a:t>cao vời vợi</a:t>
            </a:r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UTM Aptima" panose="02040603050506020204" pitchFamily="18" charset="0"/>
              </a:rPr>
              <a:t>.</a:t>
            </a:r>
            <a:endParaRPr lang="en-US" sz="4800" b="1"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9901" y="474653"/>
            <a:ext cx="10445447" cy="1338198"/>
            <a:chOff x="739901" y="474653"/>
            <a:chExt cx="10445447" cy="1338198"/>
          </a:xfrm>
        </p:grpSpPr>
        <p:sp>
          <p:nvSpPr>
            <p:cNvPr id="3" name="Rounded Rectangle 2"/>
            <p:cNvSpPr/>
            <p:nvPr/>
          </p:nvSpPr>
          <p:spPr>
            <a:xfrm>
              <a:off x="739901" y="474653"/>
              <a:ext cx="10445447" cy="1338198"/>
            </a:xfrm>
            <a:prstGeom prst="round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39050" y="543587"/>
              <a:ext cx="10046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 Hỏi – đáp về đặc điểm của các sự vật </a:t>
              </a:r>
              <a:r>
                <a:rPr lang="en-US" sz="3600" b="1" i="1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ngôi sao, dòng sông, nương lúa, bầu trời</a:t>
              </a:r>
              <a:r>
                <a:rPr lang="en-US" sz="36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9" y="2819400"/>
            <a:ext cx="4914453" cy="3276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1" name="Group 10"/>
          <p:cNvGrpSpPr/>
          <p:nvPr/>
        </p:nvGrpSpPr>
        <p:grpSpPr>
          <a:xfrm>
            <a:off x="476250" y="2152650"/>
            <a:ext cx="5953124" cy="1276350"/>
            <a:chOff x="476250" y="2152650"/>
            <a:chExt cx="5953124" cy="1276350"/>
          </a:xfrm>
        </p:grpSpPr>
        <p:sp>
          <p:nvSpPr>
            <p:cNvPr id="12" name="íŝľíḋe">
              <a:extLst>
                <a:ext uri="{FF2B5EF4-FFF2-40B4-BE49-F238E27FC236}">
                  <a16:creationId xmlns:a16="http://schemas.microsoft.com/office/drawing/2014/main" id="{905F92B3-BAD7-4BBC-809D-2C0BF68B333C}"/>
                </a:ext>
              </a:extLst>
            </p:cNvPr>
            <p:cNvSpPr/>
            <p:nvPr/>
          </p:nvSpPr>
          <p:spPr>
            <a:xfrm>
              <a:off x="476250" y="2152650"/>
              <a:ext cx="5848350" cy="1276350"/>
            </a:xfrm>
            <a:prstGeom prst="roundRect">
              <a:avLst>
                <a:gd name="adj" fmla="val 3005"/>
              </a:avLst>
            </a:prstGeom>
            <a:solidFill>
              <a:srgbClr val="FFFABB"/>
            </a:solidFill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400"/>
              <a:endParaRPr lang="zh-CN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5297" y="2362200"/>
              <a:ext cx="59340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chemeClr val="accent2">
                      <a:lumMod val="50000"/>
                    </a:schemeClr>
                  </a:solidFill>
                  <a:latin typeface="UTM Aptima" panose="02040603050506020204" pitchFamily="18" charset="0"/>
                </a:rPr>
                <a:t>- </a:t>
              </a:r>
              <a:r>
                <a:rPr lang="en-US" sz="4800" b="1">
                  <a:latin typeface="UTM Aptima" panose="02040603050506020204" pitchFamily="18" charset="0"/>
                </a:rPr>
                <a:t>Dòng sông thế nào?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9072" y="4435549"/>
            <a:ext cx="675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UTM Aptima" panose="02040603050506020204" pitchFamily="18" charset="0"/>
              </a:rPr>
              <a:t>- Dòng sông </a:t>
            </a:r>
            <a:r>
              <a:rPr lang="en-US" sz="4800" b="1">
                <a:solidFill>
                  <a:srgbClr val="FF3300"/>
                </a:solidFill>
                <a:latin typeface="UTM Aptima" panose="02040603050506020204" pitchFamily="18" charset="0"/>
              </a:rPr>
              <a:t>trong xanh</a:t>
            </a:r>
            <a:r>
              <a:rPr lang="en-US" sz="4800" b="1">
                <a:solidFill>
                  <a:schemeClr val="accent2">
                    <a:lumMod val="50000"/>
                  </a:schemeClr>
                </a:solidFill>
                <a:latin typeface="UTM Aptima" panose="02040603050506020204" pitchFamily="18" charset="0"/>
              </a:rPr>
              <a:t>.</a:t>
            </a:r>
            <a:endParaRPr lang="en-US" sz="4800" b="1"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98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511</Words>
  <Application>Microsoft Office PowerPoint</Application>
  <PresentationFormat>Widescreen</PresentationFormat>
  <Paragraphs>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#9Slide07 HoneyCream</vt:lpstr>
      <vt:lpstr>Times New Roman</vt:lpstr>
      <vt:lpstr>Calibri Light</vt:lpstr>
      <vt:lpstr>#9Slide04 Goku</vt:lpstr>
      <vt:lpstr>Calibri</vt:lpstr>
      <vt:lpstr>#9Slide07 IcielPony</vt:lpstr>
      <vt:lpstr>SVN-Internation</vt:lpstr>
      <vt:lpstr>#9Slide03 AllRoundGothic</vt:lpstr>
      <vt:lpstr>UTM ViceroyJF</vt:lpstr>
      <vt:lpstr>Cambria</vt:lpstr>
      <vt:lpstr>#9Slide05 Aphrodite Pro</vt:lpstr>
      <vt:lpstr>Chango</vt:lpstr>
      <vt:lpstr>UTM Avo</vt:lpstr>
      <vt:lpstr>UTM Aptima</vt:lpstr>
      <vt:lpstr>SVN-Poky's</vt:lpstr>
      <vt:lpstr>SVN-Newton</vt:lpstr>
      <vt:lpstr>#9Slide07 IcielBC Cubano Normal</vt:lpstr>
      <vt:lpstr>SVN-Dancing Script</vt:lpstr>
      <vt:lpstr>Arial</vt:lpstr>
      <vt:lpstr>Office Theme</vt:lpstr>
      <vt:lpstr>1_Office Theme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thiên nhiên</dc:title>
  <dc:subject>Luyện từ và câu</dc:subject>
  <dc:creator>BÍCH</dc:creator>
  <cp:keywords>MĂNGNON</cp:keywords>
  <cp:lastModifiedBy>Windows User</cp:lastModifiedBy>
  <cp:revision>21</cp:revision>
  <dcterms:created xsi:type="dcterms:W3CDTF">2023-01-07T19:02:33Z</dcterms:created>
  <dcterms:modified xsi:type="dcterms:W3CDTF">2023-02-05T05:13:19Z</dcterms:modified>
</cp:coreProperties>
</file>