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4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#9Slide05 Aphrodite Pro" panose="020B0604020202020204" charset="0"/>
      <p:regular r:id="rId18"/>
    </p:embeddedFont>
    <p:embeddedFont>
      <p:font typeface="#9Slide07 HoneyCream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900" y="-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B06E9-D962-4C0A-8448-C4AEB8846B9B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08C7B-BA03-42AA-963F-46B55F61F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70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0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500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5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24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684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158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771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8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54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72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28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5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D78A31-B58C-4F22-8C52-A961D950D02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2/5/2026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0D3A97-CF50-4079-9344-E4CA4E728CC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25F4B-9A1F-4944-BBD1-A7462F7264F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651412-8993-4B8E-8BEF-01D82474D8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1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36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15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3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2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30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CB49F5-E295-4CA3-AAB8-6147C82D97E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26720F-DE09-42D1-B462-60045231D8F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85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98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B366A4-F2A7-BB9D-A1FD-9B255826A6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4C1B2-17BF-E30C-884E-6196D85C7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21594" y="7038621"/>
            <a:ext cx="2432012" cy="2669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E26C61-EF43-036D-74D8-0344771559D5}"/>
              </a:ext>
            </a:extLst>
          </p:cNvPr>
          <p:cNvSpPr txBox="1"/>
          <p:nvPr userDrawn="1"/>
        </p:nvSpPr>
        <p:spPr>
          <a:xfrm>
            <a:off x="3530754" y="878151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90BE465-B899-3E6D-0C41-38619AD6FD56}"/>
              </a:ext>
            </a:extLst>
          </p:cNvPr>
          <p:cNvSpPr txBox="1">
            <a:spLocks/>
          </p:cNvSpPr>
          <p:nvPr userDrawn="1"/>
        </p:nvSpPr>
        <p:spPr>
          <a:xfrm>
            <a:off x="1380103" y="926676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FEFD0AD-8054-692D-16BB-81F79DABAC3C}"/>
              </a:ext>
            </a:extLst>
          </p:cNvPr>
          <p:cNvSpPr txBox="1">
            <a:spLocks/>
          </p:cNvSpPr>
          <p:nvPr userDrawn="1"/>
        </p:nvSpPr>
        <p:spPr>
          <a:xfrm>
            <a:off x="-677891" y="5720635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A9DB7F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A9DB7F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2111DF-BE73-E487-D7BC-34A5F0371CA0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81B02F-849C-079E-89CD-C51B8FD29AF3}"/>
              </a:ext>
            </a:extLst>
          </p:cNvPr>
          <p:cNvSpPr txBox="1"/>
          <p:nvPr userDrawn="1"/>
        </p:nvSpPr>
        <p:spPr>
          <a:xfrm>
            <a:off x="9354400" y="377285"/>
            <a:ext cx="3662637" cy="10464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kumimoji="0" lang="id-ID" sz="2133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1313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2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eg"/><Relationship Id="rId11" Type="http://schemas.openxmlformats.org/officeDocument/2006/relationships/image" Target="../media/image7.png"/><Relationship Id="rId5" Type="http://schemas.openxmlformats.org/officeDocument/2006/relationships/image" Target="../media/image11.jp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12.jpeg"/><Relationship Id="rId5" Type="http://schemas.openxmlformats.org/officeDocument/2006/relationships/image" Target="../media/image5.jpe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4773"/>
          <a:stretch/>
        </p:blipFill>
        <p:spPr bwMode="auto">
          <a:xfrm>
            <a:off x="0" y="0"/>
            <a:ext cx="12192000" cy="7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654" y="-3728976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(2) Drumroll - Sound Effect - YouTub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228637" y="5557837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260" y="-846792"/>
            <a:ext cx="9387069" cy="93566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2081" y="1905507"/>
            <a:ext cx="51347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RÙA CON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Arial" panose="020B0604020202020204" pitchFamily="34" charset="0"/>
              </a:rPr>
              <a:t>CỨU MẸ</a:t>
            </a:r>
          </a:p>
        </p:txBody>
      </p:sp>
      <p:pic>
        <p:nvPicPr>
          <p:cNvPr id="10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847" y="431545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401 -0.00672 L -8.33333E-7 4.07407E-6 " pathEditMode="relative" rAng="0" ptsTypes="AA">
                                      <p:cBhvr>
                                        <p:cTn id="11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ồng nhiều cây xanh có phải là giải pháp tuyệt vời nhất để chống trái đất  ấm lên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8098"/>
            <a:ext cx="12192000" cy="688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168900" y="5346700"/>
            <a:ext cx="686435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 CỰC TRỒNG 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90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ơm, xả các loại rác, nước có cặn bẩn từ tàu xuống vùng nước cảng biển không  đúng quy định hiện nay bị xử phạt như thế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077700" cy="684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098550" y="53467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XẢ RÁC, XẢ NƯỚC THẢI BẨN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78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Lấp ao, hồ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Chặt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Xả rác bừa bãi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0348" y="300968"/>
            <a:ext cx="501130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97718" y="131595"/>
            <a:ext cx="9153427" cy="5083277"/>
          </a:xfrm>
          <a:prstGeom prst="wedgeRoundRectCallout">
            <a:avLst>
              <a:gd name="adj1" fmla="val 26363"/>
              <a:gd name="adj2" fmla="val 5011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 NHỚ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Xung quanh ta có rất nhiều loài thực vật và động vật. Chúng ta cùng bảo vệ môi trường sống của thực vật và động vật nhé!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963" y="3101474"/>
            <a:ext cx="4788319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48" y="1716750"/>
            <a:ext cx="6442648" cy="49462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15499"/>
          <a:stretch/>
        </p:blipFill>
        <p:spPr bwMode="auto">
          <a:xfrm>
            <a:off x="0" y="-1"/>
            <a:ext cx="12192000" cy="692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51" y="-4472753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21554" y="819509"/>
            <a:ext cx="70954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rùa sống ở đâu?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6421343" y="2913743"/>
            <a:ext cx="5297857" cy="2231521"/>
            <a:chOff x="6080887" y="2353752"/>
            <a:chExt cx="1241260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5981586" y="2453053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6163258" y="2716794"/>
              <a:ext cx="1141809" cy="238637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anose="02020603050405020304" pitchFamily="18" charset="0"/>
                  <a:cs typeface="+mj-cs"/>
                </a:rPr>
                <a:t>B. Dưới nước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libri Light"/>
                <a:ea typeface="+mj-ea"/>
                <a:cs typeface="+mj-cs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1983171" y="1673702"/>
            <a:ext cx="2276483" cy="4851470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1150482" y="3732970"/>
            <a:ext cx="4575618" cy="398940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+mj-cs"/>
              </a:rPr>
              <a:t>A. Trên cạn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9152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4" descr="3D Natural Scenery Underwater World Photography Backgrounds Turtle with  Colorful Fish Swimming in the Ocean Backdrops for Studio|Background| -  AliExpr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9" b="14786"/>
          <a:stretch/>
        </p:blipFill>
        <p:spPr bwMode="auto">
          <a:xfrm>
            <a:off x="0" y="12698"/>
            <a:ext cx="12192000" cy="702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7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261" y="76984"/>
            <a:ext cx="8026400" cy="258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627808" y="371971"/>
            <a:ext cx="6936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cua sống ở đâu?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grpSp>
        <p:nvGrpSpPr>
          <p:cNvPr id="46" name="组合 104"/>
          <p:cNvGrpSpPr>
            <a:grpSpLocks/>
          </p:cNvGrpSpPr>
          <p:nvPr/>
        </p:nvGrpSpPr>
        <p:grpSpPr bwMode="auto">
          <a:xfrm>
            <a:off x="918859" y="4789286"/>
            <a:ext cx="4525998" cy="1904456"/>
            <a:chOff x="2369577" y="3540420"/>
            <a:chExt cx="1294916" cy="1439861"/>
          </a:xfrm>
        </p:grpSpPr>
        <p:sp>
          <p:nvSpPr>
            <p:cNvPr id="78" name="六边形 105"/>
            <p:cNvSpPr/>
            <p:nvPr/>
          </p:nvSpPr>
          <p:spPr>
            <a:xfrm rot="5400000">
              <a:off x="2270276" y="3639721"/>
              <a:ext cx="1439861" cy="1241260"/>
            </a:xfrm>
            <a:prstGeom prst="hexagon">
              <a:avLst>
                <a:gd name="adj" fmla="val 30879"/>
                <a:gd name="vf" fmla="val 115470"/>
              </a:avLst>
            </a:prstGeom>
            <a:gradFill flip="none" rotWithShape="1">
              <a:gsLst>
                <a:gs pos="6000">
                  <a:sysClr val="window" lastClr="FFFFFF">
                    <a:lumMod val="95000"/>
                    <a:shade val="67500"/>
                    <a:satMod val="115000"/>
                  </a:sysClr>
                </a:gs>
                <a:gs pos="100000">
                  <a:srgbClr val="E4E4E4"/>
                </a:gs>
                <a:gs pos="80000">
                  <a:srgbClr val="F1F1F1"/>
                </a:gs>
                <a:gs pos="43000">
                  <a:sysClr val="window" lastClr="FFFFFF"/>
                </a:gs>
              </a:gsLst>
              <a:lin ang="81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393700" dist="38100" dir="5400000" algn="t" rotWithShape="0">
                <a:schemeClr val="tx1">
                  <a:alpha val="37000"/>
                </a:schemeClr>
              </a:outerShdw>
            </a:effectLst>
          </p:spPr>
          <p:txBody>
            <a:bodyPr anchor="ctr"/>
            <a:lstStyle/>
            <a:p>
              <a:pPr marL="0" marR="0" lvl="0" indent="0" algn="ctr" defTabSz="1280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510" b="0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79" name="Title 3"/>
            <p:cNvSpPr txBox="1">
              <a:spLocks/>
            </p:cNvSpPr>
            <p:nvPr/>
          </p:nvSpPr>
          <p:spPr>
            <a:xfrm>
              <a:off x="2400895" y="4017649"/>
              <a:ext cx="1263598" cy="320934"/>
            </a:xfrm>
            <a:prstGeom prst="rect">
              <a:avLst/>
            </a:prstGeom>
          </p:spPr>
          <p:txBody>
            <a:bodyPr/>
            <a:lstStyle>
              <a:lvl1pPr algn="ctr" defTabSz="967801" rtl="0" eaLnBrk="1" latinLnBrk="0" hangingPunct="1">
                <a:spcBef>
                  <a:spcPct val="0"/>
                </a:spcBef>
                <a:buNone/>
                <a:defRPr sz="47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67801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Dưới nước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</p:txBody>
        </p:sp>
      </p:grpSp>
      <p:sp>
        <p:nvSpPr>
          <p:cNvPr id="90" name="六边形 105"/>
          <p:cNvSpPr/>
          <p:nvPr/>
        </p:nvSpPr>
        <p:spPr bwMode="auto">
          <a:xfrm rot="5400000">
            <a:off x="7344549" y="3235096"/>
            <a:ext cx="1904456" cy="4816018"/>
          </a:xfrm>
          <a:prstGeom prst="hexagon">
            <a:avLst>
              <a:gd name="adj" fmla="val 30879"/>
              <a:gd name="vf" fmla="val 115470"/>
            </a:avLst>
          </a:prstGeom>
          <a:gradFill flip="none" rotWithShape="1">
            <a:gsLst>
              <a:gs pos="6000">
                <a:sysClr val="window" lastClr="FFFFFF">
                  <a:lumMod val="95000"/>
                  <a:shade val="67500"/>
                  <a:satMod val="115000"/>
                </a:sysClr>
              </a:gs>
              <a:gs pos="100000">
                <a:srgbClr val="E4E4E4"/>
              </a:gs>
              <a:gs pos="80000">
                <a:srgbClr val="F1F1F1"/>
              </a:gs>
              <a:gs pos="43000">
                <a:sysClr val="window" lastClr="FFFFFF"/>
              </a:gs>
            </a:gsLst>
            <a:lin ang="8100000" scaled="1"/>
            <a:tileRect/>
          </a:gradFill>
          <a:ln w="19050" cap="flat" cmpd="sng" algn="ctr">
            <a:solidFill>
              <a:sysClr val="window" lastClr="FFFFFF"/>
            </a:solidFill>
            <a:prstDash val="solid"/>
          </a:ln>
          <a:effectLst>
            <a:outerShdw blurRad="393700" dist="38100" dir="5400000" algn="t" rotWithShape="0">
              <a:schemeClr val="tx1">
                <a:alpha val="37000"/>
              </a:schemeClr>
            </a:outerShdw>
          </a:effectLst>
        </p:spPr>
        <p:txBody>
          <a:bodyPr anchor="ctr"/>
          <a:lstStyle/>
          <a:p>
            <a:pPr marL="0" marR="0" lvl="0" indent="0" algn="ctr" defTabSz="1280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10" b="0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1" name="Title 3"/>
          <p:cNvSpPr txBox="1">
            <a:spLocks/>
          </p:cNvSpPr>
          <p:nvPr/>
        </p:nvSpPr>
        <p:spPr bwMode="auto">
          <a:xfrm>
            <a:off x="6485339" y="5305950"/>
            <a:ext cx="3891318" cy="604792"/>
          </a:xfrm>
          <a:prstGeom prst="rect">
            <a:avLst/>
          </a:prstGeom>
        </p:spPr>
        <p:txBody>
          <a:bodyPr/>
          <a:lstStyle>
            <a:lvl1pPr algn="ctr" defTabSz="967801" rtl="0" eaLnBrk="1" latinLnBrk="0" hangingPunct="1">
              <a:spcBef>
                <a:spcPct val="0"/>
              </a:spcBef>
              <a:buNone/>
              <a:defRPr sz="4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67801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Trên cạn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7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4" grpId="1"/>
      <p:bldP spid="90" grpId="0" animBg="1"/>
      <p:bldP spid="90" grpId="1" animBg="1"/>
      <p:bldP spid="91" grpId="0"/>
      <p:bldP spid="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6"/>
          <a:stretch/>
        </p:blipFill>
        <p:spPr>
          <a:xfrm>
            <a:off x="5888114" y="0"/>
            <a:ext cx="630388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55496" y="2118185"/>
            <a:ext cx="10699952" cy="217923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sp>
        <p:nvSpPr>
          <p:cNvPr id="10" name="矩形 259"/>
          <p:cNvSpPr>
            <a:spLocks noChangeArrowheads="1"/>
          </p:cNvSpPr>
          <p:nvPr/>
        </p:nvSpPr>
        <p:spPr bwMode="auto">
          <a:xfrm>
            <a:off x="1221108" y="1404729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mpact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TỰ NHIÊN VÀ XÃ HỘI</a:t>
            </a:r>
            <a:endParaRPr kumimoji="0" lang="zh-CN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mpact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0" y="2118185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1" y="2044329"/>
            <a:ext cx="11006906" cy="2281650"/>
          </a:xfrm>
          <a:prstGeom prst="rect">
            <a:avLst/>
          </a:prstGeom>
          <a:noFill/>
        </p:spPr>
        <p:txBody>
          <a:bodyPr wrap="square" lIns="65024" tIns="32512" rIns="65024" bIns="3251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0" i="0" u="none" strike="noStrike" kern="1200" cap="all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方正粗谭黑简体" panose="02000000000000000000" pitchFamily="2" charset="-122"/>
                <a:cs typeface="Arial" panose="020B0604020202020204" pitchFamily="34" charset="0"/>
              </a:rPr>
              <a:t>THỰC VẬT VÀ ĐỘNG VẬT QUANH EM (tiết 2)</a:t>
            </a:r>
            <a:endParaRPr kumimoji="0" lang="zh-CN" altLang="en-US" sz="7200" b="0" i="0" u="none" strike="noStrike" kern="1200" cap="all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UTM Showcard" panose="02040603050506020204" pitchFamily="18" charset="0"/>
              <a:ea typeface="方正粗谭黑简体" panose="020000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762" y="512187"/>
            <a:ext cx="877145" cy="79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342">
            <a:off x="1129225" y="4193273"/>
            <a:ext cx="1063852" cy="828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757" y="535290"/>
            <a:ext cx="1261654" cy="672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41" y="97993"/>
            <a:ext cx="897518" cy="47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37" y="230332"/>
            <a:ext cx="988966" cy="5637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64" y="-32831"/>
            <a:ext cx="1515113" cy="1515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9" y="703199"/>
            <a:ext cx="1535870" cy="875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 p14:presetBounceEnd="2125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1250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1250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2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4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53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56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63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 tmFilter="0,0; .5, 1; 1, 1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79" presetID="26" presetClass="emph" presetSubtype="0" repeatCount="indefinite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80" dur="500" tmFilter="0, 0; .2, .5; .8, .5; 1, 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250" autoRev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8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8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0" grpId="1"/>
          <p:bldP spid="13" grpId="0"/>
          <p:bldP spid="16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0" objId="1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5" r="78333"/>
          <a:stretch/>
        </p:blipFill>
        <p:spPr>
          <a:xfrm>
            <a:off x="0" y="2419431"/>
            <a:ext cx="4688114" cy="466917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45095" y="144789"/>
            <a:ext cx="9153427" cy="2530763"/>
          </a:xfrm>
          <a:prstGeom prst="wedgeRoundRectCallout">
            <a:avLst>
              <a:gd name="adj1" fmla="val 33426"/>
              <a:gd name="adj2" fmla="val 63245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MH_Others_2"/>
          <p:cNvSpPr txBox="1"/>
          <p:nvPr>
            <p:custDataLst>
              <p:tags r:id="rId1"/>
            </p:custDataLst>
          </p:nvPr>
        </p:nvSpPr>
        <p:spPr>
          <a:xfrm>
            <a:off x="514111" y="377267"/>
            <a:ext cx="8716419" cy="203132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Bây giờ, các con hãy báo cáo kết quả tìm hiểu ở tiết trước của chúng ta nhé!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方正粗谭黑简体" panose="020000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9266" y="1867661"/>
            <a:ext cx="6361019" cy="499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8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4" t="36608" r="53690" b="44822"/>
          <a:stretch/>
        </p:blipFill>
        <p:spPr>
          <a:xfrm>
            <a:off x="6759551" y="1597739"/>
            <a:ext cx="1277257" cy="1132115"/>
          </a:xfrm>
          <a:prstGeom prst="rect">
            <a:avLst/>
          </a:prstGeom>
        </p:spPr>
      </p:pic>
      <p:pic>
        <p:nvPicPr>
          <p:cNvPr id="1026" name="Picture 2" descr="https://img.loigiaihay.com/picture/2021/1025/giai-bang-trang-73-bai-19-sgk-tnxh-knt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02" y="439236"/>
            <a:ext cx="10526621" cy="500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4655" y="2347037"/>
            <a:ext cx="5639629" cy="4424395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268748" y="491514"/>
            <a:ext cx="9153427" cy="2353286"/>
          </a:xfrm>
          <a:prstGeom prst="wedgeRoundRectCallout">
            <a:avLst>
              <a:gd name="adj1" fmla="val 31610"/>
              <a:gd name="adj2" fmla="val 77031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thảo luận về các việc nên hoặc không nên làm để bảo vệ môi trường sống của thực vật và động vật nơi em đã quan sát nhé!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0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25"/>
          <a:stretch/>
        </p:blipFill>
        <p:spPr>
          <a:xfrm>
            <a:off x="0" y="4189859"/>
            <a:ext cx="12192000" cy="2668141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928547" y="393876"/>
            <a:ext cx="292103" cy="5187394"/>
            <a:chOff x="1374772" y="1213680"/>
            <a:chExt cx="274322" cy="5187394"/>
          </a:xfrm>
        </p:grpSpPr>
        <p:sp>
          <p:nvSpPr>
            <p:cNvPr id="69" name="Pentagon 21"/>
            <p:cNvSpPr/>
            <p:nvPr/>
          </p:nvSpPr>
          <p:spPr>
            <a:xfrm rot="5400000">
              <a:off x="1103752" y="5857228"/>
              <a:ext cx="814866" cy="272825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5"/>
            <p:cNvSpPr/>
            <p:nvPr/>
          </p:nvSpPr>
          <p:spPr>
            <a:xfrm>
              <a:off x="1374774" y="2007666"/>
              <a:ext cx="273845" cy="3776859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chemeClr val="tx2"/>
                </a:gs>
                <a:gs pos="82000">
                  <a:schemeClr val="tx2"/>
                </a:gs>
                <a:gs pos="34000">
                  <a:schemeClr val="tx2">
                    <a:lumMod val="75000"/>
                  </a:schemeClr>
                </a:gs>
                <a:gs pos="0">
                  <a:schemeClr val="tx2"/>
                </a:gs>
                <a:gs pos="38000">
                  <a:schemeClr val="tx2"/>
                </a:gs>
                <a:gs pos="100000">
                  <a:schemeClr val="tx2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Rectangle 23"/>
            <p:cNvSpPr/>
            <p:nvPr/>
          </p:nvSpPr>
          <p:spPr>
            <a:xfrm>
              <a:off x="1374774" y="1417118"/>
              <a:ext cx="272825" cy="59055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>
              <a:off x="1404710" y="1213680"/>
              <a:ext cx="212954" cy="203438"/>
            </a:xfrm>
            <a:prstGeom prst="rect">
              <a:avLst/>
            </a:pr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25"/>
            <p:cNvSpPr/>
            <p:nvPr/>
          </p:nvSpPr>
          <p:spPr>
            <a:xfrm rot="5400000">
              <a:off x="1396885" y="6250198"/>
              <a:ext cx="228600" cy="73152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74" name="Straight Connector 26"/>
            <p:cNvCxnSpPr/>
            <p:nvPr/>
          </p:nvCxnSpPr>
          <p:spPr>
            <a:xfrm>
              <a:off x="1374774" y="148664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7"/>
            <p:cNvCxnSpPr/>
            <p:nvPr/>
          </p:nvCxnSpPr>
          <p:spPr>
            <a:xfrm>
              <a:off x="1374774" y="1562425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8"/>
            <p:cNvCxnSpPr/>
            <p:nvPr/>
          </p:nvCxnSpPr>
          <p:spPr>
            <a:xfrm>
              <a:off x="1374774" y="1638202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9"/>
            <p:cNvCxnSpPr/>
            <p:nvPr/>
          </p:nvCxnSpPr>
          <p:spPr>
            <a:xfrm>
              <a:off x="1374774" y="1713979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30"/>
            <p:cNvCxnSpPr/>
            <p:nvPr/>
          </p:nvCxnSpPr>
          <p:spPr>
            <a:xfrm>
              <a:off x="1374774" y="1789756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31"/>
            <p:cNvCxnSpPr/>
            <p:nvPr/>
          </p:nvCxnSpPr>
          <p:spPr>
            <a:xfrm>
              <a:off x="1374774" y="1865533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32"/>
            <p:cNvCxnSpPr/>
            <p:nvPr/>
          </p:nvCxnSpPr>
          <p:spPr>
            <a:xfrm>
              <a:off x="1374774" y="1941308"/>
              <a:ext cx="2743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组合 17"/>
          <p:cNvGrpSpPr/>
          <p:nvPr/>
        </p:nvGrpSpPr>
        <p:grpSpPr>
          <a:xfrm>
            <a:off x="869020" y="1252155"/>
            <a:ext cx="3510756" cy="778910"/>
            <a:chOff x="1912729" y="2317037"/>
            <a:chExt cx="3510756" cy="778910"/>
          </a:xfrm>
        </p:grpSpPr>
        <p:sp>
          <p:nvSpPr>
            <p:cNvPr id="82" name="Trapezoid 8"/>
            <p:cNvSpPr/>
            <p:nvPr/>
          </p:nvSpPr>
          <p:spPr>
            <a:xfrm rot="16200000">
              <a:off x="1594832" y="2634935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Pentagon 9"/>
            <p:cNvSpPr/>
            <p:nvPr/>
          </p:nvSpPr>
          <p:spPr>
            <a:xfrm>
              <a:off x="1912729" y="2359899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EB4675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TextBox 38"/>
            <p:cNvSpPr txBox="1"/>
            <p:nvPr/>
          </p:nvSpPr>
          <p:spPr>
            <a:xfrm>
              <a:off x="1972257" y="2401395"/>
              <a:ext cx="385042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5" name="文本框 21"/>
            <p:cNvSpPr txBox="1"/>
            <p:nvPr/>
          </p:nvSpPr>
          <p:spPr>
            <a:xfrm>
              <a:off x="2416827" y="2388061"/>
              <a:ext cx="184731" cy="707886"/>
            </a:xfrm>
            <a:prstGeom prst="rect">
              <a:avLst/>
            </a:prstGeom>
            <a:noFill/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6" name="组合 22"/>
          <p:cNvGrpSpPr/>
          <p:nvPr/>
        </p:nvGrpSpPr>
        <p:grpSpPr>
          <a:xfrm>
            <a:off x="869020" y="2154454"/>
            <a:ext cx="3510756" cy="748252"/>
            <a:chOff x="1912729" y="3219336"/>
            <a:chExt cx="3510756" cy="748252"/>
          </a:xfrm>
        </p:grpSpPr>
        <p:sp>
          <p:nvSpPr>
            <p:cNvPr id="87" name="Trapezoid 7"/>
            <p:cNvSpPr/>
            <p:nvPr/>
          </p:nvSpPr>
          <p:spPr>
            <a:xfrm rot="16200000">
              <a:off x="1594832" y="3537234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4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Pentagon 10"/>
            <p:cNvSpPr/>
            <p:nvPr/>
          </p:nvSpPr>
          <p:spPr>
            <a:xfrm>
              <a:off x="1912729" y="3262198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FFC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TextBox 191"/>
            <p:cNvSpPr txBox="1"/>
            <p:nvPr/>
          </p:nvSpPr>
          <p:spPr>
            <a:xfrm>
              <a:off x="1972257" y="3303861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90" name="文本框 26"/>
            <p:cNvSpPr txBox="1"/>
            <p:nvPr/>
          </p:nvSpPr>
          <p:spPr>
            <a:xfrm>
              <a:off x="2416827" y="3259702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1" name="组合 27"/>
          <p:cNvGrpSpPr/>
          <p:nvPr/>
        </p:nvGrpSpPr>
        <p:grpSpPr>
          <a:xfrm>
            <a:off x="869020" y="3056753"/>
            <a:ext cx="3510756" cy="771608"/>
            <a:chOff x="1912729" y="4121635"/>
            <a:chExt cx="3510756" cy="771608"/>
          </a:xfrm>
        </p:grpSpPr>
        <p:sp>
          <p:nvSpPr>
            <p:cNvPr id="92" name="Trapezoid 6"/>
            <p:cNvSpPr/>
            <p:nvPr/>
          </p:nvSpPr>
          <p:spPr>
            <a:xfrm rot="16200000">
              <a:off x="1594832" y="4439533"/>
              <a:ext cx="695326" cy="59529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Pentagon 11"/>
            <p:cNvSpPr/>
            <p:nvPr/>
          </p:nvSpPr>
          <p:spPr>
            <a:xfrm>
              <a:off x="1912729" y="4164497"/>
              <a:ext cx="3510756" cy="607219"/>
            </a:xfrm>
            <a:prstGeom prst="homePlate">
              <a:avLst>
                <a:gd name="adj" fmla="val 36274"/>
              </a:avLst>
            </a:prstGeom>
            <a:solidFill>
              <a:srgbClr val="74AC4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TextBox 192"/>
            <p:cNvSpPr txBox="1"/>
            <p:nvPr/>
          </p:nvSpPr>
          <p:spPr>
            <a:xfrm>
              <a:off x="1972257" y="4206327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5" name="文本框 31"/>
            <p:cNvSpPr txBox="1"/>
            <p:nvPr/>
          </p:nvSpPr>
          <p:spPr>
            <a:xfrm>
              <a:off x="2416827" y="4185357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6" name="组合 32"/>
          <p:cNvGrpSpPr/>
          <p:nvPr/>
        </p:nvGrpSpPr>
        <p:grpSpPr>
          <a:xfrm>
            <a:off x="869020" y="3959051"/>
            <a:ext cx="3510756" cy="773192"/>
            <a:chOff x="1912729" y="5023933"/>
            <a:chExt cx="3510756" cy="773192"/>
          </a:xfrm>
          <a:solidFill>
            <a:schemeClr val="accent1">
              <a:lumMod val="75000"/>
            </a:schemeClr>
          </a:solidFill>
        </p:grpSpPr>
        <p:sp>
          <p:nvSpPr>
            <p:cNvPr id="97" name="Trapezoid 5"/>
            <p:cNvSpPr/>
            <p:nvPr/>
          </p:nvSpPr>
          <p:spPr>
            <a:xfrm rot="16200000">
              <a:off x="1594832" y="5341831"/>
              <a:ext cx="695326" cy="59529"/>
            </a:xfrm>
            <a:prstGeom prst="trapezoid">
              <a:avLst>
                <a:gd name="adj" fmla="val 69837"/>
              </a:avLst>
            </a:prstGeom>
            <a:grpFill/>
            <a:ln w="3175">
              <a:noFill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Pentagon 12"/>
            <p:cNvSpPr/>
            <p:nvPr/>
          </p:nvSpPr>
          <p:spPr>
            <a:xfrm>
              <a:off x="1912729" y="5066795"/>
              <a:ext cx="3510756" cy="607219"/>
            </a:xfrm>
            <a:prstGeom prst="homePlate">
              <a:avLst>
                <a:gd name="adj" fmla="val 36274"/>
              </a:avLst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TextBox 193"/>
            <p:cNvSpPr txBox="1"/>
            <p:nvPr/>
          </p:nvSpPr>
          <p:spPr>
            <a:xfrm>
              <a:off x="1972257" y="5108794"/>
              <a:ext cx="385042" cy="52322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0" name="文本框 36"/>
            <p:cNvSpPr txBox="1"/>
            <p:nvPr/>
          </p:nvSpPr>
          <p:spPr>
            <a:xfrm>
              <a:off x="2416827" y="5089239"/>
              <a:ext cx="184731" cy="70788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粗谭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5" name="Chevron 104"/>
          <p:cNvSpPr/>
          <p:nvPr/>
        </p:nvSpPr>
        <p:spPr>
          <a:xfrm>
            <a:off x="4247668" y="1289299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矩形 38"/>
          <p:cNvSpPr/>
          <p:nvPr/>
        </p:nvSpPr>
        <p:spPr>
          <a:xfrm>
            <a:off x="4532750" y="1147129"/>
            <a:ext cx="71536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Nhặt rác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冬青黑体简体中文 W3" panose="020B0300000000000000" pitchFamily="34" charset="-122"/>
              <a:ea typeface="冬青黑体简体中文 W3" panose="020B0300000000000000" pitchFamily="34" charset="-122"/>
              <a:cs typeface="+mn-cs"/>
            </a:endParaRPr>
          </a:p>
        </p:txBody>
      </p:sp>
      <p:sp>
        <p:nvSpPr>
          <p:cNvPr id="106" name="Chevron 105"/>
          <p:cNvSpPr/>
          <p:nvPr/>
        </p:nvSpPr>
        <p:spPr>
          <a:xfrm>
            <a:off x="4247668" y="2199892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矩形 37"/>
          <p:cNvSpPr/>
          <p:nvPr/>
        </p:nvSpPr>
        <p:spPr>
          <a:xfrm>
            <a:off x="4208861" y="2081445"/>
            <a:ext cx="7746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Trồng, chăm sóc cây</a:t>
            </a:r>
          </a:p>
        </p:txBody>
      </p:sp>
      <p:sp>
        <p:nvSpPr>
          <p:cNvPr id="107" name="Chevron 106"/>
          <p:cNvSpPr/>
          <p:nvPr/>
        </p:nvSpPr>
        <p:spPr>
          <a:xfrm>
            <a:off x="4247668" y="3112765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矩形 40"/>
          <p:cNvSpPr/>
          <p:nvPr/>
        </p:nvSpPr>
        <p:spPr>
          <a:xfrm>
            <a:off x="4439304" y="3044604"/>
            <a:ext cx="72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xả nước thải bẩn</a:t>
            </a:r>
          </a:p>
        </p:txBody>
      </p:sp>
      <p:sp>
        <p:nvSpPr>
          <p:cNvPr id="108" name="Chevron 107"/>
          <p:cNvSpPr/>
          <p:nvPr/>
        </p:nvSpPr>
        <p:spPr>
          <a:xfrm>
            <a:off x="4247667" y="3982853"/>
            <a:ext cx="7536873" cy="607219"/>
          </a:xfrm>
          <a:prstGeom prst="chevron">
            <a:avLst>
              <a:gd name="adj" fmla="val 36310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矩形 39"/>
          <p:cNvSpPr/>
          <p:nvPr/>
        </p:nvSpPr>
        <p:spPr>
          <a:xfrm>
            <a:off x="4742834" y="3860160"/>
            <a:ext cx="65901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 bứt lá bẻ cành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冬青黑体简体中文 W3" panose="020B03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18860" y="300968"/>
            <a:ext cx="27542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 LÀM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9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2" grpId="0"/>
      <p:bldP spid="106" grpId="0" animBg="1"/>
      <p:bldP spid="101" grpId="0"/>
      <p:bldP spid="107" grpId="0" animBg="1"/>
      <p:bldP spid="104" grpId="0"/>
      <p:bldP spid="108" grpId="0" animBg="1"/>
      <p:bldP spid="1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ả rác nơi công cộng, cần biện pháp chế tà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33450" y="190500"/>
            <a:ext cx="10325100" cy="12319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NHẶT RÁC, KHÔNG XẢ RÁC BỪA BÃI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208</Words>
  <Application>Microsoft Office PowerPoint</Application>
  <PresentationFormat>Widescreen</PresentationFormat>
  <Paragraphs>42</Paragraphs>
  <Slides>14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#9Slide05 Aphrodite Pro</vt:lpstr>
      <vt:lpstr>Cambria</vt:lpstr>
      <vt:lpstr>冬青黑体简体中文 W3</vt:lpstr>
      <vt:lpstr>Calibri</vt:lpstr>
      <vt:lpstr>Calibri Light</vt:lpstr>
      <vt:lpstr>Times New Roman</vt:lpstr>
      <vt:lpstr>#9Slide07 HoneyCream</vt:lpstr>
      <vt:lpstr>UTM Azuki</vt:lpstr>
      <vt:lpstr>UTM Impact</vt:lpstr>
      <vt:lpstr>SVN-Newton</vt:lpstr>
      <vt:lpstr>UTM Showcard</vt:lpstr>
      <vt:lpstr>Arial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3</cp:revision>
  <dcterms:created xsi:type="dcterms:W3CDTF">2023-01-14T09:39:20Z</dcterms:created>
  <dcterms:modified xsi:type="dcterms:W3CDTF">2026-02-05T05:36:19Z</dcterms:modified>
</cp:coreProperties>
</file>