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9" r:id="rId3"/>
    <p:sldId id="272" r:id="rId4"/>
    <p:sldId id="273" r:id="rId5"/>
    <p:sldId id="274" r:id="rId6"/>
    <p:sldId id="275" r:id="rId7"/>
    <p:sldId id="276" r:id="rId8"/>
    <p:sldId id="260" r:id="rId9"/>
    <p:sldId id="258" r:id="rId10"/>
    <p:sldId id="261" r:id="rId11"/>
    <p:sldId id="262" r:id="rId12"/>
    <p:sldId id="263" r:id="rId13"/>
    <p:sldId id="264" r:id="rId14"/>
    <p:sldId id="266" r:id="rId15"/>
    <p:sldId id="265" r:id="rId16"/>
    <p:sldId id="267" r:id="rId17"/>
    <p:sldId id="268" r:id="rId18"/>
    <p:sldId id="270" r:id="rId19"/>
  </p:sldIdLst>
  <p:sldSz cx="12192000" cy="6858000"/>
  <p:notesSz cx="6858000" cy="9144000"/>
  <p:embeddedFontLst>
    <p:embeddedFont>
      <p:font typeface="#9Slide05 Aphrodite Pro" panose="020B0604020202020204" charset="0"/>
      <p:regular r:id="rId20"/>
    </p:embeddedFont>
    <p:embeddedFont>
      <p:font typeface="#9Slide05 Fourth Medium" panose="020B0604020202020204" charset="0"/>
      <p:bold r:id="rId21"/>
    </p:embeddedFont>
    <p:embeddedFont>
      <p:font typeface="#9Slide07 IcielCrocante" panose="020B0604020202020204" charset="0"/>
      <p:regular r:id="rId22"/>
    </p:embeddedFont>
    <p:embeddedFont>
      <p:font typeface="#9Slide07 SFU Rhythm" panose="020B0604020202020204" charset="0"/>
      <p:regular r:id="rId23"/>
    </p:embeddedFont>
    <p:embeddedFont>
      <p:font typeface="#9Slide07 SVNDessert Menu Scrip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80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9383435B-377E-4A4B-AF33-F1759069D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190546" cy="5577840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id="{6A1699E9-092A-42BF-A573-AD78306376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52493" y="0"/>
            <a:ext cx="3035153" cy="51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429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914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EB1518E9-2C7B-40A6-BD84-540E22E1AF97}"/>
              </a:ext>
            </a:extLst>
          </p:cNvPr>
          <p:cNvSpPr/>
          <p:nvPr userDrawn="1"/>
        </p:nvSpPr>
        <p:spPr>
          <a:xfrm>
            <a:off x="373743" y="545193"/>
            <a:ext cx="11444514" cy="57676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1953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540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130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38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33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52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17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0DA5236-01DC-44BA-925D-3387945760A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8A485D-196D-4EED-9F2D-F61E2F81DC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055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29F49353-659E-4D85-B582-5070698CDD6F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2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:a16="http://schemas.microsoft.com/office/drawing/2014/main" id="{29F49353-659E-4D85-B582-5070698C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383435B-377E-4A4B-AF33-F1759069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90546" cy="557784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A1699E9-092A-42BF-A573-AD78306376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493" y="0"/>
            <a:ext cx="3035153" cy="513370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997A571-5F44-49DD-B24B-4F76DF60C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2745" y="2082027"/>
            <a:ext cx="6687892" cy="444436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CACFD7C-41BA-49C8-9D32-E18AA1183B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4445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9070D1F-8E00-4CF1-83BF-244AC56383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13384"/>
            <a:ext cx="12192000" cy="4445000"/>
          </a:xfrm>
          <a:prstGeom prst="rect">
            <a:avLst/>
          </a:prstGeom>
        </p:spPr>
      </p:pic>
      <p:pic>
        <p:nvPicPr>
          <p:cNvPr id="10" name="图片 15">
            <a:extLst>
              <a:ext uri="{FF2B5EF4-FFF2-40B4-BE49-F238E27FC236}">
                <a16:creationId xmlns:a16="http://schemas.microsoft.com/office/drawing/2014/main" id="{05703401-7FFC-4BAB-996D-0C5DCEB31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042" y="0"/>
            <a:ext cx="7330604" cy="6247306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FD61665E-631F-253B-E1E4-53DD4C2EF47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2" y="-24796"/>
            <a:ext cx="1450596" cy="145059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1091395" y="1015018"/>
            <a:ext cx="2811440" cy="1105510"/>
            <a:chOff x="-856881" y="1091821"/>
            <a:chExt cx="2811440" cy="1105510"/>
          </a:xfrm>
        </p:grpSpPr>
        <p:sp>
          <p:nvSpPr>
            <p:cNvPr id="13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ln w="60325">
                    <a:solidFill>
                      <a:schemeClr val="bg1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  <p:sp>
          <p:nvSpPr>
            <p:cNvPr id="14" name="Google Shape;1910;p31">
              <a:extLst>
                <a:ext uri="{FF2B5EF4-FFF2-40B4-BE49-F238E27FC236}">
                  <a16:creationId xmlns:a16="http://schemas.microsoft.com/office/drawing/2014/main" id="{E4CC77B8-F17E-79E4-B3C9-5B07D794B153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r" defTabSz="1219170">
                <a:buClr>
                  <a:srgbClr val="FF8E77"/>
                </a:buClr>
              </a:pPr>
              <a:r>
                <a:rPr lang="en-US" sz="2400" b="1" ker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5 Aphrodite Pro" panose="02000000000000000000" pitchFamily="2" charset="0"/>
                </a:rPr>
                <a:t>Tiếng việt 2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015495" y="1631746"/>
            <a:ext cx="5398145" cy="1868035"/>
            <a:chOff x="2618140" y="2103995"/>
            <a:chExt cx="5398145" cy="1868035"/>
          </a:xfrm>
        </p:grpSpPr>
        <p:sp>
          <p:nvSpPr>
            <p:cNvPr id="16" name="TextBox 15"/>
            <p:cNvSpPr txBox="1"/>
            <p:nvPr/>
          </p:nvSpPr>
          <p:spPr>
            <a:xfrm>
              <a:off x="2622494" y="2103995"/>
              <a:ext cx="539379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ln w="174625">
                    <a:solidFill>
                      <a:srgbClr val="00B0F0"/>
                    </a:solidFill>
                  </a:ln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ÔN TẬP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18140" y="2109982"/>
              <a:ext cx="5393791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sz="1150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owcard" panose="02040603050506020204" pitchFamily="18" charset="0"/>
                </a:rPr>
                <a:t>ÔN TẬP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908800" y="3643086"/>
            <a:ext cx="357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#9Slide05 Fourth Medium" panose="00000600000000000000" pitchFamily="2" charset="0"/>
              </a:rPr>
              <a:t>(Tiết 3, 4)</a:t>
            </a:r>
          </a:p>
        </p:txBody>
      </p:sp>
    </p:spTree>
    <p:extLst>
      <p:ext uri="{BB962C8B-B14F-4D97-AF65-F5344CB8AC3E}">
        <p14:creationId xmlns:p14="http://schemas.microsoft.com/office/powerpoint/2010/main" val="217391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1599" y="695432"/>
            <a:ext cx="103546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Theo em, chim hải âu nói những câu trên với ai, trong tình huống nào?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" y="1895761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1403474" y="5016876"/>
            <a:ext cx="9300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latin typeface="UTM Aptima" panose="02040603050506020204" pitchFamily="18" charset="0"/>
              </a:rPr>
              <a:t>-&gt; Chim hải âu nói với những loài chim khác. Trong tình huống lần đầu gặp mặt.</a:t>
            </a:r>
          </a:p>
        </p:txBody>
      </p:sp>
    </p:spTree>
    <p:extLst>
      <p:ext uri="{BB962C8B-B14F-4D97-AF65-F5344CB8AC3E}">
        <p14:creationId xmlns:p14="http://schemas.microsoft.com/office/powerpoint/2010/main" val="41367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689" y="865914"/>
            <a:ext cx="10771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UTM Aptima" panose="02040603050506020204" pitchFamily="18" charset="0"/>
              </a:rPr>
              <a:t>- Đóng vai một loài chim khác, đáp lời chim hải âu.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9" y="2035246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731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706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242" r="94424">
                        <a14:foregroundMark x1="14909" y1="58303" x2="8545" y2="60121"/>
                        <a14:foregroundMark x1="14000" y1="60788" x2="8788" y2="62606"/>
                        <a14:foregroundMark x1="32727" y1="60121" x2="23455" y2="61030"/>
                        <a14:foregroundMark x1="21212" y1="65758" x2="16727" y2="67576"/>
                        <a14:backgroundMark x1="50364" y1="66727" x2="46788" y2="88121"/>
                        <a14:backgroundMark x1="24242" y1="65273" x2="16424" y2="68788"/>
                        <a14:backgroundMark x1="16242" y1="66000" x2="19030" y2="7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64" y="3429000"/>
            <a:ext cx="4028267" cy="4028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851">
                        <a14:foregroundMark x1="8259" y1="16970" x2="24628" y2="16485"/>
                        <a14:foregroundMark x1="26042" y1="14485" x2="26339" y2="13758"/>
                        <a14:foregroundMark x1="22991" y1="11273" x2="22991" y2="15576"/>
                        <a14:foregroundMark x1="38698" y1="70882" x2="13201" y2="86324"/>
                        <a14:foregroundMark x1="69078" y1="73088" x2="56962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435" y="3915564"/>
            <a:ext cx="2300996" cy="2826198"/>
          </a:xfrm>
          <a:prstGeom prst="rect">
            <a:avLst/>
          </a:prstGeom>
        </p:spPr>
      </p:pic>
      <p:sp>
        <p:nvSpPr>
          <p:cNvPr id="7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 flipH="1">
            <a:off x="3524139" y="294468"/>
            <a:ext cx="6255292" cy="3504858"/>
          </a:xfrm>
          <a:custGeom>
            <a:avLst/>
            <a:gdLst>
              <a:gd name="connsiteX0" fmla="*/ 6716682 w 6255292"/>
              <a:gd name="connsiteY0" fmla="*/ 2624998 h 3504858"/>
              <a:gd name="connsiteX1" fmla="*/ 5706566 w 6255292"/>
              <a:gd name="connsiteY1" fmla="*/ 2743919 h 3504858"/>
              <a:gd name="connsiteX2" fmla="*/ 2582371 w 6255292"/>
              <a:gd name="connsiteY2" fmla="*/ 3478021 h 3504858"/>
              <a:gd name="connsiteX3" fmla="*/ 271643 w 6255292"/>
              <a:gd name="connsiteY3" fmla="*/ 1038090 h 3504858"/>
              <a:gd name="connsiteX4" fmla="*/ 3452232 w 6255292"/>
              <a:gd name="connsiteY4" fmla="*/ 9464 h 3504858"/>
              <a:gd name="connsiteX5" fmla="*/ 6181668 w 6255292"/>
              <a:gd name="connsiteY5" fmla="*/ 2130426 h 3504858"/>
              <a:gd name="connsiteX6" fmla="*/ 6716682 w 6255292"/>
              <a:gd name="connsiteY6" fmla="*/ 2624998 h 350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5292" h="3504858" fill="none" extrusionOk="0">
                <a:moveTo>
                  <a:pt x="6716682" y="2624998"/>
                </a:moveTo>
                <a:cubicBezTo>
                  <a:pt x="6249136" y="2620543"/>
                  <a:pt x="5853843" y="2783397"/>
                  <a:pt x="5706566" y="2743919"/>
                </a:cubicBezTo>
                <a:cubicBezTo>
                  <a:pt x="4901970" y="3202361"/>
                  <a:pt x="3802524" y="3611641"/>
                  <a:pt x="2582371" y="3478021"/>
                </a:cubicBezTo>
                <a:cubicBezTo>
                  <a:pt x="647366" y="3194540"/>
                  <a:pt x="-796705" y="2060984"/>
                  <a:pt x="271643" y="1038090"/>
                </a:cubicBezTo>
                <a:cubicBezTo>
                  <a:pt x="821736" y="263942"/>
                  <a:pt x="2090278" y="-74314"/>
                  <a:pt x="3452232" y="9464"/>
                </a:cubicBezTo>
                <a:cubicBezTo>
                  <a:pt x="5294596" y="109962"/>
                  <a:pt x="6703078" y="1041899"/>
                  <a:pt x="6181668" y="2130426"/>
                </a:cubicBezTo>
                <a:cubicBezTo>
                  <a:pt x="6394003" y="2360464"/>
                  <a:pt x="6486305" y="2393335"/>
                  <a:pt x="6716682" y="2624998"/>
                </a:cubicBezTo>
                <a:close/>
              </a:path>
              <a:path w="6255292" h="3504858" stroke="0" extrusionOk="0">
                <a:moveTo>
                  <a:pt x="6716682" y="2624998"/>
                </a:moveTo>
                <a:cubicBezTo>
                  <a:pt x="6476298" y="2692326"/>
                  <a:pt x="5979634" y="2704792"/>
                  <a:pt x="5706566" y="2743919"/>
                </a:cubicBezTo>
                <a:cubicBezTo>
                  <a:pt x="4957305" y="3316598"/>
                  <a:pt x="3759265" y="3715236"/>
                  <a:pt x="2582371" y="3478021"/>
                </a:cubicBezTo>
                <a:cubicBezTo>
                  <a:pt x="503098" y="3499978"/>
                  <a:pt x="-356051" y="2215812"/>
                  <a:pt x="271643" y="1038090"/>
                </a:cubicBezTo>
                <a:cubicBezTo>
                  <a:pt x="776000" y="556835"/>
                  <a:pt x="1848181" y="-26137"/>
                  <a:pt x="3452232" y="9464"/>
                </a:cubicBezTo>
                <a:cubicBezTo>
                  <a:pt x="5176058" y="64252"/>
                  <a:pt x="6657528" y="1125324"/>
                  <a:pt x="6181668" y="2130426"/>
                </a:cubicBezTo>
                <a:cubicBezTo>
                  <a:pt x="6367797" y="2350565"/>
                  <a:pt x="6593459" y="2590823"/>
                  <a:pt x="6716682" y="262499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  Xin chào các bạn! Mọi người gọi tớ là “hải âu vui tính”. Tớ sống ở biển. Tớ thích bay lượn, ca hát, đùa giỡn với sóng biển.  </a:t>
            </a:r>
          </a:p>
        </p:txBody>
      </p: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900621" y="71376"/>
            <a:ext cx="6255292" cy="3504858"/>
          </a:xfrm>
          <a:custGeom>
            <a:avLst/>
            <a:gdLst>
              <a:gd name="connsiteX0" fmla="*/ 6716682 w 6255292"/>
              <a:gd name="connsiteY0" fmla="*/ 2624998 h 3504858"/>
              <a:gd name="connsiteX1" fmla="*/ 5706566 w 6255292"/>
              <a:gd name="connsiteY1" fmla="*/ 2743919 h 3504858"/>
              <a:gd name="connsiteX2" fmla="*/ 2582371 w 6255292"/>
              <a:gd name="connsiteY2" fmla="*/ 3478021 h 3504858"/>
              <a:gd name="connsiteX3" fmla="*/ 271643 w 6255292"/>
              <a:gd name="connsiteY3" fmla="*/ 1038090 h 3504858"/>
              <a:gd name="connsiteX4" fmla="*/ 3452232 w 6255292"/>
              <a:gd name="connsiteY4" fmla="*/ 9464 h 3504858"/>
              <a:gd name="connsiteX5" fmla="*/ 6181668 w 6255292"/>
              <a:gd name="connsiteY5" fmla="*/ 2130426 h 3504858"/>
              <a:gd name="connsiteX6" fmla="*/ 6716682 w 6255292"/>
              <a:gd name="connsiteY6" fmla="*/ 2624998 h 350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55292" h="3504858" fill="none" extrusionOk="0">
                <a:moveTo>
                  <a:pt x="6716682" y="2624998"/>
                </a:moveTo>
                <a:cubicBezTo>
                  <a:pt x="6249136" y="2620543"/>
                  <a:pt x="5853843" y="2783397"/>
                  <a:pt x="5706566" y="2743919"/>
                </a:cubicBezTo>
                <a:cubicBezTo>
                  <a:pt x="4901970" y="3202361"/>
                  <a:pt x="3802524" y="3611641"/>
                  <a:pt x="2582371" y="3478021"/>
                </a:cubicBezTo>
                <a:cubicBezTo>
                  <a:pt x="647366" y="3194540"/>
                  <a:pt x="-796705" y="2060984"/>
                  <a:pt x="271643" y="1038090"/>
                </a:cubicBezTo>
                <a:cubicBezTo>
                  <a:pt x="821736" y="263942"/>
                  <a:pt x="2090278" y="-74314"/>
                  <a:pt x="3452232" y="9464"/>
                </a:cubicBezTo>
                <a:cubicBezTo>
                  <a:pt x="5294596" y="109962"/>
                  <a:pt x="6703078" y="1041899"/>
                  <a:pt x="6181668" y="2130426"/>
                </a:cubicBezTo>
                <a:cubicBezTo>
                  <a:pt x="6394003" y="2360464"/>
                  <a:pt x="6486305" y="2393335"/>
                  <a:pt x="6716682" y="2624998"/>
                </a:cubicBezTo>
                <a:close/>
              </a:path>
              <a:path w="6255292" h="3504858" stroke="0" extrusionOk="0">
                <a:moveTo>
                  <a:pt x="6716682" y="2624998"/>
                </a:moveTo>
                <a:cubicBezTo>
                  <a:pt x="6476298" y="2692326"/>
                  <a:pt x="5979634" y="2704792"/>
                  <a:pt x="5706566" y="2743919"/>
                </a:cubicBezTo>
                <a:cubicBezTo>
                  <a:pt x="4957305" y="3316598"/>
                  <a:pt x="3759265" y="3715236"/>
                  <a:pt x="2582371" y="3478021"/>
                </a:cubicBezTo>
                <a:cubicBezTo>
                  <a:pt x="503098" y="3499978"/>
                  <a:pt x="-356051" y="2215812"/>
                  <a:pt x="271643" y="1038090"/>
                </a:cubicBezTo>
                <a:cubicBezTo>
                  <a:pt x="776000" y="556835"/>
                  <a:pt x="1848181" y="-26137"/>
                  <a:pt x="3452232" y="9464"/>
                </a:cubicBezTo>
                <a:cubicBezTo>
                  <a:pt x="5176058" y="64252"/>
                  <a:pt x="6657528" y="1125324"/>
                  <a:pt x="6181668" y="2130426"/>
                </a:cubicBezTo>
                <a:cubicBezTo>
                  <a:pt x="6367797" y="2350565"/>
                  <a:pt x="6593459" y="2590823"/>
                  <a:pt x="6716682" y="2624998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CA3659"/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   </a:t>
            </a:r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Chào hải âu vui tính. </a:t>
            </a:r>
          </a:p>
          <a:p>
            <a:pPr algn="ctr"/>
            <a:r>
              <a:rPr lang="en-US" sz="32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  <a:ea typeface="Cambria" panose="02040503050406030204" pitchFamily="18" charset="0"/>
              </a:rPr>
              <a:t>Mình là quạ đen. Mình sống trong rừng cây. Mình cũng rất thích bay lượn. Hôm nay là lần đầu mình tới biển.</a:t>
            </a:r>
          </a:p>
        </p:txBody>
      </p:sp>
    </p:spTree>
    <p:extLst>
      <p:ext uri="{BB962C8B-B14F-4D97-AF65-F5344CB8AC3E}">
        <p14:creationId xmlns:p14="http://schemas.microsoft.com/office/powerpoint/2010/main" val="59213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1388258"/>
            <a:ext cx="5052447" cy="2811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219" y="1534331"/>
            <a:ext cx="5872094" cy="284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a. Tình huống 1: Nếu em chuyển lớp hoặc chuyển trường, em sẽ giới thiệu về mình như thế nào với các bạn trong lớp?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219" y="4379164"/>
            <a:ext cx="112500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</a:rPr>
              <a:t>b. Tình huống 2: Lớp em có một bạn ở trường khác chuyển đến. Em sẽ nói gì với bạn để thể hiện sự thân thiện?</a:t>
            </a:r>
          </a:p>
        </p:txBody>
      </p:sp>
    </p:spTree>
    <p:extLst>
      <p:ext uri="{BB962C8B-B14F-4D97-AF65-F5344CB8AC3E}">
        <p14:creationId xmlns:p14="http://schemas.microsoft.com/office/powerpoint/2010/main" val="60377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1388258"/>
            <a:ext cx="5052447" cy="28117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0219" y="1534331"/>
            <a:ext cx="5872094" cy="2844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UTM Aptima" panose="02040603050506020204" pitchFamily="18" charset="0"/>
              </a:rPr>
              <a:t>a. Tình huống 1: Nếu em chuyển lớp hoặc chuyển trường, em sẽ giới thiệu về mình như thế nào với các bạn trong lớp?</a:t>
            </a:r>
          </a:p>
        </p:txBody>
      </p:sp>
    </p:spTree>
    <p:extLst>
      <p:ext uri="{BB962C8B-B14F-4D97-AF65-F5344CB8AC3E}">
        <p14:creationId xmlns:p14="http://schemas.microsoft.com/office/powerpoint/2010/main" val="125906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971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975673" y="338384"/>
            <a:ext cx="6633275" cy="1938992"/>
            <a:chOff x="2975673" y="338384"/>
            <a:chExt cx="6633275" cy="1938992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2975673" y="340963"/>
              <a:ext cx="6633275" cy="1859797"/>
            </a:xfrm>
            <a:prstGeom prst="wedgeRoundRectCallout">
              <a:avLst>
                <a:gd name="adj1" fmla="val -61838"/>
                <a:gd name="adj2" fmla="val 20192"/>
                <a:gd name="adj3" fmla="val 16667"/>
              </a:avLst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38404" y="338384"/>
              <a:ext cx="647054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 b="1">
                  <a:solidFill>
                    <a:schemeClr val="accent2">
                      <a:lumMod val="75000"/>
                    </a:schemeClr>
                  </a:solidFill>
                  <a:latin typeface="UTM Aptima" panose="02040603050506020204" pitchFamily="18" charset="0"/>
                </a:rPr>
                <a:t>Xin chào các bạn! Tớ tên là Trần Minh Ngọc. Tớ vừa chuyển từ trường Huỳnh Ngọc Huệ tới đây. Mong các bạn giúp đỡ nhé!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73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679935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5. Thực hành luyện nói theo tình huống.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776" y="3041000"/>
            <a:ext cx="5052447" cy="28117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219" y="1609839"/>
            <a:ext cx="61975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UTM Aptima" panose="02040603050506020204" pitchFamily="18" charset="0"/>
              </a:rPr>
              <a:t>b. Tình huống 2: Lớp em có một bạn ở trường khác chuyển đến. Em sẽ nói gì với bạn để thể hiện sự thân thiện?</a:t>
            </a:r>
          </a:p>
        </p:txBody>
      </p:sp>
    </p:spTree>
    <p:extLst>
      <p:ext uri="{BB962C8B-B14F-4D97-AF65-F5344CB8AC3E}">
        <p14:creationId xmlns:p14="http://schemas.microsoft.com/office/powerpoint/2010/main" val="172340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22971" cy="685800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246812" y="3239589"/>
            <a:ext cx="3705668" cy="2168434"/>
          </a:xfrm>
          <a:prstGeom prst="wedgeEllipseCallout">
            <a:avLst>
              <a:gd name="adj1" fmla="val 68352"/>
              <a:gd name="adj2" fmla="val 371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UTM Aptima" panose="02040603050506020204" pitchFamily="18" charset="0"/>
              </a:rPr>
              <a:t>Chào mừng bạn đến lớp 2A nhé!  </a:t>
            </a:r>
          </a:p>
        </p:txBody>
      </p:sp>
      <p:sp>
        <p:nvSpPr>
          <p:cNvPr id="7" name="Oval Callout 6"/>
          <p:cNvSpPr/>
          <p:nvPr/>
        </p:nvSpPr>
        <p:spPr>
          <a:xfrm>
            <a:off x="4933406" y="535578"/>
            <a:ext cx="3705668" cy="2168434"/>
          </a:xfrm>
          <a:prstGeom prst="wedgeEllipseCallout">
            <a:avLst>
              <a:gd name="adj1" fmla="val 68352"/>
              <a:gd name="adj2" fmla="val 3719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accent1">
                    <a:lumMod val="50000"/>
                  </a:schemeClr>
                </a:solidFill>
                <a:latin typeface="UTM Aptima" panose="02040603050506020204" pitchFamily="18" charset="0"/>
              </a:rPr>
              <a:t>Rất vui khi cậu tới với lớp mình nha</a:t>
            </a:r>
          </a:p>
        </p:txBody>
      </p:sp>
    </p:spTree>
    <p:extLst>
      <p:ext uri="{BB962C8B-B14F-4D97-AF65-F5344CB8AC3E}">
        <p14:creationId xmlns:p14="http://schemas.microsoft.com/office/powerpoint/2010/main" val="16974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A0BB1AB6-5D87-4F09-9CB6-45245AEC4E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1" y="26120"/>
            <a:ext cx="6888480" cy="6888480"/>
          </a:xfrm>
          <a:prstGeom prst="rect">
            <a:avLst/>
          </a:prstGeom>
        </p:spPr>
      </p:pic>
      <p:sp>
        <p:nvSpPr>
          <p:cNvPr id="3" name="Google Shape;502;p60">
            <a:extLst>
              <a:ext uri="{FF2B5EF4-FFF2-40B4-BE49-F238E27FC236}">
                <a16:creationId xmlns:a16="http://schemas.microsoft.com/office/drawing/2014/main" id="{95812EEC-8CEF-412E-8D9C-575CF15E8104}"/>
              </a:ext>
            </a:extLst>
          </p:cNvPr>
          <p:cNvSpPr txBox="1">
            <a:spLocks/>
          </p:cNvSpPr>
          <p:nvPr/>
        </p:nvSpPr>
        <p:spPr>
          <a:xfrm flipH="1">
            <a:off x="163133" y="2368846"/>
            <a:ext cx="7442544" cy="201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0"/>
              <a:buFont typeface="Englebert"/>
              <a:buNone/>
              <a:defRPr sz="9000" b="0" i="0" u="none" strike="noStrike" cap="none">
                <a:solidFill>
                  <a:schemeClr val="lt1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Oswald SemiBold"/>
              <a:buNone/>
              <a:defRPr sz="7200" b="0" i="0" u="none" strike="noStrike" cap="none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pPr algn="ctr"/>
            <a:r>
              <a:rPr lang="en-US" sz="80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Chúc các em </a:t>
            </a:r>
          </a:p>
          <a:p>
            <a:pPr algn="ctr"/>
            <a:r>
              <a:rPr lang="en-US" sz="8000">
                <a:ln w="0"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99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60000" endA="900" endPos="58000" dir="5400000" sy="-100000" algn="bl" rotWithShape="0"/>
                </a:effectLst>
                <a:latin typeface="#9Slide07 IcielCrocante" panose="02000000000000000000" pitchFamily="2" charset="0"/>
              </a:rPr>
              <a:t>học tốt !</a:t>
            </a:r>
          </a:p>
        </p:txBody>
      </p:sp>
    </p:spTree>
    <p:extLst>
      <p:ext uri="{BB962C8B-B14F-4D97-AF65-F5344CB8AC3E}">
        <p14:creationId xmlns:p14="http://schemas.microsoft.com/office/powerpoint/2010/main" val="174788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FEEB59-CE96-40E6-B1A6-59A14C27C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65"/>
            <a:ext cx="6858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8489C4E2-7A54-432A-960D-6563786F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60" y="145140"/>
            <a:ext cx="6392493" cy="5447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354217" y="1053171"/>
            <a:ext cx="4216777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1990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85" y="-496389"/>
            <a:ext cx="8870652" cy="6594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9316" y="2432320"/>
            <a:ext cx="54399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02948" y="1349556"/>
            <a:ext cx="421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FU Rhythm" panose="00000400000000000000" pitchFamily="2" charset="0"/>
              </a:rPr>
              <a:t>Trò chơi</a:t>
            </a: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1CE9CF26-8568-4E05-9DC0-784A311BFB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918" y="1750423"/>
            <a:ext cx="4419600" cy="510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52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7203"/>
            <a:ext cx="7916091" cy="5144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16091" y="2220685"/>
            <a:ext cx="4062549" cy="2926080"/>
            <a:chOff x="7916091" y="2220685"/>
            <a:chExt cx="4062549" cy="2926080"/>
          </a:xfrm>
        </p:grpSpPr>
        <p:sp>
          <p:nvSpPr>
            <p:cNvPr id="4" name="Cloud 3"/>
            <p:cNvSpPr/>
            <p:nvPr/>
          </p:nvSpPr>
          <p:spPr>
            <a:xfrm>
              <a:off x="7916091" y="2220685"/>
              <a:ext cx="4062549" cy="292608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998822" y="3044734"/>
              <a:ext cx="38970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00B050"/>
                  </a:solidFill>
                  <a:latin typeface="UTM Avo" panose="02040603050506020204" pitchFamily="18" charset="0"/>
                </a:rPr>
                <a:t>Sự tích cây vú sữa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5653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61" y="1554480"/>
            <a:ext cx="8921546" cy="5158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8" name="Group 7"/>
          <p:cNvGrpSpPr/>
          <p:nvPr/>
        </p:nvGrpSpPr>
        <p:grpSpPr>
          <a:xfrm>
            <a:off x="8212182" y="2464496"/>
            <a:ext cx="3897086" cy="2625634"/>
            <a:chOff x="7998822" y="2516747"/>
            <a:chExt cx="3897086" cy="2625634"/>
          </a:xfrm>
        </p:grpSpPr>
        <p:sp>
          <p:nvSpPr>
            <p:cNvPr id="9" name="Cloud 8"/>
            <p:cNvSpPr/>
            <p:nvPr/>
          </p:nvSpPr>
          <p:spPr>
            <a:xfrm>
              <a:off x="8229599" y="2516747"/>
              <a:ext cx="3666309" cy="262563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998822" y="3044734"/>
              <a:ext cx="389708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6600"/>
                  </a:solidFill>
                  <a:latin typeface="UTM Avo" panose="02040603050506020204" pitchFamily="18" charset="0"/>
                </a:rPr>
                <a:t>Hai bà cháu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07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4" y="1082390"/>
            <a:ext cx="7652292" cy="566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0" y="1763485"/>
            <a:ext cx="4807131" cy="2795451"/>
            <a:chOff x="7667897" y="2351313"/>
            <a:chExt cx="4807131" cy="2795451"/>
          </a:xfrm>
        </p:grpSpPr>
        <p:sp>
          <p:nvSpPr>
            <p:cNvPr id="5" name="Cloud 4"/>
            <p:cNvSpPr/>
            <p:nvPr/>
          </p:nvSpPr>
          <p:spPr>
            <a:xfrm>
              <a:off x="7667897" y="2351313"/>
              <a:ext cx="4807131" cy="2795451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16091" y="2960450"/>
              <a:ext cx="42280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chemeClr val="accent4">
                      <a:lumMod val="75000"/>
                    </a:schemeClr>
                  </a:solidFill>
                  <a:latin typeface="UTM Avo" panose="02040603050506020204" pitchFamily="18" charset="0"/>
                </a:rPr>
                <a:t>Ánh sáng của yêu thương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951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82402" y="0"/>
            <a:ext cx="10477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Nhìn tranh đoán tên truyện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234" y="1258344"/>
            <a:ext cx="8011939" cy="547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Group 3"/>
          <p:cNvGrpSpPr/>
          <p:nvPr/>
        </p:nvGrpSpPr>
        <p:grpSpPr>
          <a:xfrm>
            <a:off x="248195" y="3326645"/>
            <a:ext cx="3988526" cy="2146693"/>
            <a:chOff x="7907383" y="2516747"/>
            <a:chExt cx="3988526" cy="2146693"/>
          </a:xfrm>
        </p:grpSpPr>
        <p:sp>
          <p:nvSpPr>
            <p:cNvPr id="5" name="Cloud 4"/>
            <p:cNvSpPr/>
            <p:nvPr/>
          </p:nvSpPr>
          <p:spPr>
            <a:xfrm>
              <a:off x="7907383" y="2516747"/>
              <a:ext cx="3988526" cy="2146693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998822" y="3044734"/>
              <a:ext cx="38970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6600"/>
                  </a:solidFill>
                  <a:latin typeface="UTM Avo" panose="02040603050506020204" pitchFamily="18" charset="0"/>
                </a:rPr>
                <a:t>Hai anh 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197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F5FEEB59-CE96-40E6-B1A6-59A14C27C7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965"/>
            <a:ext cx="6858000" cy="6858000"/>
          </a:xfrm>
          <a:prstGeom prst="rect">
            <a:avLst/>
          </a:prstGeom>
        </p:spPr>
      </p:pic>
      <p:pic>
        <p:nvPicPr>
          <p:cNvPr id="3" name="图片 6">
            <a:extLst>
              <a:ext uri="{FF2B5EF4-FFF2-40B4-BE49-F238E27FC236}">
                <a16:creationId xmlns:a16="http://schemas.microsoft.com/office/drawing/2014/main" id="{8489C4E2-7A54-432A-960D-6563786F6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360" y="145140"/>
            <a:ext cx="6392493" cy="54478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37077" y="1223652"/>
            <a:ext cx="485105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94675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0670" y="741927"/>
            <a:ext cx="11129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UTM Avo" panose="02040603050506020204" pitchFamily="18" charset="0"/>
              </a:rPr>
              <a:t>4. Đọc lời của chim hải âu và trả lời câu hỏi: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80" y="2076477"/>
            <a:ext cx="11232743" cy="323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86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400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#9Slide07 IcielCrocante</vt:lpstr>
      <vt:lpstr>Arial</vt:lpstr>
      <vt:lpstr>UTM Showcard</vt:lpstr>
      <vt:lpstr>UTM Aptima</vt:lpstr>
      <vt:lpstr>#9Slide05 Aphrodite Pro</vt:lpstr>
      <vt:lpstr>#9Slide07 SVNDessert Menu Scrip</vt:lpstr>
      <vt:lpstr>UTM Avo</vt:lpstr>
      <vt:lpstr>#9Slide05 Fourth Medium</vt:lpstr>
      <vt:lpstr>#9Slide07 SFU Rhythm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User</cp:lastModifiedBy>
  <cp:revision>20</cp:revision>
  <dcterms:created xsi:type="dcterms:W3CDTF">2022-11-29T16:10:35Z</dcterms:created>
  <dcterms:modified xsi:type="dcterms:W3CDTF">2026-02-05T02:22:32Z</dcterms:modified>
</cp:coreProperties>
</file>