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59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embeddedFontLst>
    <p:embeddedFont>
      <p:font typeface="#9Slide05 SVNAngellife" panose="020B0604020202020204" charset="0"/>
      <p:regular r:id="rId21"/>
    </p:embeddedFont>
    <p:embeddedFont>
      <p:font typeface="#9Slide05 VL Fadilla" panose="020B0604020202020204" charset="0"/>
      <p:regular r:id="rId22"/>
    </p:embeddedFont>
    <p:embeddedFont>
      <p:font typeface="#9Slide06 SVNBlow Brush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DB8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960" y="-1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5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/>
          <p:cNvGrpSpPr/>
          <p:nvPr userDrawn="1"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9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14" descr="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74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977" y="0"/>
            <a:ext cx="12194977" cy="6856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57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字魂143号-正酷超级黑" panose="00000500000000000000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5" name="图片 4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9280"/>
            <a:ext cx="12192000" cy="2458720"/>
          </a:xfrm>
          <a:prstGeom prst="rect">
            <a:avLst/>
          </a:prstGeom>
        </p:spPr>
      </p:pic>
      <p:pic>
        <p:nvPicPr>
          <p:cNvPr id="9" name="图片 8" descr="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020" y="645160"/>
            <a:ext cx="1989455" cy="2667635"/>
          </a:xfrm>
          <a:prstGeom prst="rect">
            <a:avLst/>
          </a:prstGeom>
        </p:spPr>
      </p:pic>
      <p:sp>
        <p:nvSpPr>
          <p:cNvPr id="12" name="矩形: 圆角 1"/>
          <p:cNvSpPr/>
          <p:nvPr/>
        </p:nvSpPr>
        <p:spPr>
          <a:xfrm>
            <a:off x="4731142" y="4575045"/>
            <a:ext cx="3346712" cy="662435"/>
          </a:xfrm>
          <a:prstGeom prst="roundRect">
            <a:avLst>
              <a:gd name="adj" fmla="val 50000"/>
            </a:avLst>
          </a:prstGeom>
          <a:solidFill>
            <a:srgbClr val="B8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4" name="图片 13" descr="千库网_夏日沙滩手绘海星免抠_元素编号122797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0000">
            <a:off x="6090285" y="5084445"/>
            <a:ext cx="840105" cy="840105"/>
          </a:xfrm>
          <a:prstGeom prst="rect">
            <a:avLst/>
          </a:prstGeom>
        </p:spPr>
      </p:pic>
      <p:pic>
        <p:nvPicPr>
          <p:cNvPr id="15" name="图片 14" descr="千库网_暑假小清新游泳圈_元素编号120332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780" y="5466715"/>
            <a:ext cx="1220470" cy="814070"/>
          </a:xfrm>
          <a:prstGeom prst="rect">
            <a:avLst/>
          </a:prstGeom>
        </p:spPr>
      </p:pic>
      <p:pic>
        <p:nvPicPr>
          <p:cNvPr id="17" name="图片 16" descr="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8" name="图片 7" descr="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5545" y="3559175"/>
            <a:ext cx="3386455" cy="318008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11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13" name="图片 12" descr="千库网_小朋友奔跑_元素编号1284400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065" y="4348480"/>
            <a:ext cx="3763645" cy="2509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785547" y="421005"/>
            <a:ext cx="3995803" cy="864354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SVN-Olivier" panose="02040603050506020204" pitchFamily="18" charset="0"/>
                <a:cs typeface="#9Slide03 Arima Madurai Light" panose="00000400000000000000" pitchFamily="2" charset="0"/>
              </a:rPr>
              <a:t>Tự nhiên và Xã hội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528887" y="1549811"/>
            <a:ext cx="6578987" cy="1572404"/>
            <a:chOff x="3879666" y="3509233"/>
            <a:chExt cx="5524743" cy="2138664"/>
          </a:xfrm>
        </p:grpSpPr>
        <p:sp>
          <p:nvSpPr>
            <p:cNvPr id="19" name="TextBox 18"/>
            <p:cNvSpPr txBox="1"/>
            <p:nvPr/>
          </p:nvSpPr>
          <p:spPr>
            <a:xfrm>
              <a:off x="3879666" y="3509233"/>
              <a:ext cx="5499463" cy="2134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1365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 </a:t>
              </a:r>
              <a:r>
                <a:rPr lang="en-US" sz="9600" b="1">
                  <a:ln w="136525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Động vật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04946" y="3512965"/>
              <a:ext cx="5499463" cy="2134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 </a:t>
              </a:r>
              <a:r>
                <a:rPr lang="en-US" sz="9600" b="1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Động vật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11962" y="2987395"/>
            <a:ext cx="11185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rPr>
              <a:t>SỐNG Ở ĐÂU?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25364" y="4592485"/>
            <a:ext cx="1969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Olivier" panose="02040603050506020204" pitchFamily="18" charset="0"/>
              </a:rPr>
              <a:t>(Tiết 2)</a:t>
            </a:r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41" y="-133227"/>
            <a:ext cx="1787914" cy="178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877987" y="1752572"/>
            <a:ext cx="5313177" cy="2246222"/>
            <a:chOff x="613600" y="1403470"/>
            <a:chExt cx="3420572" cy="1424157"/>
          </a:xfrm>
          <a:solidFill>
            <a:schemeClr val="bg1"/>
          </a:solidFill>
        </p:grpSpPr>
        <p:sp>
          <p:nvSpPr>
            <p:cNvPr id="8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889523" y="1460760"/>
              <a:ext cx="2868726" cy="12293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Con mèo – sống ở sân vườn, chuồng, nhà,...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6" y="1626906"/>
            <a:ext cx="5943020" cy="523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0300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768805" y="1752572"/>
            <a:ext cx="5422361" cy="2246222"/>
            <a:chOff x="543309" y="1403470"/>
            <a:chExt cx="3490863" cy="1424157"/>
          </a:xfrm>
          <a:solidFill>
            <a:schemeClr val="bg1"/>
          </a:solidFill>
        </p:grpSpPr>
        <p:sp>
          <p:nvSpPr>
            <p:cNvPr id="8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543309" y="1607009"/>
              <a:ext cx="3420572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Bò sữa – sống ở trang trại, đồng cỏ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3" y="1626906"/>
            <a:ext cx="5383577" cy="520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9685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768805" y="1752572"/>
            <a:ext cx="5422361" cy="2246222"/>
            <a:chOff x="543309" y="1403470"/>
            <a:chExt cx="3490863" cy="1424157"/>
          </a:xfrm>
          <a:solidFill>
            <a:schemeClr val="bg1"/>
          </a:solidFill>
        </p:grpSpPr>
        <p:sp>
          <p:nvSpPr>
            <p:cNvPr id="8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543309" y="1607009"/>
              <a:ext cx="3420572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Rùa biển – sống ở dưới biển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2" y="1626906"/>
            <a:ext cx="5503570" cy="502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4730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1429152" y="515113"/>
            <a:ext cx="10048615" cy="1069824"/>
            <a:chOff x="738641" y="2537461"/>
            <a:chExt cx="10820863" cy="891540"/>
          </a:xfrm>
        </p:grpSpPr>
        <p:sp>
          <p:nvSpPr>
            <p:cNvPr id="3" name="对角圆角矩形 6"/>
            <p:cNvSpPr/>
            <p:nvPr/>
          </p:nvSpPr>
          <p:spPr>
            <a:xfrm>
              <a:off x="858055" y="2537461"/>
              <a:ext cx="10701449" cy="891540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   Viết tên hoặc dán tranh, ảnh các con vật theo sơ đồ gợi ý sau:  </a:t>
              </a:r>
              <a:endParaRPr lang="zh-CN" altLang="en-US" sz="3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38641" y="2661581"/>
              <a:ext cx="849408" cy="643299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3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D79846D7-AAAF-4DBF-8822-881C80AF119C}"/>
              </a:ext>
            </a:extLst>
          </p:cNvPr>
          <p:cNvSpPr/>
          <p:nvPr/>
        </p:nvSpPr>
        <p:spPr>
          <a:xfrm>
            <a:off x="262479" y="2840276"/>
            <a:ext cx="2498210" cy="2498210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 VẬT</a:t>
            </a:r>
            <a:endParaRPr lang="vi-VN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F0E35C-2F1C-4F40-807D-D8C1B0937EE9}"/>
              </a:ext>
            </a:extLst>
          </p:cNvPr>
          <p:cNvSpPr/>
          <p:nvPr/>
        </p:nvSpPr>
        <p:spPr>
          <a:xfrm>
            <a:off x="2894361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4D293F-869C-4186-878C-F6709770A2AB}"/>
              </a:ext>
            </a:extLst>
          </p:cNvPr>
          <p:cNvSpPr/>
          <p:nvPr/>
        </p:nvSpPr>
        <p:spPr>
          <a:xfrm>
            <a:off x="3745261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F0444F-80F9-4B05-BE91-BADA69F38017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3034190" y="4167362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ket 8">
            <a:extLst>
              <a:ext uri="{FF2B5EF4-FFF2-40B4-BE49-F238E27FC236}">
                <a16:creationId xmlns:a16="http://schemas.microsoft.com/office/drawing/2014/main" id="{6EB6AD5E-DA31-412A-B10C-E08F179CC650}"/>
              </a:ext>
            </a:extLst>
          </p:cNvPr>
          <p:cNvSpPr/>
          <p:nvPr/>
        </p:nvSpPr>
        <p:spPr>
          <a:xfrm>
            <a:off x="3389725" y="2472053"/>
            <a:ext cx="425386" cy="3390616"/>
          </a:xfrm>
          <a:prstGeom prst="leftBracket">
            <a:avLst>
              <a:gd name="adj" fmla="val 70844"/>
            </a:avLst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083ED4-3681-4E90-9E5E-789D1930D9D3}"/>
              </a:ext>
            </a:extLst>
          </p:cNvPr>
          <p:cNvSpPr/>
          <p:nvPr/>
        </p:nvSpPr>
        <p:spPr>
          <a:xfrm>
            <a:off x="3745196" y="2393150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6EEE90-F5B6-4C41-85D6-DE4E7BAD49D3}"/>
              </a:ext>
            </a:extLst>
          </p:cNvPr>
          <p:cNvSpPr/>
          <p:nvPr/>
        </p:nvSpPr>
        <p:spPr>
          <a:xfrm>
            <a:off x="3745196" y="5794068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8">
            <a:extLst>
              <a:ext uri="{FF2B5EF4-FFF2-40B4-BE49-F238E27FC236}">
                <a16:creationId xmlns:a16="http://schemas.microsoft.com/office/drawing/2014/main" id="{045E019A-C06B-4261-B359-DE6113A9EE93}"/>
              </a:ext>
            </a:extLst>
          </p:cNvPr>
          <p:cNvSpPr/>
          <p:nvPr/>
        </p:nvSpPr>
        <p:spPr>
          <a:xfrm>
            <a:off x="3954938" y="2156055"/>
            <a:ext cx="2530439" cy="614017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Trên cạn</a:t>
            </a:r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6F68DE8F-21ED-4582-B209-F429C9471976}"/>
              </a:ext>
            </a:extLst>
          </p:cNvPr>
          <p:cNvSpPr/>
          <p:nvPr/>
        </p:nvSpPr>
        <p:spPr>
          <a:xfrm>
            <a:off x="3951248" y="3860352"/>
            <a:ext cx="2534452" cy="614017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Dưới nước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D1DBFC28-500C-4194-81EE-7F34D344E2F5}"/>
              </a:ext>
            </a:extLst>
          </p:cNvPr>
          <p:cNvSpPr/>
          <p:nvPr/>
        </p:nvSpPr>
        <p:spPr>
          <a:xfrm>
            <a:off x="3951248" y="5485745"/>
            <a:ext cx="2534452" cy="753848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Vừa trên cạn, vừa dưới nước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B93291-BBE0-4DE3-8C96-0B3DD1191C8F}"/>
              </a:ext>
            </a:extLst>
          </p:cNvPr>
          <p:cNvSpPr/>
          <p:nvPr/>
        </p:nvSpPr>
        <p:spPr>
          <a:xfrm>
            <a:off x="6637797" y="2393150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346400-75B0-44CE-B4A4-EBA233251DE7}"/>
              </a:ext>
            </a:extLst>
          </p:cNvPr>
          <p:cNvSpPr/>
          <p:nvPr/>
        </p:nvSpPr>
        <p:spPr>
          <a:xfrm>
            <a:off x="7488697" y="2393150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B65349-E186-4D25-8C9C-54D19AF5856B}"/>
              </a:ext>
            </a:extLst>
          </p:cNvPr>
          <p:cNvCxnSpPr>
            <a:cxnSpLocks/>
            <a:stCxn id="15" idx="6"/>
            <a:endCxn id="16" idx="2"/>
          </p:cNvCxnSpPr>
          <p:nvPr/>
        </p:nvCxnSpPr>
        <p:spPr>
          <a:xfrm>
            <a:off x="6777626" y="2463065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461B2D4-891C-4A78-82A0-DEB4A76CB3F3}"/>
              </a:ext>
            </a:extLst>
          </p:cNvPr>
          <p:cNvSpPr/>
          <p:nvPr/>
        </p:nvSpPr>
        <p:spPr>
          <a:xfrm>
            <a:off x="6637797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AD046A-12E7-4317-BF3D-F58FC1A44D00}"/>
              </a:ext>
            </a:extLst>
          </p:cNvPr>
          <p:cNvSpPr/>
          <p:nvPr/>
        </p:nvSpPr>
        <p:spPr>
          <a:xfrm>
            <a:off x="7488697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17FD38-73F1-4937-A814-BEAE421F735F}"/>
              </a:ext>
            </a:extLst>
          </p:cNvPr>
          <p:cNvCxnSpPr>
            <a:cxnSpLocks/>
            <a:stCxn id="18" idx="6"/>
            <a:endCxn id="19" idx="2"/>
          </p:cNvCxnSpPr>
          <p:nvPr/>
        </p:nvCxnSpPr>
        <p:spPr>
          <a:xfrm>
            <a:off x="6777626" y="4167362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866BA62-6DCB-4A13-B678-DCF3D3CE9E64}"/>
              </a:ext>
            </a:extLst>
          </p:cNvPr>
          <p:cNvSpPr/>
          <p:nvPr/>
        </p:nvSpPr>
        <p:spPr>
          <a:xfrm>
            <a:off x="6637797" y="5790023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0810CC-4A6B-45EA-A2BF-4EF765F88A44}"/>
              </a:ext>
            </a:extLst>
          </p:cNvPr>
          <p:cNvSpPr/>
          <p:nvPr/>
        </p:nvSpPr>
        <p:spPr>
          <a:xfrm>
            <a:off x="7488697" y="5790023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931628-DD76-4791-9146-FED6FDD8A600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6777626" y="5859938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33">
            <a:extLst>
              <a:ext uri="{FF2B5EF4-FFF2-40B4-BE49-F238E27FC236}">
                <a16:creationId xmlns:a16="http://schemas.microsoft.com/office/drawing/2014/main" id="{3BEB61A7-8FD0-418A-A2E7-C32F9058D0EE}"/>
              </a:ext>
            </a:extLst>
          </p:cNvPr>
          <p:cNvSpPr/>
          <p:nvPr/>
        </p:nvSpPr>
        <p:spPr>
          <a:xfrm>
            <a:off x="7751686" y="1733878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34">
            <a:extLst>
              <a:ext uri="{FF2B5EF4-FFF2-40B4-BE49-F238E27FC236}">
                <a16:creationId xmlns:a16="http://schemas.microsoft.com/office/drawing/2014/main" id="{23A477EA-3C03-47E2-914E-1B4617AD388C}"/>
              </a:ext>
            </a:extLst>
          </p:cNvPr>
          <p:cNvSpPr/>
          <p:nvPr/>
        </p:nvSpPr>
        <p:spPr>
          <a:xfrm>
            <a:off x="7751686" y="3429185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35">
            <a:extLst>
              <a:ext uri="{FF2B5EF4-FFF2-40B4-BE49-F238E27FC236}">
                <a16:creationId xmlns:a16="http://schemas.microsoft.com/office/drawing/2014/main" id="{510FE962-3269-4569-85A8-4AFB17EF7D56}"/>
              </a:ext>
            </a:extLst>
          </p:cNvPr>
          <p:cNvSpPr/>
          <p:nvPr/>
        </p:nvSpPr>
        <p:spPr>
          <a:xfrm>
            <a:off x="7751686" y="5121762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42997" y="1856096"/>
            <a:ext cx="3534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Trâu, bò, hổ, gấu, voi, chó, mèo,…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99300" y="3497282"/>
            <a:ext cx="3855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Cá, tôm, cua, mực, rùa, bạch tuộc,..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90502" y="5259772"/>
            <a:ext cx="347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Vịt, ngỗng, ếch,…</a:t>
            </a:r>
          </a:p>
        </p:txBody>
      </p:sp>
    </p:spTree>
    <p:extLst>
      <p:ext uri="{BB962C8B-B14F-4D97-AF65-F5344CB8AC3E}">
        <p14:creationId xmlns:p14="http://schemas.microsoft.com/office/powerpoint/2010/main" val="88193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1802674" y="1817989"/>
            <a:ext cx="8014426" cy="26663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279368" y="1137274"/>
            <a:ext cx="1042430" cy="888377"/>
            <a:chOff x="5522482" y="1341439"/>
            <a:chExt cx="1042430" cy="888377"/>
          </a:xfrm>
        </p:grpSpPr>
        <p:sp>
          <p:nvSpPr>
            <p:cNvPr id="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>
                  <a:solidFill>
                    <a:schemeClr val="bg1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02</a:t>
              </a:r>
              <a:endParaRPr lang="zh-CN" alt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pic>
        <p:nvPicPr>
          <p:cNvPr id="6" name="图片 18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7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8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9" name="图片 3" descr="千库网_小朋友奔跑_元素编号128440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10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11" name="图片 5" descr="千库网_人物儿童_元素编号133191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0300" y="2155068"/>
            <a:ext cx="6675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Hoạt động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66097" y="3506894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 </a:t>
            </a:r>
            <a:r>
              <a:rPr lang="en-US" sz="6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VẬN DỤNG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4721" y="2221232"/>
            <a:ext cx="1174368" cy="112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182D13-8754-40AA-B482-E737C1FD7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7234" y="664054"/>
            <a:ext cx="7531425" cy="5729938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429152" y="664052"/>
            <a:ext cx="788789" cy="771941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63500" dist="25400" sx="102000" sy="102000" algn="ctr" rotWithShape="0">
              <a:schemeClr val="accent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1</a:t>
            </a:r>
            <a:endParaRPr lang="zh-CN" altLang="en-US" sz="4000" b="1" dirty="0"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334" y="1708948"/>
            <a:ext cx="3326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   Các con vật trong hình sau đang gặp nguy hiểm gì?</a:t>
            </a:r>
            <a:endParaRPr lang="zh-CN" altLang="en-US" sz="3200" b="1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71676AFD-5303-4C0E-9BC8-9B06C5E16767}"/>
              </a:ext>
            </a:extLst>
          </p:cNvPr>
          <p:cNvSpPr/>
          <p:nvPr/>
        </p:nvSpPr>
        <p:spPr>
          <a:xfrm>
            <a:off x="4643457" y="1080296"/>
            <a:ext cx="635897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Con mèo bị ngã xuống nước</a:t>
            </a: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4ACA9412-D30F-42E3-84C0-3ADC0768A8F7}"/>
              </a:ext>
            </a:extLst>
          </p:cNvPr>
          <p:cNvSpPr/>
          <p:nvPr/>
        </p:nvSpPr>
        <p:spPr>
          <a:xfrm>
            <a:off x="5990191" y="5721842"/>
            <a:ext cx="430171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Con cá bị mắc cạn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7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182D13-8754-40AA-B482-E737C1FD7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7234" y="664054"/>
            <a:ext cx="7531425" cy="5729938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999389" y="625234"/>
            <a:ext cx="788789" cy="771941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63500" dist="25400" sx="102000" sy="102000" algn="ctr" rotWithShape="0">
              <a:schemeClr val="accent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</a:t>
            </a:r>
            <a:endParaRPr lang="zh-CN" altLang="en-US" sz="4000" b="1" dirty="0"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334" y="1463290"/>
            <a:ext cx="3326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Dự đoán xem các con vật sẽ như thế nào nếu không được giải cứu.</a:t>
            </a:r>
            <a:endParaRPr lang="zh-CN" altLang="en-US" sz="3200" b="1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71676AFD-5303-4C0E-9BC8-9B06C5E16767}"/>
              </a:ext>
            </a:extLst>
          </p:cNvPr>
          <p:cNvSpPr/>
          <p:nvPr/>
        </p:nvSpPr>
        <p:spPr>
          <a:xfrm>
            <a:off x="4643457" y="1080296"/>
            <a:ext cx="635897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Con mèo bị ngã xuống nước</a:t>
            </a: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4ACA9412-D30F-42E3-84C0-3ADC0768A8F7}"/>
              </a:ext>
            </a:extLst>
          </p:cNvPr>
          <p:cNvSpPr/>
          <p:nvPr/>
        </p:nvSpPr>
        <p:spPr>
          <a:xfrm>
            <a:off x="5990191" y="5721842"/>
            <a:ext cx="430171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Con cá bị mắc cạn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08070" y="769118"/>
            <a:ext cx="9888336" cy="1933139"/>
            <a:chOff x="1508070" y="769118"/>
            <a:chExt cx="9888336" cy="19331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04DF26-32A9-839B-5F63-1DCB446AA219}"/>
                </a:ext>
              </a:extLst>
            </p:cNvPr>
            <p:cNvGrpSpPr/>
            <p:nvPr/>
          </p:nvGrpSpPr>
          <p:grpSpPr>
            <a:xfrm>
              <a:off x="1794673" y="769118"/>
              <a:ext cx="9601733" cy="1933139"/>
              <a:chOff x="613600" y="1403470"/>
              <a:chExt cx="3420572" cy="1271548"/>
            </a:xfrm>
            <a:solidFill>
              <a:schemeClr val="bg1"/>
            </a:solidFill>
          </p:grpSpPr>
          <p:sp>
            <p:nvSpPr>
              <p:cNvPr id="10" name="Speech Bubble: Rectangle with Corners Rounded 10">
                <a:extLst>
                  <a:ext uri="{FF2B5EF4-FFF2-40B4-BE49-F238E27FC236}">
                    <a16:creationId xmlns:a16="http://schemas.microsoft.com/office/drawing/2014/main" id="{D49F3249-5FA5-D39B-0601-406BF2BAAAB8}"/>
                  </a:ext>
                </a:extLst>
              </p:cNvPr>
              <p:cNvSpPr/>
              <p:nvPr/>
            </p:nvSpPr>
            <p:spPr>
              <a:xfrm>
                <a:off x="613600" y="1403470"/>
                <a:ext cx="3420572" cy="1271548"/>
              </a:xfrm>
              <a:prstGeom prst="wedgeRoundRectCallout">
                <a:avLst>
                  <a:gd name="adj1" fmla="val 31889"/>
                  <a:gd name="adj2" fmla="val 50435"/>
                  <a:gd name="adj3" fmla="val 16667"/>
                </a:avLst>
              </a:prstGeom>
              <a:grpFill/>
              <a:ln w="28575">
                <a:solidFill>
                  <a:srgbClr val="34733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1E5CFF-D369-D8D5-01C3-A99EDE650898}"/>
                  </a:ext>
                </a:extLst>
              </p:cNvPr>
              <p:cNvSpPr txBox="1"/>
              <p:nvPr/>
            </p:nvSpPr>
            <p:spPr>
              <a:xfrm>
                <a:off x="613600" y="1555091"/>
                <a:ext cx="3420572" cy="839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4000" b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ea typeface="字魂27号-布丁体" panose="00000500000000000000" pitchFamily="2" charset="-122"/>
                    <a:sym typeface="字魂160号-檀宋" panose="00000500000000000000" pitchFamily="2" charset="-122"/>
                  </a:rPr>
                  <a:t>Điều gì sẽ xảy ra khi môi trường sống của động vật bị thay đổi?</a:t>
                </a:r>
                <a:endParaRPr lang="zh-CN" altLang="en-US" sz="4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4" name="椭圆 3"/>
            <p:cNvSpPr/>
            <p:nvPr/>
          </p:nvSpPr>
          <p:spPr>
            <a:xfrm>
              <a:off x="1508070" y="1284007"/>
              <a:ext cx="788789" cy="771941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3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3470" y="2340327"/>
            <a:ext cx="4669246" cy="466924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258105" y="2767283"/>
            <a:ext cx="7223376" cy="3059322"/>
            <a:chOff x="3408230" y="2932767"/>
            <a:chExt cx="7223376" cy="3059322"/>
          </a:xfrm>
        </p:grpSpPr>
        <p:sp>
          <p:nvSpPr>
            <p:cNvPr id="15" name="Horizontal Scroll 14"/>
            <p:cNvSpPr/>
            <p:nvPr/>
          </p:nvSpPr>
          <p:spPr>
            <a:xfrm>
              <a:off x="3408230" y="2932767"/>
              <a:ext cx="7223376" cy="3059322"/>
            </a:xfrm>
            <a:prstGeom prst="horizontalScroll">
              <a:avLst/>
            </a:prstGeom>
            <a:solidFill>
              <a:srgbClr val="FF9933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26089" y="3507475"/>
              <a:ext cx="644174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7030A0"/>
                  </a:solidFill>
                  <a:latin typeface="UTM Alberta Heavy" panose="02040603050506020204" pitchFamily="18" charset="0"/>
                </a:rPr>
                <a:t>Các con vật khi bị thay đổi môi trường sống thì chúng sẽ bị chết.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9" l="0" r="94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4707">
            <a:off x="10364383" y="4271749"/>
            <a:ext cx="1827617" cy="25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1802674" y="1817989"/>
            <a:ext cx="8014426" cy="26663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279368" y="1137274"/>
            <a:ext cx="1042430" cy="888377"/>
            <a:chOff x="5522482" y="1341439"/>
            <a:chExt cx="1042430" cy="888377"/>
          </a:xfrm>
        </p:grpSpPr>
        <p:sp>
          <p:nvSpPr>
            <p:cNvPr id="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>
                  <a:solidFill>
                    <a:schemeClr val="bg1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03</a:t>
              </a:r>
              <a:endParaRPr lang="zh-CN" alt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pic>
        <p:nvPicPr>
          <p:cNvPr id="6" name="图片 18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7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8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9" name="图片 3" descr="千库网_小朋友奔跑_元素编号128440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10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11" name="图片 5" descr="千库网_人物儿童_元素编号133191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162" y="2399310"/>
            <a:ext cx="6675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Dặn dò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7703" y="3437712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 </a:t>
            </a:r>
            <a:r>
              <a:rPr lang="en-US" sz="6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nhắc nhở</a:t>
            </a:r>
          </a:p>
        </p:txBody>
      </p:sp>
    </p:spTree>
    <p:extLst>
      <p:ext uri="{BB962C8B-B14F-4D97-AF65-F5344CB8AC3E}">
        <p14:creationId xmlns:p14="http://schemas.microsoft.com/office/powerpoint/2010/main" val="6921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802C38-F05C-48C9-8DAF-993487DEA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233" y="585077"/>
            <a:ext cx="9130353" cy="5763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06425" y="2188754"/>
            <a:ext cx="4669246" cy="466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1802674" y="1817989"/>
            <a:ext cx="8014426" cy="26663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279368" y="1137274"/>
            <a:ext cx="1042430" cy="888377"/>
            <a:chOff x="5522482" y="1341439"/>
            <a:chExt cx="1042430" cy="888377"/>
          </a:xfrm>
        </p:grpSpPr>
        <p:sp>
          <p:nvSpPr>
            <p:cNvPr id="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01</a:t>
              </a:r>
              <a:endParaRPr lang="zh-CN" alt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pic>
        <p:nvPicPr>
          <p:cNvPr id="6" name="图片 18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7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8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9" name="图片 3" descr="千库网_小朋友奔跑_元素编号128440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10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11" name="图片 5" descr="千库网_人物儿童_元素编号133191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0300" y="2155068"/>
            <a:ext cx="6675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Hoạt động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7379" y="3553061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 </a:t>
            </a:r>
            <a:r>
              <a:rPr lang="en-US" sz="6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THỰC HÀNH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8367" y="3463004"/>
            <a:ext cx="791848" cy="7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4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1893176" y="542408"/>
            <a:ext cx="9632000" cy="1069824"/>
            <a:chOff x="591675" y="2537461"/>
            <a:chExt cx="10372230" cy="891540"/>
          </a:xfrm>
        </p:grpSpPr>
        <p:sp>
          <p:nvSpPr>
            <p:cNvPr id="3" name="对角圆角矩形 6"/>
            <p:cNvSpPr/>
            <p:nvPr/>
          </p:nvSpPr>
          <p:spPr>
            <a:xfrm>
              <a:off x="858055" y="2537461"/>
              <a:ext cx="10105850" cy="891540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Nơi em đang sống có những con vật gì? </a:t>
              </a:r>
            </a:p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Chúng sống ở môi trường nào?</a:t>
              </a:r>
              <a:endParaRPr lang="zh-CN" altLang="en-US" sz="3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591675" y="2785702"/>
              <a:ext cx="849408" cy="643299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1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5" name="图片 5" descr="千库网_人物儿童_元素编号133191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481" y="2021305"/>
            <a:ext cx="3177118" cy="50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3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5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03753" y="1058394"/>
            <a:ext cx="4386484" cy="1359687"/>
            <a:chOff x="2465757" y="1593890"/>
            <a:chExt cx="4386484" cy="1359687"/>
          </a:xfrm>
        </p:grpSpPr>
        <p:sp>
          <p:nvSpPr>
            <p:cNvPr id="8" name="TextBox 7"/>
            <p:cNvSpPr txBox="1"/>
            <p:nvPr/>
          </p:nvSpPr>
          <p:spPr>
            <a:xfrm>
              <a:off x="2465758" y="1593890"/>
              <a:ext cx="4386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Olivier" panose="02040603050506020204" pitchFamily="18" charset="0"/>
                </a:rPr>
                <a:t>Trò chơi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65757" y="1630138"/>
              <a:ext cx="4386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1">
                      <a:lumMod val="50000"/>
                    </a:schemeClr>
                  </a:solidFill>
                  <a:latin typeface="SVN-Olivier" panose="02040603050506020204" pitchFamily="18" charset="0"/>
                </a:rPr>
                <a:t>Trò chơi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89455" y="2728837"/>
            <a:ext cx="9664586" cy="1359687"/>
            <a:chOff x="3879667" y="3611880"/>
            <a:chExt cx="5499463" cy="3267629"/>
          </a:xfrm>
        </p:grpSpPr>
        <p:sp>
          <p:nvSpPr>
            <p:cNvPr id="11" name="TextBox 10"/>
            <p:cNvSpPr txBox="1"/>
            <p:nvPr/>
          </p:nvSpPr>
          <p:spPr>
            <a:xfrm>
              <a:off x="3879667" y="3611880"/>
              <a:ext cx="5499463" cy="318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n w="26035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AI NHANH HƠN?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79667" y="3698992"/>
              <a:ext cx="5499463" cy="318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AI NHANH HƠN?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28" y="4788807"/>
            <a:ext cx="3048000" cy="2095500"/>
          </a:xfrm>
          <a:prstGeom prst="rect">
            <a:avLst/>
          </a:prstGeom>
        </p:spPr>
      </p:pic>
      <p:pic>
        <p:nvPicPr>
          <p:cNvPr id="14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1632" y="439928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8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3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5" name="图片 6" descr="42"/>
          <p:cNvPicPr>
            <a:picLocks noChangeAspect="1"/>
          </p:cNvPicPr>
          <p:nvPr/>
        </p:nvPicPr>
        <p:blipFill>
          <a:blip r:embed="rId5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362268" y="617755"/>
            <a:ext cx="9243732" cy="4886742"/>
            <a:chOff x="2662519" y="626954"/>
            <a:chExt cx="9243732" cy="44022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B04DF26-32A9-839B-5F63-1DCB446AA219}"/>
                </a:ext>
              </a:extLst>
            </p:cNvPr>
            <p:cNvGrpSpPr/>
            <p:nvPr/>
          </p:nvGrpSpPr>
          <p:grpSpPr>
            <a:xfrm>
              <a:off x="2662519" y="626954"/>
              <a:ext cx="9243732" cy="4402246"/>
              <a:chOff x="613600" y="1403470"/>
              <a:chExt cx="3420572" cy="1424157"/>
            </a:xfrm>
            <a:solidFill>
              <a:schemeClr val="bg1"/>
            </a:solidFill>
          </p:grpSpPr>
          <p:sp>
            <p:nvSpPr>
              <p:cNvPr id="18" name="Speech Bubble: Rectangle with Corners Rounded 10">
                <a:extLst>
                  <a:ext uri="{FF2B5EF4-FFF2-40B4-BE49-F238E27FC236}">
                    <a16:creationId xmlns:a16="http://schemas.microsoft.com/office/drawing/2014/main" id="{D49F3249-5FA5-D39B-0601-406BF2BAAAB8}"/>
                  </a:ext>
                </a:extLst>
              </p:cNvPr>
              <p:cNvSpPr/>
              <p:nvPr/>
            </p:nvSpPr>
            <p:spPr>
              <a:xfrm>
                <a:off x="613600" y="1403470"/>
                <a:ext cx="3420572" cy="1424157"/>
              </a:xfrm>
              <a:prstGeom prst="wedgeRoundRectCallout">
                <a:avLst>
                  <a:gd name="adj1" fmla="val -31043"/>
                  <a:gd name="adj2" fmla="val 69878"/>
                  <a:gd name="adj3" fmla="val 16667"/>
                </a:avLst>
              </a:prstGeom>
              <a:grpFill/>
              <a:ln w="28575">
                <a:solidFill>
                  <a:srgbClr val="34733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1E5CFF-D369-D8D5-01C3-A99EDE650898}"/>
                  </a:ext>
                </a:extLst>
              </p:cNvPr>
              <p:cNvSpPr txBox="1"/>
              <p:nvPr/>
            </p:nvSpPr>
            <p:spPr>
              <a:xfrm>
                <a:off x="1803007" y="1433280"/>
                <a:ext cx="1041757" cy="209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3600" b="1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</a:rPr>
                  <a:t>LUẬT CHƠI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2769013" y="1243548"/>
              <a:ext cx="9030739" cy="3410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00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lớp thành 2 đội chơi, mỗi đội được chia 1 phần bảng. Trên từng phần bảng ghi: tên con vật, môi trường sống.</a:t>
              </a:r>
            </a:p>
            <a:p>
              <a:pPr algn="just"/>
              <a:r>
                <a:rPr lang="en-US" sz="300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Các đội lần lượt lên thi nhau kể tên các con vật và môi trường sống của loài vật đó vào phần bảng của mình cho phù hợp.</a:t>
              </a:r>
            </a:p>
            <a:p>
              <a:pPr algn="just"/>
              <a:r>
                <a:rPr lang="en-US" sz="300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Sau thời gian một bài hát, đội nào ghi được nhiều đáp án chính xác hơn, đội đó giành chiến thắng.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59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1292674" y="542408"/>
            <a:ext cx="10185093" cy="1069824"/>
            <a:chOff x="591675" y="2537461"/>
            <a:chExt cx="10967829" cy="891540"/>
          </a:xfrm>
        </p:grpSpPr>
        <p:sp>
          <p:nvSpPr>
            <p:cNvPr id="3" name="对角圆角矩形 6"/>
            <p:cNvSpPr/>
            <p:nvPr/>
          </p:nvSpPr>
          <p:spPr>
            <a:xfrm>
              <a:off x="858055" y="2537461"/>
              <a:ext cx="10701449" cy="891540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Đặt và trả lời câu hỏi về tên và nơi sống của các con vật trong mỗi hình sau:</a:t>
              </a:r>
              <a:endParaRPr lang="zh-CN" altLang="en-US" sz="3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591675" y="2785702"/>
              <a:ext cx="849408" cy="643299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2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45" y="1836337"/>
            <a:ext cx="6961867" cy="44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1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877987" y="1752572"/>
            <a:ext cx="5313177" cy="2246222"/>
            <a:chOff x="613600" y="1403470"/>
            <a:chExt cx="3420572" cy="1424157"/>
          </a:xfrm>
          <a:solidFill>
            <a:schemeClr val="bg1"/>
          </a:solidFill>
        </p:grpSpPr>
        <p:sp>
          <p:nvSpPr>
            <p:cNvPr id="10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783243" y="1596571"/>
              <a:ext cx="2953270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Con hổ - sống ở trong rừng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9" y="1626906"/>
            <a:ext cx="5595583" cy="513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34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877987" y="1752572"/>
            <a:ext cx="5313177" cy="2246222"/>
            <a:chOff x="613600" y="1403470"/>
            <a:chExt cx="3420572" cy="1424157"/>
          </a:xfrm>
          <a:solidFill>
            <a:schemeClr val="bg1"/>
          </a:solidFill>
        </p:grpSpPr>
        <p:sp>
          <p:nvSpPr>
            <p:cNvPr id="13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783243" y="1596571"/>
              <a:ext cx="2953270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Cá heo - sống ở dưới biển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6" y="1626906"/>
            <a:ext cx="5679066" cy="504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54487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877987" y="1752572"/>
            <a:ext cx="5313177" cy="2246222"/>
            <a:chOff x="613600" y="1403470"/>
            <a:chExt cx="3420572" cy="1424157"/>
          </a:xfrm>
          <a:solidFill>
            <a:schemeClr val="bg1"/>
          </a:solidFill>
        </p:grpSpPr>
        <p:sp>
          <p:nvSpPr>
            <p:cNvPr id="15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783243" y="1596571"/>
              <a:ext cx="2953270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Con voi - sống ở trong rừng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8" y="1626906"/>
            <a:ext cx="5293719" cy="511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99681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442</Words>
  <Application>Microsoft Office PowerPoint</Application>
  <PresentationFormat>Widescreen</PresentationFormat>
  <Paragraphs>59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#9Slide06 SVNBlow Brush</vt:lpstr>
      <vt:lpstr>Calibri</vt:lpstr>
      <vt:lpstr>SVN-Newton</vt:lpstr>
      <vt:lpstr>Times New Roman</vt:lpstr>
      <vt:lpstr>#9Slide05 SVNAngellife</vt:lpstr>
      <vt:lpstr>UTM Avo</vt:lpstr>
      <vt:lpstr>#9Slide05 VL Fadilla</vt:lpstr>
      <vt:lpstr>UTM Alberta Heavy</vt:lpstr>
      <vt:lpstr>SVN-Olivier</vt:lpstr>
      <vt:lpstr>UTM Guanine</vt:lpstr>
      <vt:lpstr>字魂64号-萌趣软糖体</vt:lpstr>
      <vt:lpstr>Arial</vt:lpstr>
      <vt:lpstr>#9Slide07 HoneyCream</vt:lpstr>
      <vt:lpstr>Cambria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User</cp:lastModifiedBy>
  <cp:revision>23</cp:revision>
  <dcterms:created xsi:type="dcterms:W3CDTF">2022-12-09T17:56:20Z</dcterms:created>
  <dcterms:modified xsi:type="dcterms:W3CDTF">2026-02-05T02:24:28Z</dcterms:modified>
</cp:coreProperties>
</file>