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16"/>
  </p:notesMasterIdLst>
  <p:sldIdLst>
    <p:sldId id="362" r:id="rId2"/>
    <p:sldId id="350" r:id="rId3"/>
    <p:sldId id="355" r:id="rId4"/>
    <p:sldId id="356" r:id="rId5"/>
    <p:sldId id="357" r:id="rId6"/>
    <p:sldId id="358" r:id="rId7"/>
    <p:sldId id="359" r:id="rId8"/>
    <p:sldId id="360" r:id="rId9"/>
    <p:sldId id="332" r:id="rId10"/>
    <p:sldId id="327" r:id="rId11"/>
    <p:sldId id="335" r:id="rId12"/>
    <p:sldId id="337" r:id="rId13"/>
    <p:sldId id="347" r:id="rId14"/>
    <p:sldId id="36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7 Altus" panose="020B0604020202020204" charset="0"/>
      <p:regular r:id="rId19"/>
    </p:embeddedFont>
    <p:embeddedFont>
      <p:font typeface="#9Slide07 HoneyCream" panose="020B0604020202020204" charset="0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BED"/>
    <a:srgbClr val="DC62B0"/>
    <a:srgbClr val="D02E96"/>
    <a:srgbClr val="4AC6E9"/>
    <a:srgbClr val="FF0066"/>
    <a:srgbClr val="FAFAFA"/>
    <a:srgbClr val="CA37AD"/>
    <a:srgbClr val="195B5A"/>
    <a:srgbClr val="F2FCFC"/>
    <a:srgbClr val="93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2" autoAdjust="0"/>
    <p:restoredTop sz="94434" autoAdjust="0"/>
  </p:normalViewPr>
  <p:slideViewPr>
    <p:cSldViewPr snapToGrid="0" showGuides="1">
      <p:cViewPr varScale="1">
        <p:scale>
          <a:sx n="102" d="100"/>
          <a:sy n="102" d="100"/>
        </p:scale>
        <p:origin x="8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8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4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6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8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8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4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80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1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99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69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7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3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0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43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9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949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537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43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03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200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23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34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7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414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71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213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60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547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28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32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1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66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2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1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687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108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901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94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31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01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53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40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8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84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04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1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403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804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87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5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717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37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98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22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6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58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096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4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45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35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101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77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64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26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39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0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80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25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8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2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560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401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40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hyperlink" Target="https://www.facebook.com/groups/629898828017053" TargetMode="Externa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882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395170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87714" y="6006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5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830" r:id="rId22"/>
    <p:sldLayoutId id="2147483831" r:id="rId23"/>
    <p:sldLayoutId id="2147483832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81" r:id="rId61"/>
    <p:sldLayoutId id="2147483782" r:id="rId62"/>
    <p:sldLayoutId id="2147483783" r:id="rId63"/>
    <p:sldLayoutId id="2147483784" r:id="rId64"/>
    <p:sldLayoutId id="2147483785" r:id="rId65"/>
    <p:sldLayoutId id="2147483786" r:id="rId66"/>
    <p:sldLayoutId id="2147483787" r:id="rId67"/>
    <p:sldLayoutId id="2147483788" r:id="rId68"/>
    <p:sldLayoutId id="2147483789" r:id="rId69"/>
    <p:sldLayoutId id="2147483790" r:id="rId70"/>
    <p:sldLayoutId id="2147483791" r:id="rId71"/>
    <p:sldLayoutId id="2147483792" r:id="rId72"/>
    <p:sldLayoutId id="2147483805" r:id="rId73"/>
    <p:sldLayoutId id="2147483806" r:id="rId74"/>
    <p:sldLayoutId id="2147483807" r:id="rId75"/>
    <p:sldLayoutId id="2147483808" r:id="rId76"/>
    <p:sldLayoutId id="2147483809" r:id="rId77"/>
    <p:sldLayoutId id="2147483810" r:id="rId78"/>
    <p:sldLayoutId id="2147483811" r:id="rId79"/>
    <p:sldLayoutId id="2147483812" r:id="rId80"/>
    <p:sldLayoutId id="2147483813" r:id="rId81"/>
    <p:sldLayoutId id="2147483814" r:id="rId82"/>
    <p:sldLayoutId id="2147483815" r:id="rId8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19.jp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19.jp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19.jp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18" Type="http://schemas.openxmlformats.org/officeDocument/2006/relationships/slide" Target="slide4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image" Target="../media/image19.jp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38.gif"/><Relationship Id="rId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image" Target="../media/image36.gif"/><Relationship Id="rId9" Type="http://schemas.openxmlformats.org/officeDocument/2006/relationships/image" Target="../media/image23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1895160" y="303623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4547727" y="171710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25708" y="2539004"/>
            <a:ext cx="697860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ÔN TẬP ĐO LƯỜNG</a:t>
            </a:r>
            <a:endParaRPr lang="en-US" sz="6000" dirty="0"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50064" y="739496"/>
            <a:ext cx="28113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CA37AD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ViceroyJF" panose="02040603050506020204" pitchFamily="18" charset="0"/>
              </a:rPr>
              <a:t>Toán</a:t>
            </a:r>
            <a:r>
              <a:rPr lang="en-US" sz="7000" b="1" dirty="0">
                <a:solidFill>
                  <a:srgbClr val="CA37AD"/>
                </a:solidFill>
              </a:rPr>
              <a:t> </a:t>
            </a: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931569" y="3464511"/>
            <a:ext cx="32312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500" b="1" dirty="0">
                <a:solidFill>
                  <a:prstClr val="white"/>
                </a:solidFill>
                <a:latin typeface="UTM ViceroyJF" panose="02040603050506020204" pitchFamily="18" charset="0"/>
              </a:rPr>
              <a:t>Tiết 1</a:t>
            </a:r>
            <a:endParaRPr lang="en-US" sz="6500" b="1" dirty="0">
              <a:solidFill>
                <a:prstClr val="white"/>
              </a:solidFill>
              <a:latin typeface="UTM ViceroyJF" panose="020406030505060202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  <p:bldP spid="74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00387" y="536878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Group 40"/>
          <p:cNvGrpSpPr/>
          <p:nvPr/>
        </p:nvGrpSpPr>
        <p:grpSpPr>
          <a:xfrm>
            <a:off x="988063" y="799246"/>
            <a:ext cx="1771671" cy="560681"/>
            <a:chOff x="974415" y="1351128"/>
            <a:chExt cx="1771671" cy="56068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</a:rPr>
                <a:t>2</a:t>
              </a:r>
              <a:endParaRPr lang="vi-VN" sz="28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86794" y="1388589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</a:rPr>
                <a:t> ?</a:t>
              </a:r>
              <a:endParaRPr lang="vi-VN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88063" y="1714500"/>
            <a:ext cx="10138396" cy="259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19 kg + 25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44 kg                     </a:t>
            </a:r>
            <a:r>
              <a:rPr lang="en-US" sz="2800" dirty="0">
                <a:latin typeface="UTM Avo" panose="02040603050506020204" pitchFamily="18" charset="0"/>
              </a:rPr>
              <a:t>35 kg + 28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63 kg –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35 kg                     </a:t>
            </a:r>
            <a:r>
              <a:rPr lang="en-US" sz="2800" dirty="0">
                <a:latin typeface="UTM Avo" panose="02040603050506020204" pitchFamily="18" charset="0"/>
              </a:rPr>
              <a:t>44 kg – 25 kg = 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28 kg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80053" y="195573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0450" y="2478613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632950" y="19726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32950" y="24679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96050" y="317295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96050" y="3784669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64" name="图片 1">
            <a:extLst>
              <a:ext uri="{FF2B5EF4-FFF2-40B4-BE49-F238E27FC236}">
                <a16:creationId xmlns:a16="http://schemas.microsoft.com/office/drawing/2014/main" id="{7256631E-7A78-4537-9A8B-8E951527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10938" y="-508727"/>
            <a:ext cx="5554019" cy="3652815"/>
          </a:xfrm>
          <a:prstGeom prst="rect">
            <a:avLst/>
          </a:prstGeom>
        </p:spPr>
      </p:pic>
      <p:grpSp>
        <p:nvGrpSpPr>
          <p:cNvPr id="65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/>
        </p:nvGrpSpPr>
        <p:grpSpPr>
          <a:xfrm>
            <a:off x="-1059904" y="5059536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" b="100000" l="0" r="96654">
                        <a14:foregroundMark x1="36663" y1="24318" x2="43792" y2="30321"/>
                        <a14:foregroundMark x1="19544" y1="62280" x2="24345" y2="22377"/>
                        <a14:foregroundMark x1="23763" y1="22862" x2="13773" y2="49303"/>
                        <a14:foregroundMark x1="14743" y1="47180" x2="18380" y2="59430"/>
                        <a14:foregroundMark x1="28031" y1="20255" x2="43210" y2="8914"/>
                        <a14:foregroundMark x1="45878" y1="11583" x2="67992" y2="16616"/>
                        <a14:foregroundMark x1="67992" y1="16616" x2="82832" y2="49060"/>
                        <a14:foregroundMark x1="85306" y1="39721" x2="76285" y2="53426"/>
                        <a14:foregroundMark x1="87051" y1="49303" x2="81668" y2="61552"/>
                        <a14:foregroundMark x1="82638" y1="38751" x2="74151" y2="19042"/>
                        <a14:foregroundMark x1="75703" y1="21407" x2="83608" y2="35355"/>
                        <a14:foregroundMark x1="86469" y1="51728" x2="82444" y2="68769"/>
                        <a14:foregroundMark x1="73036" y1="19042" x2="53201" y2="10370"/>
                        <a14:foregroundMark x1="73375" y1="17829" x2="57808" y2="10127"/>
                        <a14:foregroundMark x1="37827" y1="11825" x2="24927" y2="19770"/>
                        <a14:foregroundMark x1="25121" y1="19770" x2="14937" y2="40449"/>
                        <a14:foregroundMark x1="20320" y1="27229" x2="14743" y2="40691"/>
                        <a14:foregroundMark x1="15131" y1="37780" x2="12609" y2="47605"/>
                        <a14:foregroundMark x1="13385" y1="51001" x2="18380" y2="63250"/>
                        <a14:foregroundMark x1="13191" y1="51971" x2="17265" y2="64706"/>
                        <a14:foregroundMark x1="53395" y1="85628" x2="53007" y2="928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0" y="3232368"/>
            <a:ext cx="4630409" cy="37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084496" y="581577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Flowchart: Terminator 51"/>
          <p:cNvSpPr/>
          <p:nvPr/>
        </p:nvSpPr>
        <p:spPr>
          <a:xfrm>
            <a:off x="5886175" y="5286484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Terminator 44"/>
          <p:cNvSpPr/>
          <p:nvPr/>
        </p:nvSpPr>
        <p:spPr>
          <a:xfrm>
            <a:off x="887352" y="5286483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6124" y="739989"/>
            <a:ext cx="10959751" cy="4564064"/>
          </a:xfrm>
          <a:prstGeom prst="roundRect">
            <a:avLst/>
          </a:prstGeom>
          <a:solidFill>
            <a:srgbClr val="F2FC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b="1" dirty="0">
                <a:latin typeface="Times New Roman" panose="02020603050405020304" pitchFamily="18" charset="0"/>
              </a:rPr>
              <a:t>          </a:t>
            </a:r>
            <a:endParaRPr lang="en-US" sz="3600" dirty="0">
              <a:solidFill>
                <a:srgbClr val="195B5A"/>
              </a:solidFill>
            </a:endParaRPr>
          </a:p>
        </p:txBody>
      </p:sp>
      <p:pic>
        <p:nvPicPr>
          <p:cNvPr id="84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4476" y="-399672"/>
            <a:ext cx="1528992" cy="3512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2652689"/>
            <a:ext cx="727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7659" y="128340"/>
            <a:ext cx="2569659" cy="907024"/>
            <a:chOff x="564532" y="1087484"/>
            <a:chExt cx="2569659" cy="907024"/>
          </a:xfrm>
        </p:grpSpPr>
        <p:sp>
          <p:nvSpPr>
            <p:cNvPr id="16" name="Rounded Rectangle 15"/>
            <p:cNvSpPr/>
            <p:nvPr/>
          </p:nvSpPr>
          <p:spPr>
            <a:xfrm>
              <a:off x="1613565" y="1117937"/>
              <a:ext cx="1495670" cy="800869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64532" y="1087484"/>
              <a:ext cx="2569659" cy="907024"/>
              <a:chOff x="564532" y="1087484"/>
              <a:chExt cx="2569659" cy="90702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564532" y="1129238"/>
                <a:ext cx="946252" cy="86527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latin typeface="UTM Avo" panose="02040603050506020204" pitchFamily="18" charset="0"/>
                  </a:rPr>
                  <a:t>3</a:t>
                </a:r>
                <a:endParaRPr lang="vi-VN" sz="50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776127" y="1087484"/>
                <a:ext cx="1358064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5000" b="1" dirty="0">
                    <a:latin typeface="UTM Avo" panose="02040603050506020204" pitchFamily="18" charset="0"/>
                  </a:rPr>
                  <a:t>?</a:t>
                </a:r>
                <a:endParaRPr lang="vi-VN" sz="5000" b="1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893000" y="1191853"/>
            <a:ext cx="9563309" cy="3638105"/>
            <a:chOff x="877230" y="1131584"/>
            <a:chExt cx="9563309" cy="3638105"/>
          </a:xfrm>
        </p:grpSpPr>
        <p:grpSp>
          <p:nvGrpSpPr>
            <p:cNvPr id="21" name="Group 20"/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7491" y="5339946"/>
            <a:ext cx="4174253" cy="1239840"/>
            <a:chOff x="1357491" y="4727371"/>
            <a:chExt cx="4174253" cy="1239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404536" y="4727371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+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kg    </a:t>
              </a:r>
              <a:endParaRPr lang="vi-VN" sz="28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184452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13331" y="5362832"/>
            <a:ext cx="4127208" cy="1216954"/>
            <a:chOff x="1263658" y="4750257"/>
            <a:chExt cx="4127208" cy="12169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-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  kg    </a:t>
              </a:r>
              <a:endParaRPr lang="vi-VN" sz="28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63837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143508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39254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872362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223850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342059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599008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849639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273500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349700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1924" y="213882"/>
            <a:ext cx="10584275" cy="2083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280165" y="2416540"/>
            <a:ext cx="7860687" cy="37743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538273"/>
            <a:ext cx="11326200" cy="1477328"/>
            <a:chOff x="-646083" y="1982572"/>
            <a:chExt cx="10114067" cy="14773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-646083" y="2254947"/>
              <a:ext cx="662524" cy="6645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  <a:endParaRPr lang="vi-VN" sz="30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75629" y="1982572"/>
              <a:ext cx="91923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Mẹ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mua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cân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25kg </a:t>
              </a:r>
              <a:r>
                <a:rPr lang="en-US" sz="3000" b="1" dirty="0" err="1">
                  <a:latin typeface="UTM Avo" panose="02040603050506020204" pitchFamily="18" charset="0"/>
                </a:rPr>
                <a:t>về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nuôi</a:t>
              </a:r>
              <a:r>
                <a:rPr lang="en-US" sz="3000" b="1" dirty="0">
                  <a:latin typeface="UTM Avo" panose="02040603050506020204" pitchFamily="18" charset="0"/>
                </a:rPr>
                <a:t>. </a:t>
              </a:r>
              <a:r>
                <a:rPr lang="en-US" sz="3000" b="1" dirty="0" err="1">
                  <a:latin typeface="UTM Avo" panose="02040603050506020204" pitchFamily="18" charset="0"/>
                </a:rPr>
                <a:t>Sau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một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thời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gian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tăng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thêm</a:t>
              </a:r>
              <a:r>
                <a:rPr lang="en-US" sz="3000" b="1" dirty="0">
                  <a:latin typeface="UTM Avo" panose="02040603050506020204" pitchFamily="18" charset="0"/>
                </a:rPr>
                <a:t> 18kg. </a:t>
              </a:r>
              <a:r>
                <a:rPr lang="en-US" sz="3000" b="1" dirty="0" err="1">
                  <a:latin typeface="UTM Avo" panose="02040603050506020204" pitchFamily="18" charset="0"/>
                </a:rPr>
                <a:t>Hỏi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lúc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này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bao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nhiêu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ki</a:t>
              </a:r>
              <a:r>
                <a:rPr lang="en-US" sz="3000" b="1" dirty="0">
                  <a:latin typeface="UTM Avo" panose="02040603050506020204" pitchFamily="18" charset="0"/>
                </a:rPr>
                <a:t>-</a:t>
              </a:r>
              <a:r>
                <a:rPr lang="en-US" sz="3000" b="1" dirty="0" err="1">
                  <a:latin typeface="UTM Avo" panose="02040603050506020204" pitchFamily="18" charset="0"/>
                </a:rPr>
                <a:t>lô</a:t>
              </a:r>
              <a:r>
                <a:rPr lang="en-US" sz="3000" b="1" dirty="0">
                  <a:latin typeface="UTM Avo" panose="02040603050506020204" pitchFamily="18" charset="0"/>
                </a:rPr>
                <a:t>-gam?</a:t>
              </a:r>
              <a:endParaRPr lang="vi-VN" sz="3000" b="1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437356" y="2992600"/>
            <a:ext cx="7703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u="sng" dirty="0" err="1">
                <a:latin typeface="UTM Avo" panose="02040603050506020204" pitchFamily="18" charset="0"/>
              </a:rPr>
              <a:t>Bài</a:t>
            </a:r>
            <a:r>
              <a:rPr lang="en-US" sz="3000" b="1" u="sng" dirty="0">
                <a:latin typeface="UTM Avo" panose="02040603050506020204" pitchFamily="18" charset="0"/>
              </a:rPr>
              <a:t> </a:t>
            </a:r>
            <a:r>
              <a:rPr lang="en-US" sz="3000" b="1" u="sng" dirty="0" err="1">
                <a:latin typeface="UTM Avo" panose="02040603050506020204" pitchFamily="18" charset="0"/>
              </a:rPr>
              <a:t>giải</a:t>
            </a:r>
            <a:endParaRPr lang="en-US" sz="3000" b="1" u="sng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latin typeface="UTM Avo" panose="02040603050506020204" pitchFamily="18" charset="0"/>
              </a:rPr>
              <a:t>Lúc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này</a:t>
            </a:r>
            <a:r>
              <a:rPr lang="en-US" sz="3000" b="1" dirty="0">
                <a:latin typeface="UTM Avo" panose="02040603050506020204" pitchFamily="18" charset="0"/>
              </a:rPr>
              <a:t>, con </a:t>
            </a:r>
            <a:r>
              <a:rPr lang="en-US" sz="3000" b="1" dirty="0" err="1">
                <a:latin typeface="UTM Avo" panose="02040603050506020204" pitchFamily="18" charset="0"/>
              </a:rPr>
              <a:t>lơn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nặng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ki</a:t>
            </a:r>
            <a:r>
              <a:rPr lang="en-US" sz="3000" b="1" dirty="0">
                <a:latin typeface="UTM Avo" panose="02040603050506020204" pitchFamily="18" charset="0"/>
              </a:rPr>
              <a:t>-</a:t>
            </a:r>
            <a:r>
              <a:rPr lang="en-US" sz="3000" b="1" dirty="0" err="1">
                <a:latin typeface="UTM Avo" panose="02040603050506020204" pitchFamily="18" charset="0"/>
              </a:rPr>
              <a:t>lô</a:t>
            </a:r>
            <a:r>
              <a:rPr lang="en-US" sz="3000" b="1" dirty="0">
                <a:latin typeface="UTM Avo" panose="02040603050506020204" pitchFamily="18" charset="0"/>
              </a:rPr>
              <a:t>-gam </a:t>
            </a:r>
            <a:r>
              <a:rPr lang="en-US" sz="3000" b="1" dirty="0" err="1">
                <a:latin typeface="UTM Avo" panose="02040603050506020204" pitchFamily="18" charset="0"/>
              </a:rPr>
              <a:t>là</a:t>
            </a:r>
            <a:r>
              <a:rPr lang="en-US" sz="3000" b="1" dirty="0"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25 + 18 = 43 (kg)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            </a:t>
            </a:r>
            <a:r>
              <a:rPr lang="en-US" sz="3000" b="1" dirty="0" err="1">
                <a:latin typeface="UTM Avo" panose="02040603050506020204" pitchFamily="18" charset="0"/>
              </a:rPr>
              <a:t>Đáp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: 43 kg</a:t>
            </a:r>
            <a:endParaRPr lang="vi-VN" sz="3000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549180" y="-147674"/>
            <a:ext cx="11767085" cy="4205528"/>
            <a:chOff x="5031685" y="465820"/>
            <a:chExt cx="4796505" cy="218089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685" y="465820"/>
              <a:ext cx="4502653" cy="1594077"/>
            </a:xfrm>
            <a:prstGeom prst="rect">
              <a:avLst/>
            </a:prstGeom>
          </p:spPr>
        </p:pic>
        <p:pic>
          <p:nvPicPr>
            <p:cNvPr id="76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57222" l="23123" r="57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200" r="46312" b="39261"/>
            <a:stretch/>
          </p:blipFill>
          <p:spPr>
            <a:xfrm>
              <a:off x="8716867" y="1193445"/>
              <a:ext cx="1111323" cy="14532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72" l="0" r="100000">
                        <a14:foregroundMark x1="72635" y1="20679" x2="77826" y2="67253"/>
                        <a14:foregroundMark x1="65114" y1="43966" x2="86705" y2="42571"/>
                        <a14:foregroundMark x1="84668" y1="30079" x2="89617" y2="39175"/>
                        <a14:foregroundMark x1="80543" y1="34870" x2="78506" y2="39418"/>
                        <a14:foregroundMark x1="66958" y1="34324" x2="71713" y2="39175"/>
                        <a14:foregroundMark x1="66036" y1="52759" x2="72392" y2="59551"/>
                        <a14:foregroundMark x1="69238" y1="61552" x2="74430" y2="64403"/>
                        <a14:foregroundMark x1="54682" y1="58702" x2="59922" y2="64099"/>
                        <a14:foregroundMark x1="37215" y1="51061" x2="29258" y2="61007"/>
                        <a14:foregroundMark x1="9510" y1="49909" x2="14508" y2="53911"/>
                        <a14:foregroundMark x1="27899" y1="58156" x2="32654" y2="63857"/>
                        <a14:foregroundMark x1="38816" y1="72650" x2="38816" y2="76592"/>
                        <a14:foregroundMark x1="42455" y1="52213" x2="41533" y2="62098"/>
                        <a14:foregroundMark x1="44008" y1="52456" x2="45172" y2="61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13" y="2934540"/>
            <a:ext cx="4904560" cy="39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lowchart: Terminator 193"/>
          <p:cNvSpPr/>
          <p:nvPr/>
        </p:nvSpPr>
        <p:spPr>
          <a:xfrm>
            <a:off x="5818619" y="4190861"/>
            <a:ext cx="5596759" cy="2238704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82" y="4414501"/>
            <a:ext cx="7942083" cy="511310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88063" y="627796"/>
            <a:ext cx="551191" cy="55119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74916" y="4440945"/>
            <a:ext cx="1923125" cy="1930730"/>
            <a:chOff x="604444" y="3268487"/>
            <a:chExt cx="1826440" cy="1826440"/>
          </a:xfrm>
        </p:grpSpPr>
        <p:sp>
          <p:nvSpPr>
            <p:cNvPr id="35" name="Oval 34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844054" y="361950"/>
            <a:ext cx="7413219" cy="3829050"/>
            <a:chOff x="1844054" y="361950"/>
            <a:chExt cx="7413219" cy="382905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94504" y="990293"/>
            <a:ext cx="969541" cy="534140"/>
            <a:chOff x="3244404" y="872747"/>
            <a:chExt cx="969541" cy="534140"/>
          </a:xfrm>
        </p:grpSpPr>
        <p:sp>
          <p:nvSpPr>
            <p:cNvPr id="44" name="Oval Callout 43"/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311728" y="1330143"/>
            <a:ext cx="1003300" cy="11133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761241" y="1922322"/>
            <a:ext cx="1419718" cy="1383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048874" y="2115045"/>
            <a:ext cx="1525209" cy="109923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57752" y="1900305"/>
            <a:ext cx="969541" cy="534140"/>
            <a:chOff x="2080460" y="1293907"/>
            <a:chExt cx="969541" cy="534140"/>
          </a:xfrm>
        </p:grpSpPr>
        <p:sp>
          <p:nvSpPr>
            <p:cNvPr id="50" name="Oval Callout 49"/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99877" y="2870053"/>
            <a:ext cx="969541" cy="534140"/>
            <a:chOff x="3302039" y="2321055"/>
            <a:chExt cx="969541" cy="534140"/>
          </a:xfrm>
        </p:grpSpPr>
        <p:sp>
          <p:nvSpPr>
            <p:cNvPr id="53" name="Oval Callout 52"/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54199" y="903391"/>
            <a:ext cx="3739719" cy="955300"/>
            <a:chOff x="7154199" y="903391"/>
            <a:chExt cx="3739719" cy="955300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364780" y="4105627"/>
            <a:ext cx="4206240" cy="1292863"/>
            <a:chOff x="2364780" y="4105627"/>
            <a:chExt cx="4206240" cy="1292863"/>
          </a:xfrm>
        </p:grpSpPr>
        <p:sp>
          <p:nvSpPr>
            <p:cNvPr id="59" name="Oval Callout 58"/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862398" y="4161545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62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329493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979478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508920" y="5644160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33" grpId="0" animBg="1"/>
      <p:bldP spid="6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2014990" y="343156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5228029" y="111767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1578" y="2169656"/>
            <a:ext cx="697860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HỌC TỐT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Microsoft YaHei"/>
              <a:cs typeface="+mn-cs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5058" y="3221502"/>
            <a:ext cx="592249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8000">
                <a:solidFill>
                  <a:srgbClr val="289D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Arruba KT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4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-22783" y="1805416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2784" y="4245990"/>
            <a:ext cx="4861926" cy="1269183"/>
            <a:chOff x="-22789" y="4245990"/>
            <a:chExt cx="4861926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15615" y="4483690"/>
              <a:ext cx="4623522" cy="97109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5400" b="1" kern="0" dirty="0">
                  <a:latin typeface="+mj-lt"/>
                  <a:cs typeface="Times New Roman" pitchFamily="18" charset="0"/>
                </a:rPr>
                <a:t>Hi -lô-gam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89" y="4245990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52966" y="4371603"/>
            <a:ext cx="4936043" cy="1176154"/>
            <a:chOff x="7368061" y="4371599"/>
            <a:chExt cx="3198922" cy="117615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877662" y="4522598"/>
              <a:ext cx="2689321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5400" b="1" kern="0" dirty="0">
                  <a:latin typeface="+mj-lt"/>
                  <a:cs typeface="Times New Roman" pitchFamily="18" charset="0"/>
                </a:rPr>
                <a:t>Ki-lô-gan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061" y="437159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21966" y="5454780"/>
            <a:ext cx="5275035" cy="1374958"/>
            <a:chOff x="4549763" y="5535191"/>
            <a:chExt cx="3359184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 lô- gam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763" y="5535191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96565" y="633823"/>
            <a:ext cx="6180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đọc là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7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7904 -2.22222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21460" y="4442088"/>
            <a:ext cx="3895394" cy="1269183"/>
            <a:chOff x="921455" y="4442088"/>
            <a:chExt cx="3895394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58911" y="4667771"/>
              <a:ext cx="3857938" cy="1003878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57</a:t>
              </a:r>
              <a:endParaRPr lang="en-US" sz="9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55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6" y="4400694"/>
            <a:ext cx="3989977" cy="1270959"/>
            <a:chOff x="7547026" y="4400690"/>
            <a:chExt cx="3989977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6" y="4646494"/>
              <a:ext cx="3989977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67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244308" cy="1417238"/>
            <a:chOff x="4788311" y="5276154"/>
            <a:chExt cx="3244308" cy="1417237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5060819" y="5668236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47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2931" y="572926"/>
            <a:ext cx="6278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+ 32 = ?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6" y="1432334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5300" y="4442088"/>
            <a:ext cx="4934943" cy="1367671"/>
            <a:chOff x="-1352" y="4442088"/>
            <a:chExt cx="4219800" cy="1367671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73957" y="4568684"/>
              <a:ext cx="3944491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5500" b="1" kern="0" dirty="0">
                  <a:latin typeface="+mj-lt"/>
                  <a:cs typeface="Times New Roman" pitchFamily="18" charset="0"/>
                </a:rPr>
                <a:t>Khối lượng</a:t>
              </a:r>
              <a:endParaRPr lang="en-US" sz="55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2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715403" y="4508973"/>
            <a:ext cx="4539874" cy="1241075"/>
            <a:chOff x="7429053" y="4625310"/>
            <a:chExt cx="3032623" cy="124107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489876" y="4625310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6000" b="1" kern="0" dirty="0">
                  <a:latin typeface="+mj-lt"/>
                  <a:cs typeface="Times New Roman" pitchFamily="18" charset="0"/>
                </a:rPr>
                <a:t>Độ dài</a:t>
              </a:r>
              <a:endParaRPr lang="en-US" sz="60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053" y="465852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321394" y="5351455"/>
            <a:ext cx="4605518" cy="1420651"/>
            <a:chOff x="4788311" y="5276154"/>
            <a:chExt cx="3571399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6" y="5504331"/>
              <a:ext cx="3422564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Diện tích</a:t>
              </a:r>
              <a:endParaRPr lang="en-US" sz="60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0954" y="638038"/>
            <a:ext cx="6424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là đơn vị đo?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0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4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89" y="-220092"/>
            <a:ext cx="9303708" cy="273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64" y="1958245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57248" y="203783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Hình bên có bao nhiêu hình tam giác?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79F7B3-BAD4-4AD6-B08C-980B0FEA520F}"/>
              </a:ext>
            </a:extLst>
          </p:cNvPr>
          <p:cNvGrpSpPr/>
          <p:nvPr/>
        </p:nvGrpSpPr>
        <p:grpSpPr>
          <a:xfrm>
            <a:off x="6818302" y="667148"/>
            <a:ext cx="2698990" cy="1448888"/>
            <a:chOff x="6497029" y="4570181"/>
            <a:chExt cx="4175126" cy="17048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02034A-8361-46C9-A352-3AEF32637C98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578DAB65-2A51-4F82-B2A6-F145F412A9BB}"/>
                  </a:ext>
                </a:extLst>
              </p:cNvPr>
              <p:cNvSpPr/>
              <p:nvPr/>
            </p:nvSpPr>
            <p:spPr>
              <a:xfrm>
                <a:off x="6474902" y="4588198"/>
                <a:ext cx="2146079" cy="1688507"/>
              </a:xfrm>
              <a:prstGeom prst="triangle">
                <a:avLst>
                  <a:gd name="adj" fmla="val 31765"/>
                </a:avLst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5739BBC-362B-4042-ADEA-48E87BBBC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8190" y="4597573"/>
                <a:ext cx="664536" cy="16824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08B904-CC04-4852-8E5F-D4127D78E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87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359596" y="267128"/>
            <a:ext cx="11352944" cy="6390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3"/>
                <a:tile tx="0" ty="0" sx="100000" sy="100000" flip="none" algn="tl"/>
              </a:blipFill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6599611" y="4101098"/>
            <a:ext cx="7942083" cy="51131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30" y="-413116"/>
            <a:ext cx="1378570" cy="3166580"/>
          </a:xfrm>
          <a:prstGeom prst="rect">
            <a:avLst/>
          </a:prstGeom>
        </p:spPr>
      </p:pic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512" y="163157"/>
            <a:ext cx="2237784" cy="863493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918970" y="3120790"/>
            <a:ext cx="4787639" cy="1135429"/>
            <a:chOff x="3711046" y="3261360"/>
            <a:chExt cx="3598607" cy="85344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27148" y="1902319"/>
            <a:ext cx="5063785" cy="2921355"/>
            <a:chOff x="3587499" y="2349023"/>
            <a:chExt cx="3806171" cy="219582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Rectangle 59"/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571985" y="3081101"/>
            <a:ext cx="4904782" cy="1249171"/>
            <a:chOff x="2496395" y="3780430"/>
            <a:chExt cx="5104680" cy="130008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63" name="Rounded Rectangle 62"/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20954280">
            <a:off x="6593952" y="2036078"/>
            <a:ext cx="4904782" cy="2807544"/>
            <a:chOff x="1330600" y="1579529"/>
            <a:chExt cx="5104680" cy="2921968"/>
          </a:xfrm>
          <a:noFill/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8197" y="986337"/>
            <a:ext cx="1631202" cy="551191"/>
            <a:chOff x="974415" y="1351128"/>
            <a:chExt cx="1631202" cy="551191"/>
          </a:xfrm>
        </p:grpSpPr>
        <p:sp>
          <p:nvSpPr>
            <p:cNvPr id="68" name="Rounded Rectangle 67"/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4AC6E9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3663" y="4290706"/>
            <a:ext cx="6913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951089" y="4277563"/>
            <a:ext cx="610946" cy="6075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988932" y="4989387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966573" y="5640604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57681" y="4354870"/>
            <a:ext cx="3733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69252" y="5010516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S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45392" y="567231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2" grpId="0" uiExpand="1" build="p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324</Words>
  <Application>Microsoft Office PowerPoint</Application>
  <PresentationFormat>Widescreen</PresentationFormat>
  <Paragraphs>86</Paragraphs>
  <Slides>14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SVN-Newton</vt:lpstr>
      <vt:lpstr>#9Slide07 HoneyCream</vt:lpstr>
      <vt:lpstr>UTM ViceroyJF</vt:lpstr>
      <vt:lpstr>等线</vt:lpstr>
      <vt:lpstr>UTM Duepuntozero</vt:lpstr>
      <vt:lpstr>UTM Showcard</vt:lpstr>
      <vt:lpstr>UTM Avo</vt:lpstr>
      <vt:lpstr>UTM Arruba KT</vt:lpstr>
      <vt:lpstr>Arial</vt:lpstr>
      <vt:lpstr>#Li-N UVN Banh Mi</vt:lpstr>
      <vt:lpstr>#9Slide07 Altus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tr96</dc:title>
  <dc:subject>Toán</dc:subject>
  <dc:creator>User</dc:creator>
  <cp:keywords>Tu Bui</cp:keywords>
  <cp:lastModifiedBy>User</cp:lastModifiedBy>
  <cp:revision>2</cp:revision>
  <dcterms:created xsi:type="dcterms:W3CDTF">2018-12-05T05:12:31Z</dcterms:created>
  <dcterms:modified xsi:type="dcterms:W3CDTF">2026-02-04T09:22:39Z</dcterms:modified>
</cp:coreProperties>
</file>