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#9Slide03 Open Sans SemiBold" panose="020B0706030804020204" pitchFamily="34" charset="0"/>
      <p:bold r:id="rId16"/>
    </p:embeddedFont>
    <p:embeddedFont>
      <p:font typeface="#9Slide05 Heroe Pro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#9Slide07 IcielCrocante" panose="020000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  <p:embeddedFont>
      <p:font typeface="Patrick Hand" panose="000005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American Sans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8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0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2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3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5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1080841"/>
            <a:ext cx="11053011" cy="4696318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" y="758657"/>
            <a:ext cx="1562100" cy="156210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11" y="4547934"/>
            <a:ext cx="1514475" cy="1514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3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5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0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6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58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21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8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0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3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6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 userDrawn="1"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 userDrawn="1"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918349" y="3083620"/>
            <a:ext cx="4576029" cy="4576029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26" y="-1290115"/>
            <a:ext cx="4355766" cy="4965857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313AD0D0-B327-4506-9F70-D5798A9DA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63" y="4706041"/>
            <a:ext cx="1514475" cy="1514475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838" y="2162202"/>
            <a:ext cx="4876798" cy="2072105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18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9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 userDrawn="1"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2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1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3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4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5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6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7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8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49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40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31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3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93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6" grpId="0"/>
      <p:bldP spid="136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1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48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6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8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7048-6938-4AA4-9861-AE09B6D8BB5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DFDB49-6281-4C50-B127-535BD01D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898"/>
            <a:ext cx="12192000" cy="6854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8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238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782" y="2307508"/>
            <a:ext cx="8126672" cy="2828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23869" cy="1706801"/>
          </a:xfrm>
          <a:prstGeom prst="rect">
            <a:avLst/>
          </a:prstGeom>
        </p:spPr>
      </p:pic>
      <p:sp>
        <p:nvSpPr>
          <p:cNvPr id="5" name="Google Shape;503;p60"/>
          <p:cNvSpPr txBox="1">
            <a:spLocks/>
          </p:cNvSpPr>
          <p:nvPr/>
        </p:nvSpPr>
        <p:spPr>
          <a:xfrm flipH="1">
            <a:off x="1242363" y="1588957"/>
            <a:ext cx="2516529" cy="11547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  <a:scene3d>
              <a:camera prst="perspectiveContrastingRightFacing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600" b="1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UTM American Sans" panose="02040603050506020204" pitchFamily="18" charset="0"/>
              </a:rPr>
              <a:t>TOÁN</a:t>
            </a:r>
          </a:p>
        </p:txBody>
      </p:sp>
      <p:sp>
        <p:nvSpPr>
          <p:cNvPr id="6" name="Google Shape;508;p61">
            <a:extLst>
              <a:ext uri="{FF2B5EF4-FFF2-40B4-BE49-F238E27FC236}">
                <a16:creationId xmlns:a16="http://schemas.microsoft.com/office/drawing/2014/main" id="{6558073F-AB95-4C3E-B6FA-32180617E750}"/>
              </a:ext>
            </a:extLst>
          </p:cNvPr>
          <p:cNvSpPr txBox="1">
            <a:spLocks/>
          </p:cNvSpPr>
          <p:nvPr/>
        </p:nvSpPr>
        <p:spPr>
          <a:xfrm>
            <a:off x="5710343" y="4961461"/>
            <a:ext cx="4999944" cy="144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4800">
                <a:solidFill>
                  <a:schemeClr val="accent1">
                    <a:lumMod val="50000"/>
                  </a:schemeClr>
                </a:solidFill>
                <a:latin typeface="#9Slide05 Heroe Pro" pitchFamily="2" charset="0"/>
              </a:rPr>
              <a:t>Trang 128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6674" y="4099093"/>
            <a:ext cx="2323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pen Sans SemiBold" panose="020B0706030804020204" pitchFamily="34" charset="0"/>
                <a:ea typeface="#9Slide03 Open Sans SemiBold" panose="020B0706030804020204" pitchFamily="34" charset="0"/>
                <a:cs typeface="#9Slide03 Open Sans SemiBold" panose="020B0706030804020204" pitchFamily="34" charset="0"/>
              </a:rPr>
              <a:t>(Tiết 4)</a:t>
            </a:r>
          </a:p>
        </p:txBody>
      </p:sp>
    </p:spTree>
    <p:extLst>
      <p:ext uri="{BB962C8B-B14F-4D97-AF65-F5344CB8AC3E}">
        <p14:creationId xmlns:p14="http://schemas.microsoft.com/office/powerpoint/2010/main" val="173769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A6D78DF-CDE6-4B82-84CB-DA90E87F3555}"/>
              </a:ext>
            </a:extLst>
          </p:cNvPr>
          <p:cNvSpPr/>
          <p:nvPr/>
        </p:nvSpPr>
        <p:spPr>
          <a:xfrm>
            <a:off x="1573819" y="902648"/>
            <a:ext cx="844528" cy="7179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vi-VN" sz="4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9AA66F-F162-4C7D-AA23-D97D609A6C08}"/>
              </a:ext>
            </a:extLst>
          </p:cNvPr>
          <p:cNvGrpSpPr/>
          <p:nvPr/>
        </p:nvGrpSpPr>
        <p:grpSpPr>
          <a:xfrm>
            <a:off x="2631637" y="977212"/>
            <a:ext cx="1377038" cy="648991"/>
            <a:chOff x="1870518" y="1276919"/>
            <a:chExt cx="1377038" cy="6489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0DC0C-5C62-4F03-BCF2-4E1F0756938A}"/>
                </a:ext>
              </a:extLst>
            </p:cNvPr>
            <p:cNvGrpSpPr/>
            <p:nvPr/>
          </p:nvGrpSpPr>
          <p:grpSpPr>
            <a:xfrm>
              <a:off x="1870518" y="1279579"/>
              <a:ext cx="941742" cy="646331"/>
              <a:chOff x="1870518" y="1279579"/>
              <a:chExt cx="941742" cy="646331"/>
            </a:xfrm>
          </p:grpSpPr>
          <p:sp>
            <p:nvSpPr>
              <p:cNvPr id="6" name="Rectangle: Rounded Corners 13">
                <a:extLst>
                  <a:ext uri="{FF2B5EF4-FFF2-40B4-BE49-F238E27FC236}">
                    <a16:creationId xmlns:a16="http://schemas.microsoft.com/office/drawing/2014/main" id="{1A5179AE-2D65-4501-97C2-B03C8778368F}"/>
                  </a:ext>
                </a:extLst>
              </p:cNvPr>
              <p:cNvSpPr/>
              <p:nvPr/>
            </p:nvSpPr>
            <p:spPr>
              <a:xfrm>
                <a:off x="1870518" y="1334423"/>
                <a:ext cx="941742" cy="48838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C703AB-591B-4013-B2C6-E5DB34340053}"/>
                  </a:ext>
                </a:extLst>
              </p:cNvPr>
              <p:cNvSpPr txBox="1"/>
              <p:nvPr/>
            </p:nvSpPr>
            <p:spPr>
              <a:xfrm>
                <a:off x="2021391" y="1279579"/>
                <a:ext cx="748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EBD7C3-ADE3-498B-A526-A6D9DD7215C6}"/>
                </a:ext>
              </a:extLst>
            </p:cNvPr>
            <p:cNvSpPr txBox="1"/>
            <p:nvPr/>
          </p:nvSpPr>
          <p:spPr>
            <a:xfrm>
              <a:off x="2806410" y="12769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07ACB79-DA27-4B74-8B46-326B444B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6269" y="1215189"/>
            <a:ext cx="7456027" cy="4774756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43" y="2709592"/>
            <a:ext cx="3293253" cy="4281230"/>
          </a:xfrm>
          <a:prstGeom prst="rect">
            <a:avLst/>
          </a:prstGeom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251172" y="1858547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Quy luật của tháp số là gì?</a:t>
            </a:r>
          </a:p>
        </p:txBody>
      </p:sp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1861363" y="1760439"/>
            <a:ext cx="356107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Số ở trên bằng tổng của hai số ở dưới.</a:t>
            </a:r>
            <a:endParaRPr lang="en-US" sz="32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7187474" y="4230913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8336482" y="4230913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6674018" y="3753441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7827451" y="3753441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7330451" y="3239792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A01DFD-2E89-40E6-A715-10745CE73722}"/>
              </a:ext>
            </a:extLst>
          </p:cNvPr>
          <p:cNvSpPr/>
          <p:nvPr/>
        </p:nvSpPr>
        <p:spPr>
          <a:xfrm>
            <a:off x="6737198" y="2774312"/>
            <a:ext cx="1066189" cy="4413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52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3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228765" y="1026005"/>
            <a:ext cx="6167897" cy="115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15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3338037" y="2305637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>
                <a:solidFill>
                  <a:srgbClr val="FF9900"/>
                </a:solidFill>
                <a:latin typeface="UTM Avo" panose="02040603050506020204" pitchFamily="18" charset="0"/>
              </a:rPr>
              <a:t>Hoàn thành bài tập.</a:t>
            </a:r>
            <a:endParaRPr lang="en-US" sz="3600" b="1">
              <a:solidFill>
                <a:srgbClr val="FF99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088221" y="3941271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Chuẩn bị bài tiếp theo.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2" b="99818" l="9942" r="89913">
                        <a14:foregroundMark x1="40834" y1="22377" x2="38991" y2="35294"/>
                        <a14:foregroundMark x1="52764" y1="90964" x2="51503" y2="93936"/>
                        <a14:foregroundMark x1="17313" y1="40813" x2="19496" y2="44330"/>
                        <a14:foregroundMark x1="73472" y1="24318" x2="72551" y2="27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116"/>
            <a:ext cx="4504323" cy="36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2122561" y="2538663"/>
            <a:ext cx="7442544" cy="201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80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Chúc các em </a:t>
            </a:r>
          </a:p>
          <a:p>
            <a:pPr algn="ctr"/>
            <a:r>
              <a:rPr lang="en-US" sz="80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học tốt !</a:t>
            </a:r>
          </a:p>
        </p:txBody>
      </p:sp>
    </p:spTree>
    <p:extLst>
      <p:ext uri="{BB962C8B-B14F-4D97-AF65-F5344CB8AC3E}">
        <p14:creationId xmlns:p14="http://schemas.microsoft.com/office/powerpoint/2010/main" val="3033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3;p60">
            <a:extLst>
              <a:ext uri="{FF2B5EF4-FFF2-40B4-BE49-F238E27FC236}">
                <a16:creationId xmlns:a16="http://schemas.microsoft.com/office/drawing/2014/main" id="{46EDCE21-F20C-4762-A538-B3BD014DC13A}"/>
              </a:ext>
            </a:extLst>
          </p:cNvPr>
          <p:cNvSpPr txBox="1">
            <a:spLocks/>
          </p:cNvSpPr>
          <p:nvPr/>
        </p:nvSpPr>
        <p:spPr>
          <a:xfrm flipH="1">
            <a:off x="1034320" y="1032876"/>
            <a:ext cx="1919255" cy="41362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6600" b="1">
                <a:ln w="12700">
                  <a:solidFill>
                    <a:srgbClr val="002060"/>
                  </a:solidFill>
                </a:ln>
                <a:solidFill>
                  <a:srgbClr val="00B050"/>
                </a:solidFill>
                <a:latin typeface="UTM American Sans" panose="02040603050506020204" pitchFamily="18" charset="0"/>
              </a:rPr>
              <a:t>Yêu cầu cần đạt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3418547" y="1032876"/>
            <a:ext cx="8318752" cy="536792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D49A1-F3D4-4C44-BAD2-2EBDF09D4D8A}"/>
              </a:ext>
            </a:extLst>
          </p:cNvPr>
          <p:cNvSpPr txBox="1"/>
          <p:nvPr/>
        </p:nvSpPr>
        <p:spPr>
          <a:xfrm>
            <a:off x="3717561" y="1246045"/>
            <a:ext cx="78548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</a:rPr>
              <a:t>*</a:t>
            </a:r>
            <a:r>
              <a:rPr lang="en-US" sz="2800" b="1">
                <a:latin typeface="UTM Avo" panose="02040603050506020204" pitchFamily="18" charset="0"/>
              </a:rPr>
              <a:t>Kiến thức, kĩ năng:</a:t>
            </a:r>
            <a:endParaRPr lang="en-US" sz="2800"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latin typeface="UTM Avo" panose="02040603050506020204" pitchFamily="18" charset="0"/>
              </a:rPr>
              <a:t>- Ôn tập, củng cố kiến thức, kĩ năng về phép cộng, phép trừ (có nhớ) trong phạm vi 100.</a:t>
            </a:r>
          </a:p>
          <a:p>
            <a:pPr algn="just"/>
            <a:r>
              <a:rPr lang="en-US" sz="2800">
                <a:latin typeface="UTM Avo" panose="02040603050506020204" pitchFamily="18" charset="0"/>
              </a:rPr>
              <a:t>- Vận dụng, giải các bài toán thực tế liên quan đến phép cộng, phép trừ đã học.</a:t>
            </a:r>
          </a:p>
          <a:p>
            <a:pPr algn="just"/>
            <a:r>
              <a:rPr lang="en-US" sz="2800" b="1"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latin typeface="UTM Avo" panose="02040603050506020204" pitchFamily="18" charset="0"/>
              </a:rPr>
              <a:t>- Phát triển năng lực tự giải quyết vấn đề, năng lực tính toán.</a:t>
            </a:r>
          </a:p>
          <a:p>
            <a:pPr algn="just"/>
            <a:r>
              <a:rPr lang="en-US" sz="2800">
                <a:latin typeface="UTM Avo" panose="02040603050506020204" pitchFamily="18" charset="0"/>
              </a:rPr>
              <a:t>- Phát triển kĩ năng hợp tác, rèn tính cẩn thận.</a:t>
            </a:r>
          </a:p>
        </p:txBody>
      </p:sp>
    </p:spTree>
    <p:extLst>
      <p:ext uri="{BB962C8B-B14F-4D97-AF65-F5344CB8AC3E}">
        <p14:creationId xmlns:p14="http://schemas.microsoft.com/office/powerpoint/2010/main" val="27912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758" y="59863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553EA6-A673-477F-8B7E-26DB6507F10F}"/>
              </a:ext>
            </a:extLst>
          </p:cNvPr>
          <p:cNvSpPr/>
          <p:nvPr/>
        </p:nvSpPr>
        <p:spPr>
          <a:xfrm>
            <a:off x="1121841" y="1675225"/>
            <a:ext cx="661208" cy="61857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  <a:endParaRPr lang="vi-VN" sz="4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4AEA21-78E4-4B4D-AE9D-E5A0BE1811FD}"/>
              </a:ext>
            </a:extLst>
          </p:cNvPr>
          <p:cNvGrpSpPr/>
          <p:nvPr/>
        </p:nvGrpSpPr>
        <p:grpSpPr>
          <a:xfrm>
            <a:off x="1783049" y="1675225"/>
            <a:ext cx="2028119" cy="662116"/>
            <a:chOff x="1327913" y="1429963"/>
            <a:chExt cx="2028119" cy="662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B63E86-798A-4238-80D6-348F8488E74F}"/>
                </a:ext>
              </a:extLst>
            </p:cNvPr>
            <p:cNvGrpSpPr/>
            <p:nvPr/>
          </p:nvGrpSpPr>
          <p:grpSpPr>
            <a:xfrm>
              <a:off x="1870517" y="1440653"/>
              <a:ext cx="1056727" cy="651426"/>
              <a:chOff x="1870517" y="1440653"/>
              <a:chExt cx="1056727" cy="651426"/>
            </a:xfrm>
          </p:grpSpPr>
          <p:sp>
            <p:nvSpPr>
              <p:cNvPr id="7" name="Rectangle: Rounded Corners 8">
                <a:extLst>
                  <a:ext uri="{FF2B5EF4-FFF2-40B4-BE49-F238E27FC236}">
                    <a16:creationId xmlns:a16="http://schemas.microsoft.com/office/drawing/2014/main" id="{92EE4D1D-A8DD-421D-895F-8416F7308863}"/>
                  </a:ext>
                </a:extLst>
              </p:cNvPr>
              <p:cNvSpPr/>
              <p:nvPr/>
            </p:nvSpPr>
            <p:spPr>
              <a:xfrm>
                <a:off x="1870517" y="1440653"/>
                <a:ext cx="1056727" cy="58477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BAA207-A5ED-4339-B5CE-1DF5448E1B97}"/>
                  </a:ext>
                </a:extLst>
              </p:cNvPr>
              <p:cNvSpPr txBox="1"/>
              <p:nvPr/>
            </p:nvSpPr>
            <p:spPr>
              <a:xfrm>
                <a:off x="2055677" y="150730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65829A-093C-48BD-9C65-1A3F23FB3D86}"/>
                </a:ext>
              </a:extLst>
            </p:cNvPr>
            <p:cNvSpPr txBox="1"/>
            <p:nvPr/>
          </p:nvSpPr>
          <p:spPr>
            <a:xfrm>
              <a:off x="1327913" y="1429963"/>
              <a:ext cx="20281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a</a:t>
              </a:r>
              <a:r>
                <a:rPr lang="vi-VN" sz="3200"/>
                <a:t>)           ?</a:t>
              </a:r>
              <a:endParaRPr lang="vi-VN" sz="32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73" y="2596208"/>
            <a:ext cx="11190018" cy="2768447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4EBE1EEF-41B1-4E8D-9DAD-134FFA953CB2}"/>
              </a:ext>
            </a:extLst>
          </p:cNvPr>
          <p:cNvSpPr/>
          <p:nvPr/>
        </p:nvSpPr>
        <p:spPr>
          <a:xfrm>
            <a:off x="3069916" y="2978323"/>
            <a:ext cx="741252" cy="746251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35</a:t>
            </a:r>
            <a:endParaRPr lang="vi-VN" sz="3600" b="1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9F4708-9E4B-4B20-8FDD-E0725F1D088E}"/>
              </a:ext>
            </a:extLst>
          </p:cNvPr>
          <p:cNvGrpSpPr/>
          <p:nvPr/>
        </p:nvGrpSpPr>
        <p:grpSpPr>
          <a:xfrm>
            <a:off x="5043312" y="3785668"/>
            <a:ext cx="1177607" cy="991164"/>
            <a:chOff x="5113000" y="2796209"/>
            <a:chExt cx="784728" cy="754546"/>
          </a:xfrm>
        </p:grpSpPr>
        <p:sp>
          <p:nvSpPr>
            <p:cNvPr id="12" name="Star: 16 Points 14">
              <a:extLst>
                <a:ext uri="{FF2B5EF4-FFF2-40B4-BE49-F238E27FC236}">
                  <a16:creationId xmlns:a16="http://schemas.microsoft.com/office/drawing/2014/main" id="{7D520998-4DC6-4196-9D56-BC4FA50CD5E9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004981-9BA5-4816-BA7D-CAE71EC250EE}"/>
                </a:ext>
              </a:extLst>
            </p:cNvPr>
            <p:cNvSpPr/>
            <p:nvPr/>
          </p:nvSpPr>
          <p:spPr>
            <a:xfrm>
              <a:off x="5287877" y="2928557"/>
              <a:ext cx="434972" cy="492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46</a:t>
              </a:r>
              <a:endParaRPr lang="vi-VN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F82D4A-3FCA-4D7B-A334-13E141DD10FA}"/>
              </a:ext>
            </a:extLst>
          </p:cNvPr>
          <p:cNvGrpSpPr/>
          <p:nvPr/>
        </p:nvGrpSpPr>
        <p:grpSpPr>
          <a:xfrm>
            <a:off x="8106065" y="4025402"/>
            <a:ext cx="947994" cy="885947"/>
            <a:chOff x="7821252" y="3058766"/>
            <a:chExt cx="784728" cy="753599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3EF6799-4524-43DA-87D7-C45064915C89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631F6E-3CC7-4E01-9027-C830A85C68B6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198018-9CFA-4CEB-A4A6-F28BF5FF1B74}"/>
              </a:ext>
            </a:extLst>
          </p:cNvPr>
          <p:cNvGrpSpPr/>
          <p:nvPr/>
        </p:nvGrpSpPr>
        <p:grpSpPr>
          <a:xfrm>
            <a:off x="10156912" y="3190150"/>
            <a:ext cx="1009186" cy="1068847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18" name="Star: 16 Points 22">
              <a:extLst>
                <a:ext uri="{FF2B5EF4-FFF2-40B4-BE49-F238E27FC236}">
                  <a16:creationId xmlns:a16="http://schemas.microsoft.com/office/drawing/2014/main" id="{FE4D4E72-86A2-432B-93B1-DF962D971702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BBF3CE-BDDE-4F8F-9EC1-60EBEA495391}"/>
                </a:ext>
              </a:extLst>
            </p:cNvPr>
            <p:cNvSpPr/>
            <p:nvPr/>
          </p:nvSpPr>
          <p:spPr>
            <a:xfrm>
              <a:off x="5251581" y="2928557"/>
              <a:ext cx="507563" cy="456273"/>
            </a:xfrm>
            <a:prstGeom prst="rect">
              <a:avLst/>
            </a:prstGeom>
            <a:no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31</a:t>
              </a:r>
              <a:endParaRPr lang="vi-VN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7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329758" y="1462128"/>
            <a:ext cx="97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b) Tính tổng các số hạng bằng nhau.</a:t>
            </a: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758" y="598635"/>
            <a:ext cx="2237784" cy="863493"/>
          </a:xfrm>
          <a:prstGeom prst="rect">
            <a:avLst/>
          </a:prstGeom>
          <a:noFill/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1329758" y="2548329"/>
            <a:ext cx="4411476" cy="824458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24 + 24 + 24</a:t>
            </a:r>
          </a:p>
        </p:txBody>
      </p:sp>
      <p:sp>
        <p:nvSpPr>
          <p:cNvPr id="5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200204" y="2548329"/>
            <a:ext cx="4918642" cy="824458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2 + 2 + 2 + 2 + 2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48" y="3372787"/>
            <a:ext cx="2917411" cy="3792635"/>
          </a:xfrm>
          <a:prstGeom prst="rect">
            <a:avLst/>
          </a:prstGeom>
        </p:spPr>
      </p:pic>
      <p:sp>
        <p:nvSpPr>
          <p:cNvPr id="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48650" y="3575798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có nhận xét gì về các phép tính trên?</a:t>
            </a:r>
          </a:p>
        </p:txBody>
      </p:sp>
      <p:sp>
        <p:nvSpPr>
          <p:cNvPr id="8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00550" y="3575798"/>
            <a:ext cx="3437363" cy="2631830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nl-NL" sz="2500" b="1">
                <a:solidFill>
                  <a:srgbClr val="0070C0"/>
                </a:solidFill>
                <a:latin typeface="UTM Avo" panose="02040603050506020204" pitchFamily="18" charset="0"/>
              </a:rPr>
              <a:t>Các số hạng </a:t>
            </a:r>
          </a:p>
          <a:p>
            <a:pPr algn="ctr"/>
            <a:r>
              <a:rPr lang="nl-NL" sz="2500" b="1">
                <a:solidFill>
                  <a:srgbClr val="0070C0"/>
                </a:solidFill>
                <a:latin typeface="UTM Avo" panose="02040603050506020204" pitchFamily="18" charset="0"/>
              </a:rPr>
              <a:t>đều bằng nhau và có nhiều số hạng trong một phép tính.</a:t>
            </a:r>
            <a:endParaRPr lang="en-US" sz="2500" b="1">
              <a:solidFill>
                <a:srgbClr val="0070C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329758" y="1462128"/>
            <a:ext cx="97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b) Tính tổng các số hạng bằng nhau.</a:t>
            </a: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D0FA8710-4CF5-4BB5-AE2F-1C740F1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758" y="598635"/>
            <a:ext cx="2237784" cy="863493"/>
          </a:xfrm>
          <a:prstGeom prst="rect">
            <a:avLst/>
          </a:prstGeom>
          <a:noFill/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1329758" y="2548329"/>
            <a:ext cx="4411476" cy="824458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24 + 24 + 24</a:t>
            </a:r>
          </a:p>
        </p:txBody>
      </p:sp>
      <p:sp>
        <p:nvSpPr>
          <p:cNvPr id="5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200204" y="2548329"/>
            <a:ext cx="4918642" cy="824458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2 + 2 + 2 + 2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C697A4-6A61-4F3B-9DD7-100AB159E1AA}"/>
              </a:ext>
            </a:extLst>
          </p:cNvPr>
          <p:cNvGrpSpPr/>
          <p:nvPr/>
        </p:nvGrpSpPr>
        <p:grpSpPr>
          <a:xfrm>
            <a:off x="3170592" y="3661929"/>
            <a:ext cx="1473597" cy="1162733"/>
            <a:chOff x="1750173" y="2926500"/>
            <a:chExt cx="793899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58C39A-1022-4E53-9F23-4F4E19BA12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41BC13-2598-4570-A2F1-2A5172AB886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2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00"/>
                  </a:solidFill>
                </a:rPr>
                <a:t> 72</a:t>
              </a:r>
              <a:endParaRPr lang="vi-VN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C697A4-6A61-4F3B-9DD7-100AB159E1AA}"/>
              </a:ext>
            </a:extLst>
          </p:cNvPr>
          <p:cNvGrpSpPr/>
          <p:nvPr/>
        </p:nvGrpSpPr>
        <p:grpSpPr>
          <a:xfrm>
            <a:off x="8099529" y="3613862"/>
            <a:ext cx="1473597" cy="1162733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58C39A-1022-4E53-9F23-4F4E19BA12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41BC13-2598-4570-A2F1-2A5172AB886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2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00"/>
                  </a:solidFill>
                </a:rPr>
                <a:t> 10</a:t>
              </a:r>
              <a:endParaRPr lang="vi-VN" sz="5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5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3EB82AF-7D39-4DB2-9D6E-D562D9C084D0}"/>
              </a:ext>
            </a:extLst>
          </p:cNvPr>
          <p:cNvSpPr/>
          <p:nvPr/>
        </p:nvSpPr>
        <p:spPr>
          <a:xfrm>
            <a:off x="1632431" y="9607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9E24B-07A6-478C-9C4C-204F722BB695}"/>
              </a:ext>
            </a:extLst>
          </p:cNvPr>
          <p:cNvSpPr txBox="1"/>
          <p:nvPr/>
        </p:nvSpPr>
        <p:spPr>
          <a:xfrm>
            <a:off x="2175915" y="887049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Cho bảng sau: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9FD9B0B-58CC-44BF-BB92-A07B52C5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024442"/>
              </p:ext>
            </p:extLst>
          </p:nvPr>
        </p:nvGraphicFramePr>
        <p:xfrm>
          <a:off x="838200" y="1811867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DC4161-0318-4369-AD61-6CFD984865A9}"/>
              </a:ext>
            </a:extLst>
          </p:cNvPr>
          <p:cNvSpPr txBox="1"/>
          <p:nvPr/>
        </p:nvSpPr>
        <p:spPr>
          <a:xfrm>
            <a:off x="6639114" y="624623"/>
            <a:ext cx="4714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a) Tính tổng của ba số tròn chục có trong bảng.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AE62E-BB5A-4C32-A9AD-CB77222E6DF5}"/>
              </a:ext>
            </a:extLst>
          </p:cNvPr>
          <p:cNvSpPr/>
          <p:nvPr/>
        </p:nvSpPr>
        <p:spPr>
          <a:xfrm>
            <a:off x="2447926" y="2600325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778E55-D923-492C-ADB0-660FFC33E5B0}"/>
              </a:ext>
            </a:extLst>
          </p:cNvPr>
          <p:cNvSpPr/>
          <p:nvPr/>
        </p:nvSpPr>
        <p:spPr>
          <a:xfrm>
            <a:off x="4865472" y="3392478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971682-CC82-4127-8D87-EF72488460AB}"/>
              </a:ext>
            </a:extLst>
          </p:cNvPr>
          <p:cNvSpPr/>
          <p:nvPr/>
        </p:nvSpPr>
        <p:spPr>
          <a:xfrm>
            <a:off x="1647827" y="4938724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69C2E-A7CB-4427-9626-AFF407225454}"/>
              </a:ext>
            </a:extLst>
          </p:cNvPr>
          <p:cNvSpPr/>
          <p:nvPr/>
        </p:nvSpPr>
        <p:spPr>
          <a:xfrm>
            <a:off x="7080585" y="1674830"/>
            <a:ext cx="435087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    </a:t>
            </a:r>
            <a:r>
              <a:rPr lang="vi-VN" sz="3200"/>
              <a:t>20 </a:t>
            </a:r>
            <a:r>
              <a:rPr lang="vi-VN" sz="3200" dirty="0"/>
              <a:t>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0BBD5-AF47-4918-B2D0-45DBB3DE2318}"/>
              </a:ext>
            </a:extLst>
          </p:cNvPr>
          <p:cNvSpPr txBox="1"/>
          <p:nvPr/>
        </p:nvSpPr>
        <p:spPr>
          <a:xfrm>
            <a:off x="10171271" y="17890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95F83-E1C2-451E-95E5-F44347B83253}"/>
              </a:ext>
            </a:extLst>
          </p:cNvPr>
          <p:cNvSpPr txBox="1"/>
          <p:nvPr/>
        </p:nvSpPr>
        <p:spPr>
          <a:xfrm>
            <a:off x="6639114" y="2469962"/>
            <a:ext cx="4714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là 23?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B18DC-0DE3-4436-BCA7-22DCEA58C11E}"/>
              </a:ext>
            </a:extLst>
          </p:cNvPr>
          <p:cNvSpPr/>
          <p:nvPr/>
        </p:nvSpPr>
        <p:spPr>
          <a:xfrm>
            <a:off x="838200" y="1831446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876200-CD8F-4A00-A372-B19F22EC28D6}"/>
              </a:ext>
            </a:extLst>
          </p:cNvPr>
          <p:cNvSpPr/>
          <p:nvPr/>
        </p:nvSpPr>
        <p:spPr>
          <a:xfrm>
            <a:off x="1657904" y="1830364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82A7C857-EE7C-4F44-9ABC-B5695C8095A4}"/>
              </a:ext>
            </a:extLst>
          </p:cNvPr>
          <p:cNvSpPr/>
          <p:nvPr/>
        </p:nvSpPr>
        <p:spPr>
          <a:xfrm>
            <a:off x="7648313" y="3486039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2FCD6-2FAD-4277-A06F-FBA9229CB1E6}"/>
              </a:ext>
            </a:extLst>
          </p:cNvPr>
          <p:cNvSpPr txBox="1"/>
          <p:nvPr/>
        </p:nvSpPr>
        <p:spPr>
          <a:xfrm>
            <a:off x="6658385" y="4182349"/>
            <a:ext cx="4714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lớn nhất?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87C790-D3ED-4BAB-87B8-D3B20973F128}"/>
              </a:ext>
            </a:extLst>
          </p:cNvPr>
          <p:cNvSpPr/>
          <p:nvPr/>
        </p:nvSpPr>
        <p:spPr>
          <a:xfrm>
            <a:off x="4870450" y="4938724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DFDAF6-A3E1-420E-8DFC-E971179C8D1A}"/>
              </a:ext>
            </a:extLst>
          </p:cNvPr>
          <p:cNvSpPr/>
          <p:nvPr/>
        </p:nvSpPr>
        <p:spPr>
          <a:xfrm>
            <a:off x="5690154" y="4937642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20">
            <a:extLst>
              <a:ext uri="{FF2B5EF4-FFF2-40B4-BE49-F238E27FC236}">
                <a16:creationId xmlns:a16="http://schemas.microsoft.com/office/drawing/2014/main" id="{2AB75596-458F-4D30-AAA6-48F3640502CE}"/>
              </a:ext>
            </a:extLst>
          </p:cNvPr>
          <p:cNvSpPr/>
          <p:nvPr/>
        </p:nvSpPr>
        <p:spPr>
          <a:xfrm>
            <a:off x="7645639" y="5248935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14398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16" y="2735431"/>
            <a:ext cx="3800743" cy="3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FC6F49-55A2-4C34-B62F-BB8586F1AE41}"/>
              </a:ext>
            </a:extLst>
          </p:cNvPr>
          <p:cNvSpPr/>
          <p:nvPr/>
        </p:nvSpPr>
        <p:spPr>
          <a:xfrm>
            <a:off x="1103201" y="1179094"/>
            <a:ext cx="803963" cy="72730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4" name="Google Shape;755;p39">
            <a:extLst>
              <a:ext uri="{FF2B5EF4-FFF2-40B4-BE49-F238E27FC236}">
                <a16:creationId xmlns:a16="http://schemas.microsoft.com/office/drawing/2014/main" id="{47D5C5E8-08E3-6397-7CBD-D39A0570B55D}"/>
              </a:ext>
            </a:extLst>
          </p:cNvPr>
          <p:cNvSpPr txBox="1">
            <a:spLocks/>
          </p:cNvSpPr>
          <p:nvPr/>
        </p:nvSpPr>
        <p:spPr>
          <a:xfrm>
            <a:off x="2057399" y="823291"/>
            <a:ext cx="8951496" cy="19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thanh gỗ dài 92cm. Bác thợ mộc đã cưa đi một đoạn dài 27cm. Hỏi thanh gỗ còn lại dài bao nhiêu xăng - ti - mét?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26" y="2884193"/>
            <a:ext cx="3293253" cy="4281230"/>
          </a:xfrm>
          <a:prstGeom prst="rect">
            <a:avLst/>
          </a:prstGeom>
        </p:spPr>
      </p:pic>
      <p:sp>
        <p:nvSpPr>
          <p:cNvPr id="6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 flipH="1">
            <a:off x="2326657" y="254154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sp>
        <p:nvSpPr>
          <p:cNvPr id="7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 flipH="1">
            <a:off x="5799127" y="2165583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Một thanh gỗ </a:t>
            </a:r>
          </a:p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dài 92cm. Bác thợ </a:t>
            </a:r>
          </a:p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mộc đã cưa đi một đoạn dài 27cm.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315862" y="2533758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5763401" y="2209273"/>
            <a:ext cx="356107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thanh gỗ còn </a:t>
            </a:r>
          </a:p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lại dài bao nhiêu </a:t>
            </a:r>
          </a:p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xăng-ti-mét.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16" y="2735431"/>
            <a:ext cx="3800743" cy="3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FC6F49-55A2-4C34-B62F-BB8586F1AE41}"/>
              </a:ext>
            </a:extLst>
          </p:cNvPr>
          <p:cNvSpPr/>
          <p:nvPr/>
        </p:nvSpPr>
        <p:spPr>
          <a:xfrm>
            <a:off x="1103201" y="1179094"/>
            <a:ext cx="803963" cy="72730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4" name="Google Shape;755;p39">
            <a:extLst>
              <a:ext uri="{FF2B5EF4-FFF2-40B4-BE49-F238E27FC236}">
                <a16:creationId xmlns:a16="http://schemas.microsoft.com/office/drawing/2014/main" id="{47D5C5E8-08E3-6397-7CBD-D39A0570B55D}"/>
              </a:ext>
            </a:extLst>
          </p:cNvPr>
          <p:cNvSpPr txBox="1">
            <a:spLocks/>
          </p:cNvSpPr>
          <p:nvPr/>
        </p:nvSpPr>
        <p:spPr>
          <a:xfrm>
            <a:off x="2057399" y="823291"/>
            <a:ext cx="8951496" cy="19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thanh gỗ dài 92cm. Bác thợ mộc đã cưa đi một đoạn dài 27cm. Hỏi thanh gỗ còn lại dài bao nhiêu xăng - ti - mét?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4339" y="2518093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4235" y="3131095"/>
            <a:ext cx="7121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Thanh gỗ dài: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92 cm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 cưa đi: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27 cm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Còn lại: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…..cm?</a:t>
            </a:r>
          </a:p>
        </p:txBody>
      </p:sp>
    </p:spTree>
    <p:extLst>
      <p:ext uri="{BB962C8B-B14F-4D97-AF65-F5344CB8AC3E}">
        <p14:creationId xmlns:p14="http://schemas.microsoft.com/office/powerpoint/2010/main" val="27135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16" y="2735431"/>
            <a:ext cx="3800743" cy="3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FC6F49-55A2-4C34-B62F-BB8586F1AE41}"/>
              </a:ext>
            </a:extLst>
          </p:cNvPr>
          <p:cNvSpPr/>
          <p:nvPr/>
        </p:nvSpPr>
        <p:spPr>
          <a:xfrm>
            <a:off x="1103201" y="1179094"/>
            <a:ext cx="803963" cy="72730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4" name="Google Shape;755;p39">
            <a:extLst>
              <a:ext uri="{FF2B5EF4-FFF2-40B4-BE49-F238E27FC236}">
                <a16:creationId xmlns:a16="http://schemas.microsoft.com/office/drawing/2014/main" id="{47D5C5E8-08E3-6397-7CBD-D39A0570B55D}"/>
              </a:ext>
            </a:extLst>
          </p:cNvPr>
          <p:cNvSpPr txBox="1">
            <a:spLocks/>
          </p:cNvSpPr>
          <p:nvPr/>
        </p:nvSpPr>
        <p:spPr>
          <a:xfrm>
            <a:off x="2057399" y="823291"/>
            <a:ext cx="8951496" cy="19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thanh gỗ dài 92cm. Bác thợ mộc đã cưa đi một đoạn dài 27cm. Hỏi thanh gỗ còn lại dài bao nhiêu xăng - ti - mét?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8448" y="2566220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3196" y="3150995"/>
            <a:ext cx="9023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Thanh gỗ còn lại dài số xăng - ti - mét là: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92 – 27 = 65 (cm)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     Đáp số: 65 cm.</a:t>
            </a:r>
          </a:p>
        </p:txBody>
      </p:sp>
    </p:spTree>
    <p:extLst>
      <p:ext uri="{BB962C8B-B14F-4D97-AF65-F5344CB8AC3E}">
        <p14:creationId xmlns:p14="http://schemas.microsoft.com/office/powerpoint/2010/main" val="30738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569</Words>
  <Application>Microsoft Office PowerPoint</Application>
  <PresentationFormat>Widescreen</PresentationFormat>
  <Paragraphs>131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Patrick Hand</vt:lpstr>
      <vt:lpstr>UTM American Sans</vt:lpstr>
      <vt:lpstr>UTM Avo</vt:lpstr>
      <vt:lpstr>Times New Roman</vt:lpstr>
      <vt:lpstr>SVN-Newton</vt:lpstr>
      <vt:lpstr>Calibri Light</vt:lpstr>
      <vt:lpstr>#9Slide07 IcielCrocante</vt:lpstr>
      <vt:lpstr>Calibri</vt:lpstr>
      <vt:lpstr>Englebert</vt:lpstr>
      <vt:lpstr>Corbel</vt:lpstr>
      <vt:lpstr>#9Slide03 Open Sans SemiBold</vt:lpstr>
      <vt:lpstr>#9Slide07 HoneyCream</vt:lpstr>
      <vt:lpstr>Arial</vt:lpstr>
      <vt:lpstr>SVN-Dancing Script</vt:lpstr>
      <vt:lpstr>#9Slide05 Heroe Pro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18</cp:revision>
  <dcterms:created xsi:type="dcterms:W3CDTF">2022-11-28T15:04:54Z</dcterms:created>
  <dcterms:modified xsi:type="dcterms:W3CDTF">2022-12-04T11:38:20Z</dcterms:modified>
</cp:coreProperties>
</file>