
<file path=[Content_Types].xml><?xml version="1.0" encoding="utf-8"?>
<Types xmlns="http://schemas.openxmlformats.org/package/2006/content-types">
  <Default Extension="fntdata" ContentType="application/x-fontdata"/>
  <Default Extension="jfif" ContentType="image/jpeg"/>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7" r:id="rId2"/>
    <p:sldId id="259" r:id="rId3"/>
    <p:sldId id="260" r:id="rId4"/>
    <p:sldId id="261" r:id="rId5"/>
    <p:sldId id="262" r:id="rId6"/>
    <p:sldId id="263" r:id="rId7"/>
    <p:sldId id="258" r:id="rId8"/>
    <p:sldId id="264" r:id="rId9"/>
    <p:sldId id="272" r:id="rId10"/>
    <p:sldId id="266" r:id="rId11"/>
    <p:sldId id="265" r:id="rId12"/>
    <p:sldId id="267" r:id="rId13"/>
    <p:sldId id="268" r:id="rId14"/>
    <p:sldId id="269" r:id="rId15"/>
    <p:sldId id="270" r:id="rId16"/>
    <p:sldId id="273" r:id="rId17"/>
    <p:sldId id="274" r:id="rId18"/>
    <p:sldId id="271" r:id="rId19"/>
    <p:sldId id="275" r:id="rId20"/>
    <p:sldId id="276" r:id="rId21"/>
    <p:sldId id="277" r:id="rId22"/>
    <p:sldId id="278" r:id="rId23"/>
    <p:sldId id="279" r:id="rId24"/>
    <p:sldId id="280" r:id="rId25"/>
    <p:sldId id="281" r:id="rId26"/>
    <p:sldId id="283" r:id="rId27"/>
    <p:sldId id="282" r:id="rId28"/>
    <p:sldId id="284" r:id="rId29"/>
  </p:sldIdLst>
  <p:sldSz cx="12192000" cy="6858000"/>
  <p:notesSz cx="6858000" cy="9144000"/>
  <p:embeddedFontLst>
    <p:embeddedFont>
      <p:font typeface="等线" panose="02010600030101010101" pitchFamily="2" charset="-122"/>
      <p:regular r:id="rId30"/>
    </p:embeddedFont>
    <p:embeddedFont>
      <p:font typeface="#9Slide05 Aphrodite Pro" panose="020B0604020202020204" charset="0"/>
      <p:regular r:id="rId31"/>
    </p:embeddedFont>
    <p:embeddedFont>
      <p:font typeface="#9Slide05 SVNMaphylla" panose="020B0604020202020204" charset="0"/>
      <p:regular r:id="rId32"/>
    </p:embeddedFont>
    <p:embeddedFont>
      <p:font typeface="#9Slide05 SVNUT Triumph" panose="00000500000000000000" charset="0"/>
      <p:italic r:id="rId33"/>
    </p:embeddedFont>
    <p:embeddedFont>
      <p:font typeface="#9Slide05 VL Fadilla" panose="020B0604020202020204" charset="0"/>
      <p:regular r:id="rId34"/>
    </p:embeddedFont>
    <p:embeddedFont>
      <p:font typeface="#9Slide07 Cadena" panose="020B0604020202020204" charset="0"/>
      <p:bold r:id="rId35"/>
    </p:embeddedFont>
    <p:embeddedFont>
      <p:font typeface="#9Slide07 HoneyCream" panose="020B0604020202020204" charset="0"/>
      <p:regular r:id="rId36"/>
    </p:embeddedFont>
    <p:embeddedFont>
      <p:font typeface="#9Slide07 Koni" panose="020B0604020202020204" charset="0"/>
      <p:bold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08" d="100"/>
          <a:sy n="108" d="100"/>
        </p:scale>
        <p:origin x="96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2.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2.png"/><Relationship Id="rId10"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61E6FDE-B323-4723-8EB0-CBEA8216EF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组合 7">
            <a:extLst>
              <a:ext uri="{FF2B5EF4-FFF2-40B4-BE49-F238E27FC236}">
                <a16:creationId xmlns:a16="http://schemas.microsoft.com/office/drawing/2014/main" id="{AD9A7E16-9EB6-43F9-80EE-B042C9494099}"/>
              </a:ext>
            </a:extLst>
          </p:cNvPr>
          <p:cNvGrpSpPr/>
          <p:nvPr userDrawn="1"/>
        </p:nvGrpSpPr>
        <p:grpSpPr>
          <a:xfrm>
            <a:off x="0" y="184951"/>
            <a:ext cx="12192000" cy="6673049"/>
            <a:chOff x="0" y="184951"/>
            <a:chExt cx="12192000" cy="6673049"/>
          </a:xfrm>
        </p:grpSpPr>
        <p:grpSp>
          <p:nvGrpSpPr>
            <p:cNvPr id="9" name="组合 8">
              <a:extLst>
                <a:ext uri="{FF2B5EF4-FFF2-40B4-BE49-F238E27FC236}">
                  <a16:creationId xmlns:a16="http://schemas.microsoft.com/office/drawing/2014/main" id="{6FE405E8-2BFF-4AAF-BB75-43846ABB43D5}"/>
                </a:ext>
              </a:extLst>
            </p:cNvPr>
            <p:cNvGrpSpPr/>
            <p:nvPr/>
          </p:nvGrpSpPr>
          <p:grpSpPr>
            <a:xfrm>
              <a:off x="438150" y="400050"/>
              <a:ext cx="10877550" cy="6067425"/>
              <a:chOff x="438150" y="400050"/>
              <a:chExt cx="10877550" cy="6067425"/>
            </a:xfrm>
          </p:grpSpPr>
          <p:sp>
            <p:nvSpPr>
              <p:cNvPr id="11" name="椭圆 10">
                <a:extLst>
                  <a:ext uri="{FF2B5EF4-FFF2-40B4-BE49-F238E27FC236}">
                    <a16:creationId xmlns:a16="http://schemas.microsoft.com/office/drawing/2014/main" id="{8F492CD5-C233-4ACA-AA55-0C8DFD0129BE}"/>
                  </a:ext>
                </a:extLst>
              </p:cNvPr>
              <p:cNvSpPr/>
              <p:nvPr/>
            </p:nvSpPr>
            <p:spPr>
              <a:xfrm>
                <a:off x="438150" y="400050"/>
                <a:ext cx="1828800" cy="28765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2" name="椭圆 11">
                <a:extLst>
                  <a:ext uri="{FF2B5EF4-FFF2-40B4-BE49-F238E27FC236}">
                    <a16:creationId xmlns:a16="http://schemas.microsoft.com/office/drawing/2014/main" id="{1D9041D5-8AF0-49C2-8406-D8384988BB45}"/>
                  </a:ext>
                </a:extLst>
              </p:cNvPr>
              <p:cNvSpPr/>
              <p:nvPr/>
            </p:nvSpPr>
            <p:spPr>
              <a:xfrm>
                <a:off x="9486900" y="619125"/>
                <a:ext cx="1828800" cy="12763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3" name="椭圆 12">
                <a:extLst>
                  <a:ext uri="{FF2B5EF4-FFF2-40B4-BE49-F238E27FC236}">
                    <a16:creationId xmlns:a16="http://schemas.microsoft.com/office/drawing/2014/main" id="{42B9D077-819F-49C1-99D3-7F4FEE6E6F24}"/>
                  </a:ext>
                </a:extLst>
              </p:cNvPr>
              <p:cNvSpPr/>
              <p:nvPr/>
            </p:nvSpPr>
            <p:spPr>
              <a:xfrm>
                <a:off x="9486900" y="5191125"/>
                <a:ext cx="1828800" cy="12763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pic>
          <p:nvPicPr>
            <p:cNvPr id="10" name="图片 9">
              <a:extLst>
                <a:ext uri="{FF2B5EF4-FFF2-40B4-BE49-F238E27FC236}">
                  <a16:creationId xmlns:a16="http://schemas.microsoft.com/office/drawing/2014/main" id="{5C816130-8D10-4EB6-AC19-BD97B194FF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4951"/>
              <a:ext cx="12192000" cy="6673049"/>
            </a:xfrm>
            <a:prstGeom prst="rect">
              <a:avLst/>
            </a:prstGeom>
          </p:spPr>
        </p:pic>
      </p:grpSp>
      <p:pic>
        <p:nvPicPr>
          <p:cNvPr id="18" name="图片 17">
            <a:extLst>
              <a:ext uri="{FF2B5EF4-FFF2-40B4-BE49-F238E27FC236}">
                <a16:creationId xmlns:a16="http://schemas.microsoft.com/office/drawing/2014/main" id="{624B95AD-EBEF-4F80-94A6-53031860AC6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27657" y="5158142"/>
            <a:ext cx="1378510" cy="1699858"/>
          </a:xfrm>
          <a:prstGeom prst="rect">
            <a:avLst/>
          </a:prstGeom>
        </p:spPr>
      </p:pic>
      <p:pic>
        <p:nvPicPr>
          <p:cNvPr id="14" name="图片 13">
            <a:extLst>
              <a:ext uri="{FF2B5EF4-FFF2-40B4-BE49-F238E27FC236}">
                <a16:creationId xmlns:a16="http://schemas.microsoft.com/office/drawing/2014/main" id="{BB640705-C5CB-41B3-B73E-00DA60EF7F3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5982124"/>
            <a:ext cx="12192000" cy="882531"/>
          </a:xfrm>
          <a:prstGeom prst="rect">
            <a:avLst/>
          </a:prstGeom>
        </p:spPr>
      </p:pic>
      <p:pic>
        <p:nvPicPr>
          <p:cNvPr id="15" name="图片 14">
            <a:extLst>
              <a:ext uri="{FF2B5EF4-FFF2-40B4-BE49-F238E27FC236}">
                <a16:creationId xmlns:a16="http://schemas.microsoft.com/office/drawing/2014/main" id="{D338A9FE-BBEB-4DA8-8E72-F73A447CEBB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353050" y="0"/>
            <a:ext cx="6838950" cy="4242123"/>
          </a:xfrm>
          <a:prstGeom prst="rect">
            <a:avLst/>
          </a:prstGeom>
        </p:spPr>
      </p:pic>
      <p:pic>
        <p:nvPicPr>
          <p:cNvPr id="16" name="图片 15">
            <a:extLst>
              <a:ext uri="{FF2B5EF4-FFF2-40B4-BE49-F238E27FC236}">
                <a16:creationId xmlns:a16="http://schemas.microsoft.com/office/drawing/2014/main" id="{BBBA4FF5-FF87-4641-A937-6BCA1F7A50A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2400" y="200987"/>
            <a:ext cx="1911386" cy="1920074"/>
          </a:xfrm>
          <a:prstGeom prst="rect">
            <a:avLst/>
          </a:prstGeom>
        </p:spPr>
      </p:pic>
      <p:pic>
        <p:nvPicPr>
          <p:cNvPr id="17" name="图片 16">
            <a:extLst>
              <a:ext uri="{FF2B5EF4-FFF2-40B4-BE49-F238E27FC236}">
                <a16:creationId xmlns:a16="http://schemas.microsoft.com/office/drawing/2014/main" id="{16E972B6-55B3-4A17-AEA2-BFC78A800FB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98003" y="4760751"/>
            <a:ext cx="2309094" cy="2137098"/>
          </a:xfrm>
          <a:prstGeom prst="rect">
            <a:avLst/>
          </a:prstGeom>
        </p:spPr>
      </p:pic>
      <p:pic>
        <p:nvPicPr>
          <p:cNvPr id="19" name="图片 18">
            <a:extLst>
              <a:ext uri="{FF2B5EF4-FFF2-40B4-BE49-F238E27FC236}">
                <a16:creationId xmlns:a16="http://schemas.microsoft.com/office/drawing/2014/main" id="{31854D4E-DAEE-4ABA-A466-2D971AB21AE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029450" y="5906093"/>
            <a:ext cx="5162550" cy="951907"/>
          </a:xfrm>
          <a:prstGeom prst="rect">
            <a:avLst/>
          </a:prstGeom>
        </p:spPr>
      </p:pic>
      <p:pic>
        <p:nvPicPr>
          <p:cNvPr id="20" name="图片 19">
            <a:extLst>
              <a:ext uri="{FF2B5EF4-FFF2-40B4-BE49-F238E27FC236}">
                <a16:creationId xmlns:a16="http://schemas.microsoft.com/office/drawing/2014/main" id="{60972171-0C48-471D-8A65-872C543E78D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277017" y="390525"/>
            <a:ext cx="8261314" cy="1225540"/>
          </a:xfrm>
          <a:prstGeom prst="rect">
            <a:avLst/>
          </a:prstGeom>
        </p:spPr>
      </p:pic>
      <p:pic>
        <p:nvPicPr>
          <p:cNvPr id="21" name="图片 20">
            <a:extLst>
              <a:ext uri="{FF2B5EF4-FFF2-40B4-BE49-F238E27FC236}">
                <a16:creationId xmlns:a16="http://schemas.microsoft.com/office/drawing/2014/main" id="{0D8BC39D-955E-44E0-8617-342C44EF4390}"/>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58450"/>
          <a:stretch/>
        </p:blipFill>
        <p:spPr>
          <a:xfrm>
            <a:off x="0" y="4243759"/>
            <a:ext cx="12192000" cy="2639690"/>
          </a:xfrm>
          <a:prstGeom prst="rect">
            <a:avLst/>
          </a:prstGeom>
        </p:spPr>
      </p:pic>
      <p:sp>
        <p:nvSpPr>
          <p:cNvPr id="22"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2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3">
                    <a:lumMod val="60000"/>
                    <a:lumOff val="40000"/>
                  </a:scheme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3">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271336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EFA1D5F-17C5-4A5D-BCD3-1614B34D68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8A74EA6E-7705-426D-80DE-7634C46ED9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4000" y="271697"/>
            <a:ext cx="11684000" cy="6275626"/>
          </a:xfrm>
          <a:prstGeom prst="rect">
            <a:avLst/>
          </a:prstGeom>
        </p:spPr>
      </p:pic>
      <p:pic>
        <p:nvPicPr>
          <p:cNvPr id="9" name="图片 8">
            <a:extLst>
              <a:ext uri="{FF2B5EF4-FFF2-40B4-BE49-F238E27FC236}">
                <a16:creationId xmlns:a16="http://schemas.microsoft.com/office/drawing/2014/main" id="{E130BE6E-B461-47B1-801D-C79B87F06A3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 y="5975469"/>
            <a:ext cx="12192000" cy="882531"/>
          </a:xfrm>
          <a:prstGeom prst="rect">
            <a:avLst/>
          </a:prstGeom>
        </p:spPr>
      </p:pic>
      <p:pic>
        <p:nvPicPr>
          <p:cNvPr id="10" name="图片 9">
            <a:extLst>
              <a:ext uri="{FF2B5EF4-FFF2-40B4-BE49-F238E27FC236}">
                <a16:creationId xmlns:a16="http://schemas.microsoft.com/office/drawing/2014/main" id="{8244B622-7F42-43E1-B3B7-1E27CBE31CC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8450"/>
          <a:stretch/>
        </p:blipFill>
        <p:spPr>
          <a:xfrm>
            <a:off x="0" y="4243759"/>
            <a:ext cx="12192000" cy="2639690"/>
          </a:xfrm>
          <a:prstGeom prst="rect">
            <a:avLst/>
          </a:prstGeom>
        </p:spPr>
      </p:pic>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3">
                    <a:lumMod val="60000"/>
                    <a:lumOff val="40000"/>
                  </a:scheme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3">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057169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9CD6969-E8D2-4DFA-861F-8B003012D0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组合 7">
            <a:extLst>
              <a:ext uri="{FF2B5EF4-FFF2-40B4-BE49-F238E27FC236}">
                <a16:creationId xmlns:a16="http://schemas.microsoft.com/office/drawing/2014/main" id="{5ED6026E-3B6B-4B2B-92EA-D9271C75DFC4}"/>
              </a:ext>
            </a:extLst>
          </p:cNvPr>
          <p:cNvGrpSpPr/>
          <p:nvPr userDrawn="1"/>
        </p:nvGrpSpPr>
        <p:grpSpPr>
          <a:xfrm>
            <a:off x="0" y="184951"/>
            <a:ext cx="12192000" cy="6673049"/>
            <a:chOff x="0" y="184951"/>
            <a:chExt cx="12192000" cy="6673049"/>
          </a:xfrm>
        </p:grpSpPr>
        <p:grpSp>
          <p:nvGrpSpPr>
            <p:cNvPr id="9" name="组合 8">
              <a:extLst>
                <a:ext uri="{FF2B5EF4-FFF2-40B4-BE49-F238E27FC236}">
                  <a16:creationId xmlns:a16="http://schemas.microsoft.com/office/drawing/2014/main" id="{FA8E8914-2BCD-44EF-B64A-48A51888E06B}"/>
                </a:ext>
              </a:extLst>
            </p:cNvPr>
            <p:cNvGrpSpPr/>
            <p:nvPr/>
          </p:nvGrpSpPr>
          <p:grpSpPr>
            <a:xfrm>
              <a:off x="438150" y="400050"/>
              <a:ext cx="10877550" cy="6067425"/>
              <a:chOff x="438150" y="400050"/>
              <a:chExt cx="10877550" cy="6067425"/>
            </a:xfrm>
          </p:grpSpPr>
          <p:sp>
            <p:nvSpPr>
              <p:cNvPr id="11" name="椭圆 10">
                <a:extLst>
                  <a:ext uri="{FF2B5EF4-FFF2-40B4-BE49-F238E27FC236}">
                    <a16:creationId xmlns:a16="http://schemas.microsoft.com/office/drawing/2014/main" id="{C9DFCD36-83AA-4055-84BD-435049604A85}"/>
                  </a:ext>
                </a:extLst>
              </p:cNvPr>
              <p:cNvSpPr/>
              <p:nvPr/>
            </p:nvSpPr>
            <p:spPr>
              <a:xfrm>
                <a:off x="438150" y="400050"/>
                <a:ext cx="1828800" cy="28765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2" name="椭圆 11">
                <a:extLst>
                  <a:ext uri="{FF2B5EF4-FFF2-40B4-BE49-F238E27FC236}">
                    <a16:creationId xmlns:a16="http://schemas.microsoft.com/office/drawing/2014/main" id="{92C4B187-5A91-4AF6-BE23-E51BCC5BAE38}"/>
                  </a:ext>
                </a:extLst>
              </p:cNvPr>
              <p:cNvSpPr/>
              <p:nvPr/>
            </p:nvSpPr>
            <p:spPr>
              <a:xfrm>
                <a:off x="9486900" y="619125"/>
                <a:ext cx="1828800" cy="12763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3" name="椭圆 12">
                <a:extLst>
                  <a:ext uri="{FF2B5EF4-FFF2-40B4-BE49-F238E27FC236}">
                    <a16:creationId xmlns:a16="http://schemas.microsoft.com/office/drawing/2014/main" id="{2BB9DE53-4038-40DD-B189-B5B837A677D8}"/>
                  </a:ext>
                </a:extLst>
              </p:cNvPr>
              <p:cNvSpPr/>
              <p:nvPr/>
            </p:nvSpPr>
            <p:spPr>
              <a:xfrm>
                <a:off x="9486900" y="5191125"/>
                <a:ext cx="1828800" cy="12763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pic>
          <p:nvPicPr>
            <p:cNvPr id="10" name="图片 9">
              <a:extLst>
                <a:ext uri="{FF2B5EF4-FFF2-40B4-BE49-F238E27FC236}">
                  <a16:creationId xmlns:a16="http://schemas.microsoft.com/office/drawing/2014/main" id="{E8CF1A4F-4ECF-46AA-8F62-21870CD35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4951"/>
              <a:ext cx="12192000" cy="6673049"/>
            </a:xfrm>
            <a:prstGeom prst="rect">
              <a:avLst/>
            </a:prstGeom>
          </p:spPr>
        </p:pic>
      </p:grpSp>
      <p:pic>
        <p:nvPicPr>
          <p:cNvPr id="14" name="图片 13">
            <a:extLst>
              <a:ext uri="{FF2B5EF4-FFF2-40B4-BE49-F238E27FC236}">
                <a16:creationId xmlns:a16="http://schemas.microsoft.com/office/drawing/2014/main" id="{50ABC4A7-1886-4294-B19E-DC757EF0BC8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27657" y="5158142"/>
            <a:ext cx="1378510" cy="1699858"/>
          </a:xfrm>
          <a:prstGeom prst="rect">
            <a:avLst/>
          </a:prstGeom>
        </p:spPr>
      </p:pic>
      <p:pic>
        <p:nvPicPr>
          <p:cNvPr id="15" name="图片 14">
            <a:extLst>
              <a:ext uri="{FF2B5EF4-FFF2-40B4-BE49-F238E27FC236}">
                <a16:creationId xmlns:a16="http://schemas.microsoft.com/office/drawing/2014/main" id="{B2762DB1-02B2-4D12-9B53-A7EF444C7C9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5982124"/>
            <a:ext cx="12192000" cy="882531"/>
          </a:xfrm>
          <a:prstGeom prst="rect">
            <a:avLst/>
          </a:prstGeom>
        </p:spPr>
      </p:pic>
      <p:pic>
        <p:nvPicPr>
          <p:cNvPr id="17" name="图片 16">
            <a:extLst>
              <a:ext uri="{FF2B5EF4-FFF2-40B4-BE49-F238E27FC236}">
                <a16:creationId xmlns:a16="http://schemas.microsoft.com/office/drawing/2014/main" id="{918E080D-BE6A-402F-8F95-14B8EC1BA17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52400" y="200987"/>
            <a:ext cx="1911386" cy="1920074"/>
          </a:xfrm>
          <a:prstGeom prst="rect">
            <a:avLst/>
          </a:prstGeom>
        </p:spPr>
      </p:pic>
      <p:pic>
        <p:nvPicPr>
          <p:cNvPr id="19" name="图片 18">
            <a:extLst>
              <a:ext uri="{FF2B5EF4-FFF2-40B4-BE49-F238E27FC236}">
                <a16:creationId xmlns:a16="http://schemas.microsoft.com/office/drawing/2014/main" id="{49C4E530-BF76-4A29-A800-346EBDFF826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029450" y="5906093"/>
            <a:ext cx="5162550" cy="951907"/>
          </a:xfrm>
          <a:prstGeom prst="rect">
            <a:avLst/>
          </a:prstGeom>
        </p:spPr>
      </p:pic>
      <p:pic>
        <p:nvPicPr>
          <p:cNvPr id="20" name="图片 19">
            <a:extLst>
              <a:ext uri="{FF2B5EF4-FFF2-40B4-BE49-F238E27FC236}">
                <a16:creationId xmlns:a16="http://schemas.microsoft.com/office/drawing/2014/main" id="{D93CBF62-C39C-4DB2-8AA8-E71115EE694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277017" y="390525"/>
            <a:ext cx="8261314" cy="1225540"/>
          </a:xfrm>
          <a:prstGeom prst="rect">
            <a:avLst/>
          </a:prstGeom>
        </p:spPr>
      </p:pic>
      <p:pic>
        <p:nvPicPr>
          <p:cNvPr id="21" name="图片 20">
            <a:extLst>
              <a:ext uri="{FF2B5EF4-FFF2-40B4-BE49-F238E27FC236}">
                <a16:creationId xmlns:a16="http://schemas.microsoft.com/office/drawing/2014/main" id="{ACF6F54F-57B8-450F-AE33-5D8DE16396C6}"/>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58450"/>
          <a:stretch/>
        </p:blipFill>
        <p:spPr>
          <a:xfrm>
            <a:off x="0" y="4243759"/>
            <a:ext cx="12192000" cy="2639690"/>
          </a:xfrm>
          <a:prstGeom prst="rect">
            <a:avLst/>
          </a:prstGeom>
        </p:spPr>
      </p:pic>
      <p:pic>
        <p:nvPicPr>
          <p:cNvPr id="23" name="图片 22">
            <a:extLst>
              <a:ext uri="{FF2B5EF4-FFF2-40B4-BE49-F238E27FC236}">
                <a16:creationId xmlns:a16="http://schemas.microsoft.com/office/drawing/2014/main" id="{EC34DCEF-DD55-4656-B84A-3E160E30EAD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677183" y="5232052"/>
            <a:ext cx="3682093" cy="1841047"/>
          </a:xfrm>
          <a:prstGeom prst="rect">
            <a:avLst/>
          </a:prstGeom>
        </p:spPr>
      </p:pic>
      <p:sp>
        <p:nvSpPr>
          <p:cNvPr id="16"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8"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3">
                    <a:lumMod val="60000"/>
                    <a:lumOff val="40000"/>
                  </a:scheme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3">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62562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E180B595-CC8B-4D0A-9FC4-98F2E26D759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4BC7600-7A14-43F5-9EB3-5C589351A961}"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F0AE469E-8DD2-476D-A8C3-6206B7445A3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0DF6300-9D91-4F7F-99E8-7BFCBB52A4C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CF6171-4851-4A86-9A23-77CCCE1AF2E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83903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a:extLst>
              <a:ext uri="{FF2B5EF4-FFF2-40B4-BE49-F238E27FC236}">
                <a16:creationId xmlns:a16="http://schemas.microsoft.com/office/drawing/2014/main" id="{9628E91E-234F-46BB-8F57-30B224BD3C8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4BC7600-7A14-43F5-9EB3-5C589351A961}"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376022BC-94A2-4428-9E39-9FBFDEAA4F6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15A24972-784C-4E20-A2A9-93418D35520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CF6171-4851-4A86-9A23-77CCCE1AF2E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018658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3E055AD5-F2A5-4A00-99C3-79E209E57F9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4BC7600-7A14-43F5-9EB3-5C589351A961}"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E34C3B34-D444-4F89-B95E-FB2321C542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9EF3136F-9D7F-47C1-BF04-0126F40D47F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CF6171-4851-4A86-9A23-77CCCE1AF2E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10066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AF350D3-F96C-47EB-857C-35878CDEBED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4BC7600-7A14-43F5-9EB3-5C589351A961}"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9254035-EBB6-48C9-ADAD-95A0103C422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9E826416-E191-400B-BE5A-68DD61E8FF7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CF6171-4851-4A86-9A23-77CCCE1AF2E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986989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矩形: 圆角 7">
            <a:extLst>
              <a:ext uri="{FF2B5EF4-FFF2-40B4-BE49-F238E27FC236}">
                <a16:creationId xmlns:a16="http://schemas.microsoft.com/office/drawing/2014/main" id="{46520062-1A0A-4828-9492-6709CCA15CD6}"/>
              </a:ext>
            </a:extLst>
          </p:cNvPr>
          <p:cNvSpPr/>
          <p:nvPr userDrawn="1"/>
        </p:nvSpPr>
        <p:spPr>
          <a:xfrm>
            <a:off x="193183" y="154546"/>
            <a:ext cx="11790269" cy="6583138"/>
          </a:xfrm>
          <a:prstGeom prst="roundRect">
            <a:avLst>
              <a:gd name="adj" fmla="val 4356"/>
            </a:avLst>
          </a:prstGeom>
          <a:solidFill>
            <a:schemeClr val="bg1"/>
          </a:solidFill>
          <a:ln>
            <a:no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3">
                    <a:lumMod val="60000"/>
                    <a:lumOff val="40000"/>
                  </a:scheme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3">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579572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0CA46AE-420E-42B5-8D90-14F302AA6E51}"/>
              </a:ext>
            </a:extLst>
          </p:cNvPr>
          <p:cNvPicPr>
            <a:picLocks noChangeAspect="1"/>
          </p:cNvPicPr>
          <p:nvPr userDrawn="1"/>
        </p:nvPicPr>
        <p:blipFill>
          <a:blip r:embed="rId10" cstate="print">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46520062-1A0A-4828-9492-6709CCA15CD6}"/>
              </a:ext>
            </a:extLst>
          </p:cNvPr>
          <p:cNvSpPr/>
          <p:nvPr userDrawn="1"/>
        </p:nvSpPr>
        <p:spPr>
          <a:xfrm>
            <a:off x="542834" y="343988"/>
            <a:ext cx="11106331" cy="6170023"/>
          </a:xfrm>
          <a:prstGeom prst="roundRect">
            <a:avLst>
              <a:gd name="adj" fmla="val 43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9" name="图片 8">
            <a:extLst>
              <a:ext uri="{FF2B5EF4-FFF2-40B4-BE49-F238E27FC236}">
                <a16:creationId xmlns:a16="http://schemas.microsoft.com/office/drawing/2014/main" id="{7BF16419-A4F6-4316-8F7A-1063EE46F0E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5975469"/>
            <a:ext cx="12192000" cy="882531"/>
          </a:xfrm>
          <a:prstGeom prst="rect">
            <a:avLst/>
          </a:prstGeom>
        </p:spPr>
      </p:pic>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6" name="Picture 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3">
                    <a:lumMod val="60000"/>
                    <a:lumOff val="40000"/>
                  </a:scheme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3">
                  <a:lumMod val="60000"/>
                  <a:lumOff val="40000"/>
                </a:schemeClr>
              </a:solidFill>
              <a:effectLst/>
              <a:uLnTx/>
              <a:uFillTx/>
              <a:latin typeface="#9Slide07 HoneyCream" pitchFamily="2" charset="0"/>
              <a:ea typeface="+mj-ea"/>
              <a:cs typeface="+mj-cs"/>
              <a:sym typeface="Arial"/>
            </a:endParaRPr>
          </a:p>
        </p:txBody>
      </p:sp>
      <p:sp>
        <p:nvSpPr>
          <p:cNvPr id="14" name="TextBox 13">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118380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3"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2.wdp"/><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8.png"/><Relationship Id="rId10" Type="http://schemas.microsoft.com/office/2007/relationships/hdphoto" Target="../media/hdphoto5.wdp"/><Relationship Id="rId4" Type="http://schemas.openxmlformats.org/officeDocument/2006/relationships/image" Target="../media/image17.png"/><Relationship Id="rId9"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8.wdp"/><Relationship Id="rId7"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jf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6.png"/><Relationship Id="rId1" Type="http://schemas.openxmlformats.org/officeDocument/2006/relationships/slideLayout" Target="../slideLayouts/slideLayout7.xml"/><Relationship Id="rId5" Type="http://schemas.microsoft.com/office/2007/relationships/hdphoto" Target="../media/hdphoto11.wdp"/><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8.png"/><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rot="21073951">
            <a:off x="6307434" y="1183460"/>
            <a:ext cx="3190630" cy="2249394"/>
          </a:xfrm>
          <a:prstGeom prst="rect">
            <a:avLst/>
          </a:prstGeom>
        </p:spPr>
      </p:pic>
      <p:pic>
        <p:nvPicPr>
          <p:cNvPr id="5" name="Picture 4">
            <a:extLst>
              <a:ext uri="{FF2B5EF4-FFF2-40B4-BE49-F238E27FC236}">
                <a16:creationId xmlns:a16="http://schemas.microsoft.com/office/drawing/2014/main" id="{759B9D0F-746E-8E10-55B9-4EFCA93F9A17}"/>
              </a:ext>
            </a:extLst>
          </p:cNvPr>
          <p:cNvPicPr>
            <a:picLocks noChangeAspect="1"/>
          </p:cNvPicPr>
          <p:nvPr/>
        </p:nvPicPr>
        <p:blipFill>
          <a:blip r:embed="rId4"/>
          <a:stretch>
            <a:fillRect/>
          </a:stretch>
        </p:blipFill>
        <p:spPr>
          <a:xfrm>
            <a:off x="10786280" y="-141584"/>
            <a:ext cx="1173607" cy="1161988"/>
          </a:xfrm>
          <a:prstGeom prst="rect">
            <a:avLst/>
          </a:prstGeom>
        </p:spPr>
      </p:pic>
      <p:grpSp>
        <p:nvGrpSpPr>
          <p:cNvPr id="6" name="Group 5"/>
          <p:cNvGrpSpPr/>
          <p:nvPr/>
        </p:nvGrpSpPr>
        <p:grpSpPr>
          <a:xfrm>
            <a:off x="9380560" y="598606"/>
            <a:ext cx="2811440" cy="1105510"/>
            <a:chOff x="-856881" y="1091821"/>
            <a:chExt cx="2811440" cy="1105510"/>
          </a:xfrm>
        </p:grpSpPr>
        <p:sp>
          <p:nvSpPr>
            <p:cNvPr id="7"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2400" b="1" kern="0">
                  <a:ln w="60325">
                    <a:solidFill>
                      <a:schemeClr val="bg1"/>
                    </a:solidFill>
                  </a:ln>
                  <a:solidFill>
                    <a:srgbClr val="002060"/>
                  </a:solidFill>
                  <a:effectLst>
                    <a:outerShdw blurRad="38100" dist="38100" dir="2700000" algn="tl">
                      <a:srgbClr val="000000">
                        <a:alpha val="43137"/>
                      </a:srgbClr>
                    </a:outerShdw>
                  </a:effectLst>
                  <a:latin typeface="#9Slide05 Aphrodite Pro" panose="02000000000000000000" pitchFamily="2" charset="0"/>
                </a:rPr>
                <a:t>Tiếng việt 2</a:t>
              </a:r>
            </a:p>
          </p:txBody>
        </p:sp>
        <p:sp>
          <p:nvSpPr>
            <p:cNvPr id="8" name="Google Shape;1910;p31">
              <a:extLst>
                <a:ext uri="{FF2B5EF4-FFF2-40B4-BE49-F238E27FC236}">
                  <a16:creationId xmlns:a16="http://schemas.microsoft.com/office/drawing/2014/main" id="{E4CC77B8-F17E-79E4-B3C9-5B07D794B153}"/>
                </a:ext>
              </a:extLst>
            </p:cNvPr>
            <p:cNvSpPr txBox="1">
              <a:spLocks/>
            </p:cNvSpPr>
            <p:nvPr/>
          </p:nvSpPr>
          <p:spPr>
            <a:xfrm>
              <a:off x="-856881"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2400" b="1" kern="0">
                  <a:solidFill>
                    <a:srgbClr val="002060"/>
                  </a:solidFill>
                  <a:effectLst>
                    <a:outerShdw blurRad="38100" dist="38100" dir="2700000" algn="tl">
                      <a:srgbClr val="000000">
                        <a:alpha val="43137"/>
                      </a:srgbClr>
                    </a:outerShdw>
                  </a:effectLst>
                  <a:latin typeface="#9Slide05 Aphrodite Pro" panose="02000000000000000000" pitchFamily="2" charset="0"/>
                </a:rPr>
                <a:t>Tiếng việt 2</a:t>
              </a:r>
            </a:p>
          </p:txBody>
        </p:sp>
      </p:grpSp>
      <p:grpSp>
        <p:nvGrpSpPr>
          <p:cNvPr id="9" name="Group 8"/>
          <p:cNvGrpSpPr/>
          <p:nvPr/>
        </p:nvGrpSpPr>
        <p:grpSpPr>
          <a:xfrm>
            <a:off x="3362793" y="3509442"/>
            <a:ext cx="6079126" cy="2250179"/>
            <a:chOff x="6452031" y="4250906"/>
            <a:chExt cx="7398870" cy="2250179"/>
          </a:xfrm>
        </p:grpSpPr>
        <p:sp>
          <p:nvSpPr>
            <p:cNvPr id="10" name="TextBox 9"/>
            <p:cNvSpPr txBox="1"/>
            <p:nvPr/>
          </p:nvSpPr>
          <p:spPr>
            <a:xfrm>
              <a:off x="6452031" y="4285094"/>
              <a:ext cx="7398870" cy="2215991"/>
            </a:xfrm>
            <a:prstGeom prst="rect">
              <a:avLst/>
            </a:prstGeom>
            <a:noFill/>
          </p:spPr>
          <p:txBody>
            <a:bodyPr wrap="square" rtlCol="0">
              <a:spAutoFit/>
            </a:bodyPr>
            <a:lstStyle/>
            <a:p>
              <a:r>
                <a:rPr lang="en-US" sz="13800" b="1">
                  <a:ln w="177800">
                    <a:solidFill>
                      <a:schemeClr val="bg1"/>
                    </a:solidFill>
                  </a:ln>
                  <a:solidFill>
                    <a:schemeClr val="bg1"/>
                  </a:solidFill>
                  <a:effectLst>
                    <a:outerShdw blurRad="38100" dist="38100" dir="2700000" algn="tl">
                      <a:srgbClr val="000000">
                        <a:alpha val="43137"/>
                      </a:srgbClr>
                    </a:outerShdw>
                  </a:effectLst>
                  <a:latin typeface="#9Slide05 SVNMaphylla" pitchFamily="2" charset="0"/>
                </a:rPr>
                <a:t> </a:t>
              </a:r>
              <a:r>
                <a:rPr lang="en-US" sz="13800" b="1">
                  <a:ln w="177800">
                    <a:solidFill>
                      <a:schemeClr val="accent1">
                        <a:lumMod val="75000"/>
                      </a:schemeClr>
                    </a:solidFill>
                  </a:ln>
                  <a:solidFill>
                    <a:schemeClr val="accent1">
                      <a:lumMod val="75000"/>
                    </a:schemeClr>
                  </a:solidFill>
                  <a:effectLst>
                    <a:outerShdw blurRad="38100" dist="38100" dir="2700000" algn="tl">
                      <a:srgbClr val="000000">
                        <a:alpha val="43137"/>
                      </a:srgbClr>
                    </a:outerShdw>
                  </a:effectLst>
                  <a:latin typeface="#9Slide05 SVNMaphylla" pitchFamily="2" charset="0"/>
                </a:rPr>
                <a:t>cây thì là</a:t>
              </a:r>
            </a:p>
          </p:txBody>
        </p:sp>
        <p:sp>
          <p:nvSpPr>
            <p:cNvPr id="11" name="TextBox 10"/>
            <p:cNvSpPr txBox="1"/>
            <p:nvPr/>
          </p:nvSpPr>
          <p:spPr>
            <a:xfrm>
              <a:off x="6452031" y="4250906"/>
              <a:ext cx="6079126" cy="2215991"/>
            </a:xfrm>
            <a:prstGeom prst="rect">
              <a:avLst/>
            </a:prstGeom>
            <a:noFill/>
          </p:spPr>
          <p:txBody>
            <a:bodyPr wrap="square" rtlCol="0">
              <a:spAutoFit/>
            </a:bodyPr>
            <a:lstStyle/>
            <a:p>
              <a:r>
                <a:rPr lang="en-US" sz="13800" b="1">
                  <a:solidFill>
                    <a:srgbClr val="FF0066"/>
                  </a:solidFill>
                  <a:effectLst>
                    <a:outerShdw blurRad="38100" dist="38100" dir="2700000" algn="tl">
                      <a:srgbClr val="000000">
                        <a:alpha val="43137"/>
                      </a:srgbClr>
                    </a:outerShdw>
                  </a:effectLst>
                  <a:latin typeface="#9Slide05 SVNMaphylla" pitchFamily="2" charset="0"/>
                </a:rPr>
                <a:t> </a:t>
              </a:r>
              <a:r>
                <a:rPr lang="en-US" sz="13800" b="1">
                  <a:solidFill>
                    <a:srgbClr val="92D050"/>
                  </a:solidFill>
                  <a:effectLst>
                    <a:outerShdw blurRad="38100" dist="38100" dir="2700000" algn="tl">
                      <a:srgbClr val="000000">
                        <a:alpha val="43137"/>
                      </a:srgbClr>
                    </a:outerShdw>
                  </a:effectLst>
                  <a:latin typeface="#9Slide05 SVNMaphylla" pitchFamily="2" charset="0"/>
                </a:rPr>
                <a:t>cây thì là</a:t>
              </a:r>
            </a:p>
          </p:txBody>
        </p:sp>
      </p:grpSp>
      <p:grpSp>
        <p:nvGrpSpPr>
          <p:cNvPr id="12" name="Group 11"/>
          <p:cNvGrpSpPr/>
          <p:nvPr/>
        </p:nvGrpSpPr>
        <p:grpSpPr>
          <a:xfrm>
            <a:off x="4743289" y="1200161"/>
            <a:ext cx="2429299" cy="1107996"/>
            <a:chOff x="4951288" y="1452919"/>
            <a:chExt cx="2429299" cy="1107996"/>
          </a:xfrm>
        </p:grpSpPr>
        <p:sp>
          <p:nvSpPr>
            <p:cNvPr id="13" name="TextBox 12"/>
            <p:cNvSpPr txBox="1"/>
            <p:nvPr/>
          </p:nvSpPr>
          <p:spPr>
            <a:xfrm>
              <a:off x="4951288" y="1452919"/>
              <a:ext cx="2429299" cy="1107996"/>
            </a:xfrm>
            <a:prstGeom prst="rect">
              <a:avLst/>
            </a:prstGeom>
            <a:noFill/>
          </p:spPr>
          <p:txBody>
            <a:bodyPr wrap="square" rtlCol="0">
              <a:spAutoFit/>
            </a:bodyPr>
            <a:lstStyle/>
            <a:p>
              <a:r>
                <a:rPr lang="en-US" sz="6600">
                  <a:ln w="130175">
                    <a:solidFill>
                      <a:schemeClr val="bg1"/>
                    </a:solidFill>
                  </a:ln>
                  <a:effectLst>
                    <a:outerShdw blurRad="38100" dist="38100" dir="2700000" algn="tl">
                      <a:srgbClr val="000000">
                        <a:alpha val="43137"/>
                      </a:srgbClr>
                    </a:outerShdw>
                  </a:effectLst>
                  <a:latin typeface="#9Slide05 VL Fadilla" pitchFamily="2" charset="0"/>
                </a:rPr>
                <a:t>Bài 11</a:t>
              </a:r>
            </a:p>
          </p:txBody>
        </p:sp>
        <p:sp>
          <p:nvSpPr>
            <p:cNvPr id="14" name="TextBox 13"/>
            <p:cNvSpPr txBox="1"/>
            <p:nvPr/>
          </p:nvSpPr>
          <p:spPr>
            <a:xfrm>
              <a:off x="4951288" y="1452919"/>
              <a:ext cx="2429299" cy="1107996"/>
            </a:xfrm>
            <a:prstGeom prst="rect">
              <a:avLst/>
            </a:prstGeom>
            <a:noFill/>
          </p:spPr>
          <p:txBody>
            <a:bodyPr wrap="square" rtlCol="0">
              <a:spAutoFit/>
            </a:bodyPr>
            <a:lstStyle/>
            <a:p>
              <a:r>
                <a:rPr lang="en-US" sz="6600" dirty="0" err="1">
                  <a:solidFill>
                    <a:srgbClr val="0070C0"/>
                  </a:solidFill>
                  <a:effectLst>
                    <a:outerShdw blurRad="38100" dist="38100" dir="2700000" algn="tl">
                      <a:srgbClr val="000000">
                        <a:alpha val="43137"/>
                      </a:srgbClr>
                    </a:outerShdw>
                  </a:effectLst>
                  <a:latin typeface="#9Slide05 VL Fadilla" pitchFamily="2" charset="0"/>
                </a:rPr>
                <a:t>Bài</a:t>
              </a:r>
              <a:r>
                <a:rPr lang="en-US" sz="6600" dirty="0">
                  <a:solidFill>
                    <a:srgbClr val="0070C0"/>
                  </a:solidFill>
                  <a:effectLst>
                    <a:outerShdw blurRad="38100" dist="38100" dir="2700000" algn="tl">
                      <a:srgbClr val="000000">
                        <a:alpha val="43137"/>
                      </a:srgbClr>
                    </a:outerShdw>
                  </a:effectLst>
                  <a:latin typeface="#9Slide05 VL Fadilla" pitchFamily="2" charset="0"/>
                </a:rPr>
                <a:t> 11</a:t>
              </a:r>
            </a:p>
          </p:txBody>
        </p:sp>
      </p:grpSp>
      <p:grpSp>
        <p:nvGrpSpPr>
          <p:cNvPr id="15" name="Group 14"/>
          <p:cNvGrpSpPr/>
          <p:nvPr/>
        </p:nvGrpSpPr>
        <p:grpSpPr>
          <a:xfrm>
            <a:off x="1407839" y="1973543"/>
            <a:ext cx="6040078" cy="1579720"/>
            <a:chOff x="614811" y="4538053"/>
            <a:chExt cx="8745047" cy="1579720"/>
          </a:xfrm>
        </p:grpSpPr>
        <p:sp>
          <p:nvSpPr>
            <p:cNvPr id="16" name="TextBox 15"/>
            <p:cNvSpPr txBox="1"/>
            <p:nvPr/>
          </p:nvSpPr>
          <p:spPr>
            <a:xfrm>
              <a:off x="692075" y="4538053"/>
              <a:ext cx="8667783" cy="1569660"/>
            </a:xfrm>
            <a:prstGeom prst="rect">
              <a:avLst/>
            </a:prstGeom>
            <a:noFill/>
            <a:ln>
              <a:noFill/>
            </a:ln>
          </p:spPr>
          <p:txBody>
            <a:bodyPr wrap="square" rtlCol="0">
              <a:spAutoFit/>
            </a:bodyPr>
            <a:lstStyle/>
            <a:p>
              <a:r>
                <a:rPr lang="en-US" sz="9600">
                  <a:ln w="158750">
                    <a:solidFill>
                      <a:schemeClr val="bg1"/>
                    </a:solidFill>
                  </a:ln>
                  <a:solidFill>
                    <a:schemeClr val="bg1"/>
                  </a:solidFill>
                  <a:effectLst>
                    <a:outerShdw blurRad="50800" dist="38100" dir="2700000" algn="tl" rotWithShape="0">
                      <a:prstClr val="black">
                        <a:alpha val="40000"/>
                      </a:prstClr>
                    </a:outerShdw>
                  </a:effectLst>
                  <a:latin typeface="#9Slide07 Koni" pitchFamily="2" charset="0"/>
                </a:rPr>
                <a:t>sự tích</a:t>
              </a:r>
            </a:p>
          </p:txBody>
        </p:sp>
        <p:sp>
          <p:nvSpPr>
            <p:cNvPr id="17" name="TextBox 16"/>
            <p:cNvSpPr txBox="1"/>
            <p:nvPr/>
          </p:nvSpPr>
          <p:spPr>
            <a:xfrm>
              <a:off x="614811" y="4548113"/>
              <a:ext cx="7524461" cy="1569660"/>
            </a:xfrm>
            <a:prstGeom prst="rect">
              <a:avLst/>
            </a:prstGeom>
            <a:noFill/>
          </p:spPr>
          <p:txBody>
            <a:bodyPr wrap="square" rtlCol="0">
              <a:spAutoFit/>
              <a:scene3d>
                <a:camera prst="orthographicFront"/>
                <a:lightRig rig="threePt" dir="t"/>
              </a:scene3d>
              <a:sp3d extrusionH="57150">
                <a:bevelT h="25400" prst="softRound"/>
              </a:sp3d>
            </a:bodyPr>
            <a:lstStyle/>
            <a:p>
              <a:r>
                <a:rPr lang="en-US" sz="9600">
                  <a:solidFill>
                    <a:srgbClr val="00CC00"/>
                  </a:solidFill>
                  <a:latin typeface="#9Slide07 Koni" pitchFamily="2" charset="0"/>
                </a:rPr>
                <a:t>Sự tích</a:t>
              </a:r>
            </a:p>
          </p:txBody>
        </p:sp>
      </p:gr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0" b="100000" l="0" r="97619">
                        <a14:foregroundMark x1="36735" y1="51227" x2="63265" y2="47546"/>
                      </a14:backgroundRemoval>
                    </a14:imgEffect>
                  </a14:imgLayer>
                </a14:imgProps>
              </a:ext>
              <a:ext uri="{28A0092B-C50C-407E-A947-70E740481C1C}">
                <a14:useLocalDpi xmlns:a14="http://schemas.microsoft.com/office/drawing/2010/main" val="0"/>
              </a:ext>
            </a:extLst>
          </a:blip>
          <a:stretch>
            <a:fillRect/>
          </a:stretch>
        </p:blipFill>
        <p:spPr>
          <a:xfrm>
            <a:off x="8614066" y="4394559"/>
            <a:ext cx="1805136" cy="2001613"/>
          </a:xfrm>
          <a:prstGeom prst="rect">
            <a:avLst/>
          </a:prstGeom>
        </p:spPr>
      </p:pic>
      <p:pic>
        <p:nvPicPr>
          <p:cNvPr id="18" name="Picture 17"/>
          <p:cNvPicPr>
            <a:picLocks noChangeAspect="1"/>
          </p:cNvPicPr>
          <p:nvPr/>
        </p:nvPicPr>
        <p:blipFill>
          <a:blip r:embed="rId7">
            <a:extLst>
              <a:ext uri="{BEBA8EAE-BF5A-486C-A8C5-ECC9F3942E4B}">
                <a14:imgProps xmlns:a14="http://schemas.microsoft.com/office/drawing/2010/main">
                  <a14:imgLayer r:embed="rId8">
                    <a14:imgEffect>
                      <a14:backgroundRemoval t="2612" b="98881" l="2294" r="95413">
                        <a14:foregroundMark x1="48624" y1="66045" x2="39908" y2="83209"/>
                        <a14:foregroundMark x1="37615" y1="66791" x2="27982" y2="86940"/>
                        <a14:foregroundMark x1="32569" y1="72388" x2="45872" y2="74254"/>
                      </a14:backgroundRemoval>
                    </a14:imgEffect>
                  </a14:imgLayer>
                </a14:imgProps>
              </a:ext>
              <a:ext uri="{28A0092B-C50C-407E-A947-70E740481C1C}">
                <a14:useLocalDpi xmlns:a14="http://schemas.microsoft.com/office/drawing/2010/main" val="0"/>
              </a:ext>
            </a:extLst>
          </a:blip>
          <a:stretch>
            <a:fillRect/>
          </a:stretch>
        </p:blipFill>
        <p:spPr>
          <a:xfrm flipH="1">
            <a:off x="575324" y="3913423"/>
            <a:ext cx="2420624" cy="2975812"/>
          </a:xfrm>
          <a:prstGeom prst="rect">
            <a:avLst/>
          </a:prstGeom>
        </p:spPr>
      </p:pic>
      <p:pic>
        <p:nvPicPr>
          <p:cNvPr id="19" name="Picture 18"/>
          <p:cNvPicPr>
            <a:picLocks noChangeAspect="1"/>
          </p:cNvPicPr>
          <p:nvPr/>
        </p:nvPicPr>
        <p:blipFill>
          <a:blip r:embed="rId9">
            <a:extLst>
              <a:ext uri="{BEBA8EAE-BF5A-486C-A8C5-ECC9F3942E4B}">
                <a14:imgProps xmlns:a14="http://schemas.microsoft.com/office/drawing/2010/main">
                  <a14:imgLayer r:embed="rId10">
                    <a14:imgEffect>
                      <a14:backgroundRemoval t="2344" b="100000" l="9804" r="88889">
                        <a14:foregroundMark x1="39216" y1="36328" x2="51634" y2="60547"/>
                        <a14:foregroundMark x1="37255" y1="53125" x2="73203" y2="56641"/>
                        <a14:foregroundMark x1="71895" y1="51563" x2="69281" y2="57813"/>
                      </a14:backgroundRemoval>
                    </a14:imgEffect>
                  </a14:imgLayer>
                </a14:imgProps>
              </a:ext>
              <a:ext uri="{28A0092B-C50C-407E-A947-70E740481C1C}">
                <a14:useLocalDpi xmlns:a14="http://schemas.microsoft.com/office/drawing/2010/main" val="0"/>
              </a:ext>
            </a:extLst>
          </a:blip>
          <a:stretch>
            <a:fillRect/>
          </a:stretch>
        </p:blipFill>
        <p:spPr>
          <a:xfrm>
            <a:off x="10127083" y="3365915"/>
            <a:ext cx="1763391" cy="2950511"/>
          </a:xfrm>
          <a:prstGeom prst="rect">
            <a:avLst/>
          </a:prstGeom>
        </p:spPr>
      </p:pic>
    </p:spTree>
    <p:extLst>
      <p:ext uri="{BB962C8B-B14F-4D97-AF65-F5344CB8AC3E}">
        <p14:creationId xmlns:p14="http://schemas.microsoft.com/office/powerpoint/2010/main" val="761927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par>
                          <p:cTn id="27" fill="hold">
                            <p:stCondLst>
                              <p:cond delay="2500"/>
                            </p:stCondLst>
                            <p:childTnLst>
                              <p:par>
                                <p:cTn id="28" presetID="53" presetClass="entr" presetSubtype="16"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par>
                          <p:cTn id="33" fill="hold">
                            <p:stCondLst>
                              <p:cond delay="3000"/>
                            </p:stCondLst>
                            <p:childTnLst>
                              <p:par>
                                <p:cTn id="34" presetID="53" presetClass="entr" presetSubtype="16"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ppt_w</p:attrName>
                                        </p:attrNameLst>
                                      </p:cBhvr>
                                      <p:tavLst>
                                        <p:tav tm="0">
                                          <p:val>
                                            <p:fltVal val="0"/>
                                          </p:val>
                                        </p:tav>
                                        <p:tav tm="100000">
                                          <p:val>
                                            <p:strVal val="#ppt_w"/>
                                          </p:val>
                                        </p:tav>
                                      </p:tavLst>
                                    </p:anim>
                                    <p:anim calcmode="lin" valueType="num">
                                      <p:cBhvr>
                                        <p:cTn id="37" dur="500" fill="hold"/>
                                        <p:tgtEl>
                                          <p:spTgt spid="4"/>
                                        </p:tgtEl>
                                        <p:attrNameLst>
                                          <p:attrName>ppt_h</p:attrName>
                                        </p:attrNameLst>
                                      </p:cBhvr>
                                      <p:tavLst>
                                        <p:tav tm="0">
                                          <p:val>
                                            <p:fltVal val="0"/>
                                          </p:val>
                                        </p:tav>
                                        <p:tav tm="100000">
                                          <p:val>
                                            <p:strVal val="#ppt_h"/>
                                          </p:val>
                                        </p:tav>
                                      </p:tavLst>
                                    </p:anim>
                                    <p:animEffect transition="in" filter="fade">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38863" y="208548"/>
            <a:ext cx="4032680" cy="584775"/>
          </a:xfrm>
          <a:prstGeom prst="rect">
            <a:avLst/>
          </a:prstGeom>
          <a:noFill/>
        </p:spPr>
        <p:txBody>
          <a:bodyPr wrap="square" rtlCol="0">
            <a:spAutoFit/>
          </a:bodyPr>
          <a:lstStyle/>
          <a:p>
            <a:r>
              <a:rPr lang="en-US" sz="3200" b="1">
                <a:solidFill>
                  <a:srgbClr val="00CC00"/>
                </a:solidFill>
                <a:effectLst>
                  <a:reflection blurRad="6350" stA="50000" endA="300" endPos="50000" dist="29997" dir="5400000" sy="-100000" algn="bl" rotWithShape="0"/>
                </a:effectLst>
                <a:latin typeface="UTM Avo" panose="02040603050506020204" pitchFamily="18" charset="0"/>
              </a:rPr>
              <a:t>Sự tích cây thì là</a:t>
            </a:r>
          </a:p>
        </p:txBody>
      </p:sp>
      <p:sp>
        <p:nvSpPr>
          <p:cNvPr id="3" name="TextBox 2"/>
          <p:cNvSpPr txBox="1"/>
          <p:nvPr/>
        </p:nvSpPr>
        <p:spPr>
          <a:xfrm>
            <a:off x="304799" y="804338"/>
            <a:ext cx="11625943" cy="6001643"/>
          </a:xfrm>
          <a:prstGeom prst="rect">
            <a:avLst/>
          </a:prstGeom>
          <a:noFill/>
        </p:spPr>
        <p:txBody>
          <a:bodyPr wrap="square" rtlCol="0">
            <a:spAutoFit/>
          </a:bodyPr>
          <a:lstStyle/>
          <a:p>
            <a:pPr algn="just">
              <a:lnSpc>
                <a:spcPct val="80000"/>
              </a:lnSpc>
            </a:pPr>
            <a:r>
              <a:rPr lang="en-US" sz="2400" b="1">
                <a:solidFill>
                  <a:srgbClr val="002060"/>
                </a:solidFill>
                <a:latin typeface="UTM Aptima" panose="02040603050506020204" pitchFamily="18" charset="0"/>
              </a:rPr>
              <a:t>     Ngày xưa, cây cối trên trái đất chưa có tên gọi. Trời bèn gọi chúng lên để đặt tên. Cây cối mừng rỡ kéo nhau lên trời. Trời chỉ tay vào từng cây và đặt tên:</a:t>
            </a:r>
          </a:p>
          <a:p>
            <a:pPr algn="just">
              <a:lnSpc>
                <a:spcPct val="80000"/>
              </a:lnSpc>
            </a:pPr>
            <a:r>
              <a:rPr lang="en-US" sz="2400" b="1">
                <a:solidFill>
                  <a:srgbClr val="002060"/>
                </a:solidFill>
                <a:latin typeface="UTM Aptima" panose="02040603050506020204" pitchFamily="18" charset="0"/>
              </a:rPr>
              <a:t>    - Chú thì ta đặt tên cho là cây dừa.</a:t>
            </a:r>
          </a:p>
          <a:p>
            <a:pPr algn="just">
              <a:lnSpc>
                <a:spcPct val="80000"/>
              </a:lnSpc>
            </a:pPr>
            <a:r>
              <a:rPr lang="en-US" sz="2400" b="1">
                <a:solidFill>
                  <a:srgbClr val="002060"/>
                </a:solidFill>
                <a:latin typeface="UTM Aptima" panose="02040603050506020204" pitchFamily="18" charset="0"/>
              </a:rPr>
              <a:t>    - Chú thì ta đặt tên cho là cây cau.</a:t>
            </a:r>
          </a:p>
          <a:p>
            <a:pPr algn="just">
              <a:lnSpc>
                <a:spcPct val="80000"/>
              </a:lnSpc>
            </a:pPr>
            <a:r>
              <a:rPr lang="en-US" sz="2400" b="1">
                <a:solidFill>
                  <a:srgbClr val="002060"/>
                </a:solidFill>
                <a:latin typeface="UTM Aptima" panose="02040603050506020204" pitchFamily="18" charset="0"/>
              </a:rPr>
              <a:t>    - Chú thì ta đặt tên cho là cây mít…</a:t>
            </a:r>
          </a:p>
          <a:p>
            <a:pPr algn="just">
              <a:lnSpc>
                <a:spcPct val="80000"/>
              </a:lnSpc>
            </a:pPr>
            <a:r>
              <a:rPr lang="en-US" sz="2400" b="1">
                <a:solidFill>
                  <a:srgbClr val="002060"/>
                </a:solidFill>
                <a:latin typeface="UTM Aptima" panose="02040603050506020204" pitchFamily="18" charset="0"/>
              </a:rPr>
              <a:t>Trời đặt tên mãi mà vẫn chưa hết. Về sau, trời chỉ nói vắn tắt:</a:t>
            </a:r>
          </a:p>
          <a:p>
            <a:pPr algn="just">
              <a:lnSpc>
                <a:spcPct val="80000"/>
              </a:lnSpc>
            </a:pPr>
            <a:r>
              <a:rPr lang="en-US" sz="2400" b="1">
                <a:solidFill>
                  <a:srgbClr val="002060"/>
                </a:solidFill>
                <a:latin typeface="UTM Aptima" panose="02040603050506020204" pitchFamily="18" charset="0"/>
              </a:rPr>
              <a:t>   - Chú thì là cây cải.</a:t>
            </a:r>
          </a:p>
          <a:p>
            <a:pPr algn="just">
              <a:lnSpc>
                <a:spcPct val="80000"/>
              </a:lnSpc>
            </a:pPr>
            <a:r>
              <a:rPr lang="en-US" sz="2400" b="1">
                <a:solidFill>
                  <a:srgbClr val="002060"/>
                </a:solidFill>
                <a:latin typeface="UTM Aptima" panose="02040603050506020204" pitchFamily="18" charset="0"/>
              </a:rPr>
              <a:t>   - Chú là cây ớt.</a:t>
            </a:r>
          </a:p>
          <a:p>
            <a:pPr algn="just">
              <a:lnSpc>
                <a:spcPct val="80000"/>
              </a:lnSpc>
            </a:pPr>
            <a:r>
              <a:rPr lang="en-US" sz="2400" b="1">
                <a:solidFill>
                  <a:srgbClr val="002060"/>
                </a:solidFill>
                <a:latin typeface="UTM Aptima" panose="02040603050506020204" pitchFamily="18" charset="0"/>
              </a:rPr>
              <a:t>   - Chú là cây tỏi…</a:t>
            </a:r>
          </a:p>
          <a:p>
            <a:pPr algn="just">
              <a:lnSpc>
                <a:spcPct val="80000"/>
              </a:lnSpc>
            </a:pPr>
            <a:r>
              <a:rPr lang="en-US" sz="2400" b="1">
                <a:solidFill>
                  <a:srgbClr val="002060"/>
                </a:solidFill>
                <a:latin typeface="UTM Aptima" panose="02040603050506020204" pitchFamily="18" charset="0"/>
              </a:rPr>
              <a:t>  Khi các loài cây đều đã có tên, bỗng một cái cây dáng mảnh khảnh, lá nhỏ xíu đến xin đặt tên.</a:t>
            </a:r>
          </a:p>
          <a:p>
            <a:pPr algn="just">
              <a:lnSpc>
                <a:spcPct val="80000"/>
              </a:lnSpc>
            </a:pPr>
            <a:r>
              <a:rPr lang="en-US" sz="2400" b="1">
                <a:solidFill>
                  <a:srgbClr val="002060"/>
                </a:solidFill>
                <a:latin typeface="UTM Aptima" panose="02040603050506020204" pitchFamily="18" charset="0"/>
              </a:rPr>
              <a:t>   - Chú bé tí xíu, chú có ích gì để ta đặt tên nào? – Trời hỏi.</a:t>
            </a:r>
          </a:p>
          <a:p>
            <a:pPr algn="just">
              <a:lnSpc>
                <a:spcPct val="80000"/>
              </a:lnSpc>
            </a:pPr>
            <a:r>
              <a:rPr lang="en-US" sz="2400" b="1">
                <a:solidFill>
                  <a:srgbClr val="002060"/>
                </a:solidFill>
                <a:latin typeface="UTM Aptima" panose="02040603050506020204" pitchFamily="18" charset="0"/>
              </a:rPr>
              <a:t>  Cây nhỏ liền thưa:</a:t>
            </a:r>
          </a:p>
          <a:p>
            <a:pPr algn="just">
              <a:lnSpc>
                <a:spcPct val="80000"/>
              </a:lnSpc>
            </a:pPr>
            <a:r>
              <a:rPr lang="en-US" sz="2400" b="1">
                <a:solidFill>
                  <a:srgbClr val="002060"/>
                </a:solidFill>
                <a:latin typeface="UTM Aptima" panose="02040603050506020204" pitchFamily="18" charset="0"/>
              </a:rPr>
              <a:t>   - Thưa trời, khi nấu canh riêu cá hoặc làm chả cá, chả mực mà không có con thì mất cả ngon ạ.</a:t>
            </a:r>
          </a:p>
          <a:p>
            <a:pPr algn="just">
              <a:lnSpc>
                <a:spcPct val="80000"/>
              </a:lnSpc>
            </a:pPr>
            <a:r>
              <a:rPr lang="en-US" sz="2400" b="1">
                <a:solidFill>
                  <a:srgbClr val="002060"/>
                </a:solidFill>
                <a:latin typeface="UTM Aptima" panose="02040603050506020204" pitchFamily="18" charset="0"/>
              </a:rPr>
              <a:t>   Trời liền bảo:</a:t>
            </a:r>
          </a:p>
          <a:p>
            <a:pPr algn="just">
              <a:lnSpc>
                <a:spcPct val="80000"/>
              </a:lnSpc>
            </a:pPr>
            <a:r>
              <a:rPr lang="en-US" sz="2400" b="1">
                <a:solidFill>
                  <a:srgbClr val="002060"/>
                </a:solidFill>
                <a:latin typeface="UTM Aptima" panose="02040603050506020204" pitchFamily="18" charset="0"/>
              </a:rPr>
              <a:t>   - Ừ, để ta nghĩ cho một cái tên. Tên chú thì… là… thì… là…</a:t>
            </a:r>
          </a:p>
          <a:p>
            <a:pPr algn="just">
              <a:lnSpc>
                <a:spcPct val="80000"/>
              </a:lnSpc>
            </a:pPr>
            <a:r>
              <a:rPr lang="en-US" sz="2400" b="1">
                <a:solidFill>
                  <a:srgbClr val="002060"/>
                </a:solidFill>
                <a:latin typeface="UTM Aptima" panose="02040603050506020204" pitchFamily="18" charset="0"/>
              </a:rPr>
              <a:t>   Trời còn đang suy nghĩ, cây nhỏ đã chạy đi xa rồi. Nó mừng rỡ khoe với bạn bè:</a:t>
            </a:r>
          </a:p>
          <a:p>
            <a:pPr algn="just">
              <a:lnSpc>
                <a:spcPct val="80000"/>
              </a:lnSpc>
            </a:pPr>
            <a:r>
              <a:rPr lang="en-US" sz="2400" b="1">
                <a:solidFill>
                  <a:srgbClr val="002060"/>
                </a:solidFill>
                <a:latin typeface="UTM Aptima" panose="02040603050506020204" pitchFamily="18" charset="0"/>
              </a:rPr>
              <a:t>   - Trời đặt tên cho tôi là cây “thì là” đấy!</a:t>
            </a:r>
          </a:p>
          <a:p>
            <a:pPr algn="r">
              <a:lnSpc>
                <a:spcPct val="80000"/>
              </a:lnSpc>
            </a:pPr>
            <a:r>
              <a:rPr lang="en-US" sz="2400" b="1">
                <a:solidFill>
                  <a:srgbClr val="002060"/>
                </a:solidFill>
                <a:latin typeface="UTM Aptima" panose="02040603050506020204" pitchFamily="18" charset="0"/>
              </a:rPr>
              <a:t> </a:t>
            </a:r>
            <a:r>
              <a:rPr lang="en-US" sz="2400" b="1" i="1">
                <a:solidFill>
                  <a:srgbClr val="002060"/>
                </a:solidFill>
                <a:latin typeface="UTM Aptima" panose="02040603050506020204" pitchFamily="18" charset="0"/>
              </a:rPr>
              <a:t>(Sự tích cây thì là – Trịnh Mạnh kể) </a:t>
            </a:r>
            <a:endParaRPr lang="en-US" sz="2400" b="1">
              <a:solidFill>
                <a:srgbClr val="002060"/>
              </a:solidFill>
              <a:latin typeface="UTM Aptima" panose="02040603050506020204" pitchFamily="18" charset="0"/>
            </a:endParaRPr>
          </a:p>
        </p:txBody>
      </p:sp>
    </p:spTree>
    <p:extLst>
      <p:ext uri="{BB962C8B-B14F-4D97-AF65-F5344CB8AC3E}">
        <p14:creationId xmlns:p14="http://schemas.microsoft.com/office/powerpoint/2010/main" val="4283963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20">
            <a:extLst>
              <a:ext uri="{FF2B5EF4-FFF2-40B4-BE49-F238E27FC236}">
                <a16:creationId xmlns:a16="http://schemas.microsoft.com/office/drawing/2014/main" id="{C71641AD-E4BC-4B7B-9FE5-62CF532DB978}"/>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8" name="图片 19">
            <a:extLst>
              <a:ext uri="{FF2B5EF4-FFF2-40B4-BE49-F238E27FC236}">
                <a16:creationId xmlns:a16="http://schemas.microsoft.com/office/drawing/2014/main" id="{8D6942F6-F7D2-4A3E-904F-56C124C896F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grpSp>
        <p:nvGrpSpPr>
          <p:cNvPr id="2" name="Group 1"/>
          <p:cNvGrpSpPr/>
          <p:nvPr/>
        </p:nvGrpSpPr>
        <p:grpSpPr>
          <a:xfrm>
            <a:off x="5803713" y="148668"/>
            <a:ext cx="6278442" cy="3843526"/>
            <a:chOff x="2436399" y="-939904"/>
            <a:chExt cx="6278442" cy="3843526"/>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6399" y="-939904"/>
              <a:ext cx="6278442" cy="3843526"/>
            </a:xfrm>
            <a:prstGeom prst="rect">
              <a:avLst/>
            </a:prstGeom>
          </p:spPr>
        </p:pic>
        <p:sp>
          <p:nvSpPr>
            <p:cNvPr id="4" name="TextBox 3"/>
            <p:cNvSpPr txBox="1"/>
            <p:nvPr/>
          </p:nvSpPr>
          <p:spPr>
            <a:xfrm>
              <a:off x="3823515" y="860856"/>
              <a:ext cx="3988990" cy="769441"/>
            </a:xfrm>
            <a:prstGeom prst="rect">
              <a:avLst/>
            </a:prstGeom>
            <a:noFill/>
          </p:spPr>
          <p:txBody>
            <a:bodyPr wrap="square" rtlCol="0">
              <a:spAutoFit/>
            </a:bodyPr>
            <a:lstStyle/>
            <a:p>
              <a:r>
                <a:rPr lang="en-US" sz="4400" b="1">
                  <a:solidFill>
                    <a:srgbClr val="E53B8C"/>
                  </a:solidFill>
                  <a:latin typeface="UTM Avo" panose="02040603050506020204" pitchFamily="18" charset="0"/>
                </a:rPr>
                <a:t>Chia đoạn</a:t>
              </a:r>
            </a:p>
          </p:txBody>
        </p:sp>
      </p:grpSp>
      <p:pic>
        <p:nvPicPr>
          <p:cNvPr id="5" name="图片 7">
            <a:extLst>
              <a:ext uri="{FF2B5EF4-FFF2-40B4-BE49-F238E27FC236}">
                <a16:creationId xmlns:a16="http://schemas.microsoft.com/office/drawing/2014/main" id="{76418130-7223-4F5D-BCAF-2FB39AA550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985" y="1803822"/>
            <a:ext cx="4048249" cy="5262725"/>
          </a:xfrm>
          <a:prstGeom prst="rect">
            <a:avLst/>
          </a:prstGeom>
        </p:spPr>
      </p:pic>
      <p:sp>
        <p:nvSpPr>
          <p:cNvPr id="6" name="Speech Bubble: Oval 9">
            <a:extLst>
              <a:ext uri="{FF2B5EF4-FFF2-40B4-BE49-F238E27FC236}">
                <a16:creationId xmlns:a16="http://schemas.microsoft.com/office/drawing/2014/main" id="{7242D3E7-C1CC-5917-A9C9-1DFAF6DBB850}"/>
              </a:ext>
            </a:extLst>
          </p:cNvPr>
          <p:cNvSpPr/>
          <p:nvPr/>
        </p:nvSpPr>
        <p:spPr>
          <a:xfrm>
            <a:off x="3090701" y="2623062"/>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2">
                    <a:lumMod val="75000"/>
                  </a:schemeClr>
                </a:solidFill>
                <a:latin typeface="UTM Avo" panose="02040603050506020204" pitchFamily="18" charset="0"/>
                <a:ea typeface="Cambria" panose="02040503050406030204" pitchFamily="18" charset="0"/>
              </a:rPr>
              <a:t>Bài được chia làm mấy đoạn?</a:t>
            </a:r>
          </a:p>
        </p:txBody>
      </p:sp>
      <p:sp>
        <p:nvSpPr>
          <p:cNvPr id="7" name="Speech Bubble: Oval 9">
            <a:extLst>
              <a:ext uri="{FF2B5EF4-FFF2-40B4-BE49-F238E27FC236}">
                <a16:creationId xmlns:a16="http://schemas.microsoft.com/office/drawing/2014/main" id="{7242D3E7-C1CC-5917-A9C9-1DFAF6DBB850}"/>
              </a:ext>
            </a:extLst>
          </p:cNvPr>
          <p:cNvSpPr/>
          <p:nvPr/>
        </p:nvSpPr>
        <p:spPr>
          <a:xfrm>
            <a:off x="3109035" y="2623061"/>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1">
                    <a:lumMod val="50000"/>
                  </a:schemeClr>
                </a:solidFill>
                <a:latin typeface="UTM Avo" panose="02040603050506020204" pitchFamily="18" charset="0"/>
                <a:ea typeface="Cambria" panose="02040503050406030204" pitchFamily="18" charset="0"/>
              </a:rPr>
              <a:t>Bài được chia làm </a:t>
            </a:r>
            <a:r>
              <a:rPr lang="en-US" sz="4400" b="1">
                <a:solidFill>
                  <a:srgbClr val="FF0000"/>
                </a:solidFill>
                <a:latin typeface="UTM Avo" panose="02040603050506020204" pitchFamily="18" charset="0"/>
                <a:ea typeface="Cambria" panose="02040503050406030204" pitchFamily="18" charset="0"/>
              </a:rPr>
              <a:t>2</a:t>
            </a:r>
            <a:r>
              <a:rPr lang="en-US" sz="4400" b="1">
                <a:solidFill>
                  <a:schemeClr val="accent1">
                    <a:lumMod val="50000"/>
                  </a:schemeClr>
                </a:solidFill>
                <a:latin typeface="UTM Avo" panose="02040603050506020204" pitchFamily="18" charset="0"/>
                <a:ea typeface="Cambria" panose="02040503050406030204" pitchFamily="18" charset="0"/>
              </a:rPr>
              <a:t> đoạn.</a:t>
            </a:r>
          </a:p>
        </p:txBody>
      </p:sp>
    </p:spTree>
    <p:extLst>
      <p:ext uri="{BB962C8B-B14F-4D97-AF65-F5344CB8AC3E}">
        <p14:creationId xmlns:p14="http://schemas.microsoft.com/office/powerpoint/2010/main" val="720938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71641AD-E4BC-4B7B-9FE5-62CF532DB978}"/>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a:xfrm rot="10800000">
            <a:off x="10305125"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grpSp>
        <p:nvGrpSpPr>
          <p:cNvPr id="11" name="Group 10"/>
          <p:cNvGrpSpPr/>
          <p:nvPr/>
        </p:nvGrpSpPr>
        <p:grpSpPr>
          <a:xfrm>
            <a:off x="-635628" y="-143975"/>
            <a:ext cx="5239045" cy="2853499"/>
            <a:chOff x="2724911" y="-939904"/>
            <a:chExt cx="5239045" cy="2853499"/>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4911" y="-939904"/>
              <a:ext cx="5239045" cy="2853499"/>
            </a:xfrm>
            <a:prstGeom prst="rect">
              <a:avLst/>
            </a:prstGeom>
          </p:spPr>
        </p:pic>
        <p:sp>
          <p:nvSpPr>
            <p:cNvPr id="13" name="TextBox 12"/>
            <p:cNvSpPr txBox="1"/>
            <p:nvPr/>
          </p:nvSpPr>
          <p:spPr>
            <a:xfrm>
              <a:off x="3841803" y="367300"/>
              <a:ext cx="3988990" cy="769441"/>
            </a:xfrm>
            <a:prstGeom prst="rect">
              <a:avLst/>
            </a:prstGeom>
            <a:noFill/>
          </p:spPr>
          <p:txBody>
            <a:bodyPr wrap="square" rtlCol="0">
              <a:spAutoFit/>
            </a:bodyPr>
            <a:lstStyle/>
            <a:p>
              <a:r>
                <a:rPr lang="en-US" sz="4400" b="1">
                  <a:solidFill>
                    <a:srgbClr val="E53B8C"/>
                  </a:solidFill>
                  <a:latin typeface="UTM Avo" panose="02040603050506020204" pitchFamily="18" charset="0"/>
                </a:rPr>
                <a:t>Chia đoạn</a:t>
              </a:r>
            </a:p>
          </p:txBody>
        </p:sp>
      </p:grpSp>
      <p:grpSp>
        <p:nvGrpSpPr>
          <p:cNvPr id="22" name="Group 21"/>
          <p:cNvGrpSpPr/>
          <p:nvPr/>
        </p:nvGrpSpPr>
        <p:grpSpPr>
          <a:xfrm>
            <a:off x="2182284" y="2809646"/>
            <a:ext cx="9193202" cy="804820"/>
            <a:chOff x="2182284" y="2809646"/>
            <a:chExt cx="9193202" cy="804820"/>
          </a:xfrm>
        </p:grpSpPr>
        <p:sp>
          <p:nvSpPr>
            <p:cNvPr id="15" name="Oval 14"/>
            <p:cNvSpPr/>
            <p:nvPr/>
          </p:nvSpPr>
          <p:spPr>
            <a:xfrm>
              <a:off x="2182284" y="2809646"/>
              <a:ext cx="765447" cy="76544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sp>
          <p:nvSpPr>
            <p:cNvPr id="17" name="TextBox 16"/>
            <p:cNvSpPr txBox="1"/>
            <p:nvPr/>
          </p:nvSpPr>
          <p:spPr>
            <a:xfrm>
              <a:off x="3036915" y="2906580"/>
              <a:ext cx="8338571"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Từ đầu đến ………</a:t>
              </a:r>
              <a:r>
                <a:rPr lang="en-US" sz="4000" b="1" i="1">
                  <a:solidFill>
                    <a:srgbClr val="002060"/>
                  </a:solidFill>
                  <a:latin typeface="Arial" panose="020B0604020202020204" pitchFamily="34" charset="0"/>
                  <a:cs typeface="Arial" panose="020B0604020202020204" pitchFamily="34" charset="0"/>
                </a:rPr>
                <a:t>chú là cây tỏi</a:t>
              </a:r>
              <a:r>
                <a:rPr lang="en-US" sz="4000" b="1">
                  <a:solidFill>
                    <a:srgbClr val="002060"/>
                  </a:solidFill>
                  <a:latin typeface="Arial" panose="020B0604020202020204" pitchFamily="34" charset="0"/>
                  <a:cs typeface="Arial" panose="020B0604020202020204" pitchFamily="34" charset="0"/>
                </a:rPr>
                <a:t>.</a:t>
              </a:r>
              <a:endParaRPr lang="en-US" sz="4000" b="1" dirty="0">
                <a:solidFill>
                  <a:srgbClr val="002060"/>
                </a:solidFill>
                <a:latin typeface="Arial" panose="020B0604020202020204" pitchFamily="34" charset="0"/>
                <a:cs typeface="Arial" panose="020B0604020202020204" pitchFamily="34" charset="0"/>
              </a:endParaRPr>
            </a:p>
          </p:txBody>
        </p:sp>
      </p:grpSp>
      <p:grpSp>
        <p:nvGrpSpPr>
          <p:cNvPr id="23" name="Group 22"/>
          <p:cNvGrpSpPr/>
          <p:nvPr/>
        </p:nvGrpSpPr>
        <p:grpSpPr>
          <a:xfrm>
            <a:off x="2271468" y="4200677"/>
            <a:ext cx="5537217" cy="765447"/>
            <a:chOff x="2271468" y="4200677"/>
            <a:chExt cx="5537217" cy="765447"/>
          </a:xfrm>
        </p:grpSpPr>
        <p:sp>
          <p:nvSpPr>
            <p:cNvPr id="19" name="Oval 18"/>
            <p:cNvSpPr/>
            <p:nvPr/>
          </p:nvSpPr>
          <p:spPr>
            <a:xfrm>
              <a:off x="2271468" y="4200677"/>
              <a:ext cx="765447" cy="765447"/>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2</a:t>
              </a:r>
            </a:p>
          </p:txBody>
        </p:sp>
        <p:sp>
          <p:nvSpPr>
            <p:cNvPr id="21" name="TextBox 20"/>
            <p:cNvSpPr txBox="1"/>
            <p:nvPr/>
          </p:nvSpPr>
          <p:spPr>
            <a:xfrm>
              <a:off x="3217334" y="4229457"/>
              <a:ext cx="4591351"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Đoạn còn lại.</a:t>
              </a:r>
              <a:endParaRPr lang="en-US" sz="4000" b="1" i="1" dirty="0">
                <a:solidFill>
                  <a:srgbClr val="002060"/>
                </a:solidFill>
                <a:latin typeface="Arial" panose="020B0604020202020204" pitchFamily="34" charset="0"/>
                <a:cs typeface="Arial" panose="020B0604020202020204" pitchFamily="34" charset="0"/>
              </a:endParaRPr>
            </a:p>
          </p:txBody>
        </p:sp>
      </p:grpSp>
      <p:pic>
        <p:nvPicPr>
          <p:cNvPr id="24" name="Picture 2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2363" y1="1688" x2="55144" y2="9335"/>
                        <a14:foregroundMark x1="32437" y1="34459" x2="61631" y2="36842"/>
                        <a14:foregroundMark x1="45227" y1="52731" x2="47451" y2="61768"/>
                        <a14:foregroundMark x1="17980" y1="55015" x2="81001" y2="55015"/>
                        <a14:foregroundMark x1="33642" y1="39126" x2="55700" y2="41013"/>
                      </a14:backgroundRemoval>
                    </a14:imgEffect>
                  </a14:imgLayer>
                </a14:imgProps>
              </a:ext>
              <a:ext uri="{28A0092B-C50C-407E-A947-70E740481C1C}">
                <a14:useLocalDpi xmlns:a14="http://schemas.microsoft.com/office/drawing/2010/main" val="0"/>
              </a:ext>
            </a:extLst>
          </a:blip>
          <a:stretch>
            <a:fillRect/>
          </a:stretch>
        </p:blipFill>
        <p:spPr>
          <a:xfrm>
            <a:off x="9416928" y="4397733"/>
            <a:ext cx="2636175" cy="2460267"/>
          </a:xfrm>
          <a:prstGeom prst="rect">
            <a:avLst/>
          </a:prstGeom>
        </p:spPr>
      </p:pic>
      <p:pic>
        <p:nvPicPr>
          <p:cNvPr id="25" name="Picture 24"/>
          <p:cNvPicPr>
            <a:picLocks noChangeAspect="1"/>
          </p:cNvPicPr>
          <p:nvPr/>
        </p:nvPicPr>
        <p:blipFill>
          <a:blip r:embed="rId7">
            <a:extLst>
              <a:ext uri="{BEBA8EAE-BF5A-486C-A8C5-ECC9F3942E4B}">
                <a14:imgProps xmlns:a14="http://schemas.microsoft.com/office/drawing/2010/main">
                  <a14:imgLayer r:embed="rId8">
                    <a14:imgEffect>
                      <a14:backgroundRemoval t="2612" b="98881" l="2294" r="95413">
                        <a14:foregroundMark x1="48624" y1="66045" x2="39908" y2="83209"/>
                        <a14:foregroundMark x1="37615" y1="66791" x2="27982" y2="86940"/>
                        <a14:foregroundMark x1="32569" y1="72388" x2="45872" y2="74254"/>
                      </a14:backgroundRemoval>
                    </a14:imgEffect>
                  </a14:imgLayer>
                </a14:imgProps>
              </a:ext>
              <a:ext uri="{28A0092B-C50C-407E-A947-70E740481C1C}">
                <a14:useLocalDpi xmlns:a14="http://schemas.microsoft.com/office/drawing/2010/main" val="0"/>
              </a:ext>
            </a:extLst>
          </a:blip>
          <a:stretch>
            <a:fillRect/>
          </a:stretch>
        </p:blipFill>
        <p:spPr>
          <a:xfrm flipH="1">
            <a:off x="-7411" y="4016728"/>
            <a:ext cx="2420624" cy="2975812"/>
          </a:xfrm>
          <a:prstGeom prst="rect">
            <a:avLst/>
          </a:prstGeom>
        </p:spPr>
      </p:pic>
    </p:spTree>
    <p:extLst>
      <p:ext uri="{BB962C8B-B14F-4D97-AF65-F5344CB8AC3E}">
        <p14:creationId xmlns:p14="http://schemas.microsoft.com/office/powerpoint/2010/main" val="1738788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38863" y="208548"/>
            <a:ext cx="4032680" cy="584775"/>
          </a:xfrm>
          <a:prstGeom prst="rect">
            <a:avLst/>
          </a:prstGeom>
          <a:noFill/>
        </p:spPr>
        <p:txBody>
          <a:bodyPr wrap="square" rtlCol="0">
            <a:spAutoFit/>
          </a:bodyPr>
          <a:lstStyle/>
          <a:p>
            <a:r>
              <a:rPr lang="en-US" sz="3200" b="1">
                <a:solidFill>
                  <a:srgbClr val="00CC00"/>
                </a:solidFill>
                <a:effectLst>
                  <a:reflection blurRad="6350" stA="50000" endA="300" endPos="50000" dist="29997" dir="5400000" sy="-100000" algn="bl" rotWithShape="0"/>
                </a:effectLst>
                <a:latin typeface="UTM Avo" panose="02040603050506020204" pitchFamily="18" charset="0"/>
              </a:rPr>
              <a:t>Sự tích cây thì là</a:t>
            </a:r>
          </a:p>
        </p:txBody>
      </p:sp>
      <p:sp>
        <p:nvSpPr>
          <p:cNvPr id="3" name="TextBox 2"/>
          <p:cNvSpPr txBox="1"/>
          <p:nvPr/>
        </p:nvSpPr>
        <p:spPr>
          <a:xfrm>
            <a:off x="304799" y="804338"/>
            <a:ext cx="11625943" cy="6001643"/>
          </a:xfrm>
          <a:prstGeom prst="rect">
            <a:avLst/>
          </a:prstGeom>
          <a:noFill/>
        </p:spPr>
        <p:txBody>
          <a:bodyPr wrap="square" rtlCol="0">
            <a:spAutoFit/>
          </a:bodyPr>
          <a:lstStyle/>
          <a:p>
            <a:pPr algn="just">
              <a:lnSpc>
                <a:spcPct val="80000"/>
              </a:lnSpc>
            </a:pPr>
            <a:r>
              <a:rPr lang="en-US" sz="2400" b="1">
                <a:solidFill>
                  <a:srgbClr val="002060"/>
                </a:solidFill>
                <a:latin typeface="UTM Aptima" panose="02040603050506020204" pitchFamily="18" charset="0"/>
              </a:rPr>
              <a:t>     </a:t>
            </a:r>
            <a:r>
              <a:rPr lang="en-US" sz="2400" b="1">
                <a:solidFill>
                  <a:schemeClr val="accent4">
                    <a:lumMod val="75000"/>
                  </a:schemeClr>
                </a:solidFill>
                <a:latin typeface="UTM Aptima" panose="02040603050506020204" pitchFamily="18" charset="0"/>
              </a:rPr>
              <a:t>Ngày xưa, cây cối trên trái đất chưa có tên gọi. Trời bèn gọi chúng lên để đặt tên. Cây cối mừng rỡ kéo nhau lên trời. Trời chỉ tay vào từng cây và đặt tên:</a:t>
            </a:r>
          </a:p>
          <a:p>
            <a:pPr algn="just">
              <a:lnSpc>
                <a:spcPct val="80000"/>
              </a:lnSpc>
            </a:pPr>
            <a:r>
              <a:rPr lang="en-US" sz="2400" b="1">
                <a:solidFill>
                  <a:schemeClr val="accent4">
                    <a:lumMod val="75000"/>
                  </a:schemeClr>
                </a:solidFill>
                <a:latin typeface="UTM Aptima" panose="02040603050506020204" pitchFamily="18" charset="0"/>
              </a:rPr>
              <a:t>    - Chú thì ta đặt tên cho là cây dừa.</a:t>
            </a:r>
          </a:p>
          <a:p>
            <a:pPr algn="just">
              <a:lnSpc>
                <a:spcPct val="80000"/>
              </a:lnSpc>
            </a:pPr>
            <a:r>
              <a:rPr lang="en-US" sz="2400" b="1">
                <a:solidFill>
                  <a:schemeClr val="accent4">
                    <a:lumMod val="75000"/>
                  </a:schemeClr>
                </a:solidFill>
                <a:latin typeface="UTM Aptima" panose="02040603050506020204" pitchFamily="18" charset="0"/>
              </a:rPr>
              <a:t>    - Chú thì ta đặt tên cho là cây cau.</a:t>
            </a:r>
          </a:p>
          <a:p>
            <a:pPr algn="just">
              <a:lnSpc>
                <a:spcPct val="80000"/>
              </a:lnSpc>
            </a:pPr>
            <a:r>
              <a:rPr lang="en-US" sz="2400" b="1">
                <a:solidFill>
                  <a:schemeClr val="accent4">
                    <a:lumMod val="75000"/>
                  </a:schemeClr>
                </a:solidFill>
                <a:latin typeface="UTM Aptima" panose="02040603050506020204" pitchFamily="18" charset="0"/>
              </a:rPr>
              <a:t>    - Chú thì ta đặt tên cho là cây mít…</a:t>
            </a:r>
          </a:p>
          <a:p>
            <a:pPr algn="just">
              <a:lnSpc>
                <a:spcPct val="80000"/>
              </a:lnSpc>
            </a:pPr>
            <a:r>
              <a:rPr lang="en-US" sz="2400" b="1">
                <a:solidFill>
                  <a:schemeClr val="accent4">
                    <a:lumMod val="75000"/>
                  </a:schemeClr>
                </a:solidFill>
                <a:latin typeface="UTM Aptima" panose="02040603050506020204" pitchFamily="18" charset="0"/>
              </a:rPr>
              <a:t>Trời đặt tên mãi mà vẫn chưa hết. Về sau, trời chỉ nói vắn tắt:</a:t>
            </a:r>
          </a:p>
          <a:p>
            <a:pPr algn="just">
              <a:lnSpc>
                <a:spcPct val="80000"/>
              </a:lnSpc>
            </a:pPr>
            <a:r>
              <a:rPr lang="en-US" sz="2400" b="1">
                <a:solidFill>
                  <a:schemeClr val="accent4">
                    <a:lumMod val="75000"/>
                  </a:schemeClr>
                </a:solidFill>
                <a:latin typeface="UTM Aptima" panose="02040603050506020204" pitchFamily="18" charset="0"/>
              </a:rPr>
              <a:t>   - Chú thì là cây cải.</a:t>
            </a:r>
          </a:p>
          <a:p>
            <a:pPr algn="just">
              <a:lnSpc>
                <a:spcPct val="80000"/>
              </a:lnSpc>
            </a:pPr>
            <a:r>
              <a:rPr lang="en-US" sz="2400" b="1">
                <a:solidFill>
                  <a:schemeClr val="accent4">
                    <a:lumMod val="75000"/>
                  </a:schemeClr>
                </a:solidFill>
                <a:latin typeface="UTM Aptima" panose="02040603050506020204" pitchFamily="18" charset="0"/>
              </a:rPr>
              <a:t>   - Chú là cây ớt.</a:t>
            </a:r>
          </a:p>
          <a:p>
            <a:pPr algn="just">
              <a:lnSpc>
                <a:spcPct val="80000"/>
              </a:lnSpc>
            </a:pPr>
            <a:r>
              <a:rPr lang="en-US" sz="2400" b="1">
                <a:solidFill>
                  <a:schemeClr val="accent4">
                    <a:lumMod val="75000"/>
                  </a:schemeClr>
                </a:solidFill>
                <a:latin typeface="UTM Aptima" panose="02040603050506020204" pitchFamily="18" charset="0"/>
              </a:rPr>
              <a:t>   - Chú là cây tỏi…</a:t>
            </a:r>
          </a:p>
          <a:p>
            <a:pPr algn="just">
              <a:lnSpc>
                <a:spcPct val="80000"/>
              </a:lnSpc>
            </a:pPr>
            <a:r>
              <a:rPr lang="en-US" sz="2400" b="1">
                <a:solidFill>
                  <a:srgbClr val="002060"/>
                </a:solidFill>
                <a:latin typeface="UTM Aptima" panose="02040603050506020204" pitchFamily="18" charset="0"/>
              </a:rPr>
              <a:t>  </a:t>
            </a:r>
            <a:r>
              <a:rPr lang="en-US" sz="2400" b="1">
                <a:solidFill>
                  <a:schemeClr val="accent5">
                    <a:lumMod val="50000"/>
                  </a:schemeClr>
                </a:solidFill>
                <a:latin typeface="UTM Aptima" panose="02040603050506020204" pitchFamily="18" charset="0"/>
              </a:rPr>
              <a:t>Khi các loài cây đều đã có tên, bỗng một cái cây dáng mảnh khảnh, lá nhỏ xíu đến xin đặt tên.</a:t>
            </a:r>
          </a:p>
          <a:p>
            <a:pPr algn="just">
              <a:lnSpc>
                <a:spcPct val="80000"/>
              </a:lnSpc>
            </a:pPr>
            <a:r>
              <a:rPr lang="en-US" sz="2400" b="1">
                <a:solidFill>
                  <a:schemeClr val="accent5">
                    <a:lumMod val="50000"/>
                  </a:schemeClr>
                </a:solidFill>
                <a:latin typeface="UTM Aptima" panose="02040603050506020204" pitchFamily="18" charset="0"/>
              </a:rPr>
              <a:t>   - Chú bé tí xíu, chú có ích gì để ta đặt tên nào? – Trời hỏi.</a:t>
            </a:r>
          </a:p>
          <a:p>
            <a:pPr algn="just">
              <a:lnSpc>
                <a:spcPct val="80000"/>
              </a:lnSpc>
            </a:pPr>
            <a:r>
              <a:rPr lang="en-US" sz="2400" b="1">
                <a:solidFill>
                  <a:schemeClr val="accent5">
                    <a:lumMod val="50000"/>
                  </a:schemeClr>
                </a:solidFill>
                <a:latin typeface="UTM Aptima" panose="02040603050506020204" pitchFamily="18" charset="0"/>
              </a:rPr>
              <a:t>  Cây nhỏ liền thưa:</a:t>
            </a:r>
          </a:p>
          <a:p>
            <a:pPr algn="just">
              <a:lnSpc>
                <a:spcPct val="80000"/>
              </a:lnSpc>
            </a:pPr>
            <a:r>
              <a:rPr lang="en-US" sz="2400" b="1">
                <a:solidFill>
                  <a:schemeClr val="accent5">
                    <a:lumMod val="50000"/>
                  </a:schemeClr>
                </a:solidFill>
                <a:latin typeface="UTM Aptima" panose="02040603050506020204" pitchFamily="18" charset="0"/>
              </a:rPr>
              <a:t>   - Thưa trời, khi nấu canh riêu cá hoặc làm chả cá, chả mực mà không có con thì mất cả ngon ạ.</a:t>
            </a:r>
          </a:p>
          <a:p>
            <a:pPr algn="just">
              <a:lnSpc>
                <a:spcPct val="80000"/>
              </a:lnSpc>
            </a:pPr>
            <a:r>
              <a:rPr lang="en-US" sz="2400" b="1">
                <a:solidFill>
                  <a:schemeClr val="accent5">
                    <a:lumMod val="50000"/>
                  </a:schemeClr>
                </a:solidFill>
                <a:latin typeface="UTM Aptima" panose="02040603050506020204" pitchFamily="18" charset="0"/>
              </a:rPr>
              <a:t>   Trời liền bảo:</a:t>
            </a:r>
          </a:p>
          <a:p>
            <a:pPr algn="just">
              <a:lnSpc>
                <a:spcPct val="80000"/>
              </a:lnSpc>
            </a:pPr>
            <a:r>
              <a:rPr lang="en-US" sz="2400" b="1">
                <a:solidFill>
                  <a:schemeClr val="accent5">
                    <a:lumMod val="50000"/>
                  </a:schemeClr>
                </a:solidFill>
                <a:latin typeface="UTM Aptima" panose="02040603050506020204" pitchFamily="18" charset="0"/>
              </a:rPr>
              <a:t>   - Ừ, để ta nghĩ cho một cái tên. Tên chú thì… là… thì… là…</a:t>
            </a:r>
          </a:p>
          <a:p>
            <a:pPr algn="just">
              <a:lnSpc>
                <a:spcPct val="80000"/>
              </a:lnSpc>
            </a:pPr>
            <a:r>
              <a:rPr lang="en-US" sz="2400" b="1">
                <a:solidFill>
                  <a:schemeClr val="accent5">
                    <a:lumMod val="50000"/>
                  </a:schemeClr>
                </a:solidFill>
                <a:latin typeface="UTM Aptima" panose="02040603050506020204" pitchFamily="18" charset="0"/>
              </a:rPr>
              <a:t>   Trời còn đang suy nghĩ, cây nhỏ đã chạy đi xa rồi. Nó mừng rỡ khoe với bạn bè:</a:t>
            </a:r>
          </a:p>
          <a:p>
            <a:pPr algn="just">
              <a:lnSpc>
                <a:spcPct val="80000"/>
              </a:lnSpc>
            </a:pPr>
            <a:r>
              <a:rPr lang="en-US" sz="2400" b="1">
                <a:solidFill>
                  <a:schemeClr val="accent5">
                    <a:lumMod val="50000"/>
                  </a:schemeClr>
                </a:solidFill>
                <a:latin typeface="UTM Aptima" panose="02040603050506020204" pitchFamily="18" charset="0"/>
              </a:rPr>
              <a:t>   - Trời đặt tên cho tôi là cây “thì là” đấy!</a:t>
            </a:r>
          </a:p>
          <a:p>
            <a:pPr algn="r">
              <a:lnSpc>
                <a:spcPct val="80000"/>
              </a:lnSpc>
            </a:pPr>
            <a:r>
              <a:rPr lang="en-US" sz="2400" b="1">
                <a:solidFill>
                  <a:srgbClr val="002060"/>
                </a:solidFill>
                <a:latin typeface="UTM Aptima" panose="02040603050506020204" pitchFamily="18" charset="0"/>
              </a:rPr>
              <a:t> </a:t>
            </a:r>
            <a:r>
              <a:rPr lang="en-US" sz="2400" b="1" i="1">
                <a:solidFill>
                  <a:srgbClr val="002060"/>
                </a:solidFill>
                <a:latin typeface="UTM Aptima" panose="02040603050506020204" pitchFamily="18" charset="0"/>
              </a:rPr>
              <a:t>(Sự tích cây thì là – Trịnh Mạnh kể) </a:t>
            </a:r>
            <a:endParaRPr lang="en-US" sz="2400" b="1">
              <a:solidFill>
                <a:srgbClr val="002060"/>
              </a:solidFill>
              <a:latin typeface="UTM Aptima" panose="02040603050506020204" pitchFamily="18" charset="0"/>
            </a:endParaRPr>
          </a:p>
        </p:txBody>
      </p:sp>
    </p:spTree>
    <p:extLst>
      <p:ext uri="{BB962C8B-B14F-4D97-AF65-F5344CB8AC3E}">
        <p14:creationId xmlns:p14="http://schemas.microsoft.com/office/powerpoint/2010/main" val="2591448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16501" y="212943"/>
            <a:ext cx="8705019" cy="5329024"/>
            <a:chOff x="1639564" y="0"/>
            <a:chExt cx="8705019" cy="5329024"/>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9564" y="0"/>
              <a:ext cx="8705019" cy="5329024"/>
            </a:xfrm>
            <a:prstGeom prst="rect">
              <a:avLst/>
            </a:prstGeom>
          </p:spPr>
        </p:pic>
        <p:sp>
          <p:nvSpPr>
            <p:cNvPr id="4" name="TextBox 3"/>
            <p:cNvSpPr txBox="1"/>
            <p:nvPr/>
          </p:nvSpPr>
          <p:spPr>
            <a:xfrm>
              <a:off x="3418566" y="2403255"/>
              <a:ext cx="5438051" cy="1569660"/>
            </a:xfrm>
            <a:prstGeom prst="rect">
              <a:avLst/>
            </a:prstGeom>
            <a:noFill/>
          </p:spPr>
          <p:txBody>
            <a:bodyPr wrap="square" rtlCol="0">
              <a:spAutoFit/>
            </a:bodyPr>
            <a:lstStyle/>
            <a:p>
              <a:pPr algn="ctr"/>
              <a:r>
                <a:rPr lang="en-US" sz="4800" b="1">
                  <a:solidFill>
                    <a:srgbClr val="FF6600"/>
                  </a:solidFill>
                  <a:latin typeface="UTM Avo" panose="02040603050506020204" pitchFamily="18" charset="0"/>
                </a:rPr>
                <a:t>Luyện đọc </a:t>
              </a:r>
            </a:p>
            <a:p>
              <a:pPr algn="ctr"/>
              <a:r>
                <a:rPr lang="en-US" sz="4800" b="1">
                  <a:solidFill>
                    <a:srgbClr val="FF6600"/>
                  </a:solidFill>
                  <a:latin typeface="UTM Avo" panose="02040603050506020204" pitchFamily="18" charset="0"/>
                </a:rPr>
                <a:t>nối tiếp đoạn</a:t>
              </a:r>
            </a:p>
          </p:txBody>
        </p:sp>
      </p:grpSp>
    </p:spTree>
    <p:extLst>
      <p:ext uri="{BB962C8B-B14F-4D97-AF65-F5344CB8AC3E}">
        <p14:creationId xmlns:p14="http://schemas.microsoft.com/office/powerpoint/2010/main" val="903285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01079" y="-529936"/>
            <a:ext cx="6409743" cy="4708243"/>
            <a:chOff x="2663918" y="-504883"/>
            <a:chExt cx="6409743" cy="4708243"/>
          </a:xfrm>
        </p:grpSpPr>
        <p:pic>
          <p:nvPicPr>
            <p:cNvPr id="3" name="Picture 2">
              <a:extLst>
                <a:ext uri="{FF2B5EF4-FFF2-40B4-BE49-F238E27FC236}">
                  <a16:creationId xmlns:a16="http://schemas.microsoft.com/office/drawing/2014/main" id="{7C64295E-FA19-48CC-A97D-0B2DA475D0A9}"/>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663918" y="-504883"/>
              <a:ext cx="6409743" cy="4708243"/>
            </a:xfrm>
            <a:prstGeom prst="rect">
              <a:avLst/>
            </a:prstGeom>
          </p:spPr>
        </p:pic>
        <p:sp>
          <p:nvSpPr>
            <p:cNvPr id="4" name="TextBox 3"/>
            <p:cNvSpPr txBox="1"/>
            <p:nvPr/>
          </p:nvSpPr>
          <p:spPr>
            <a:xfrm>
              <a:off x="3073765" y="820419"/>
              <a:ext cx="5900418" cy="769441"/>
            </a:xfrm>
            <a:prstGeom prst="rect">
              <a:avLst/>
            </a:prstGeom>
            <a:noFill/>
          </p:spPr>
          <p:txBody>
            <a:bodyPr wrap="square" rtlCol="0">
              <a:spAutoFit/>
            </a:bodyPr>
            <a:lstStyle/>
            <a:p>
              <a:r>
                <a:rPr lang="en-US" sz="4400" b="1">
                  <a:solidFill>
                    <a:schemeClr val="accent1">
                      <a:lumMod val="75000"/>
                    </a:schemeClr>
                  </a:solidFill>
                  <a:latin typeface="UTM Avo" panose="02040603050506020204" pitchFamily="18" charset="0"/>
                </a:rPr>
                <a:t>Luyện đọc từ khó</a:t>
              </a:r>
            </a:p>
          </p:txBody>
        </p:sp>
      </p:grpSp>
      <p:sp>
        <p:nvSpPr>
          <p:cNvPr id="5" name="Google Shape;276;p7">
            <a:extLst>
              <a:ext uri="{FF2B5EF4-FFF2-40B4-BE49-F238E27FC236}">
                <a16:creationId xmlns:a16="http://schemas.microsoft.com/office/drawing/2014/main" id="{D33CB0D1-8FD9-7C5D-268F-E2711EEE24E1}"/>
              </a:ext>
            </a:extLst>
          </p:cNvPr>
          <p:cNvSpPr/>
          <p:nvPr/>
        </p:nvSpPr>
        <p:spPr>
          <a:xfrm>
            <a:off x="6675566" y="2523704"/>
            <a:ext cx="358603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mảnh khảnh</a:t>
            </a:r>
            <a:endParaRPr sz="3600" b="1" dirty="0">
              <a:ln w="3175">
                <a:solidFill>
                  <a:schemeClr val="bg1"/>
                </a:solidFill>
              </a:ln>
              <a:solidFill>
                <a:schemeClr val="accent5">
                  <a:lumMod val="75000"/>
                </a:schemeClr>
              </a:solidFill>
              <a:latin typeface="UTM Avo" panose="02040603050506020204" pitchFamily="18" charset="0"/>
            </a:endParaRPr>
          </a:p>
        </p:txBody>
      </p:sp>
      <p:sp>
        <p:nvSpPr>
          <p:cNvPr id="6" name="Google Shape;276;p7">
            <a:extLst>
              <a:ext uri="{FF2B5EF4-FFF2-40B4-BE49-F238E27FC236}">
                <a16:creationId xmlns:a16="http://schemas.microsoft.com/office/drawing/2014/main" id="{D33CB0D1-8FD9-7C5D-268F-E2711EEE24E1}"/>
              </a:ext>
            </a:extLst>
          </p:cNvPr>
          <p:cNvSpPr/>
          <p:nvPr/>
        </p:nvSpPr>
        <p:spPr>
          <a:xfrm>
            <a:off x="2314495" y="2523704"/>
            <a:ext cx="284133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bg1"/>
                </a:solidFill>
                <a:latin typeface="UTM Avo" panose="02040603050506020204" pitchFamily="18" charset="0"/>
              </a:rPr>
              <a:t> </a:t>
            </a:r>
            <a:r>
              <a:rPr lang="en-US" sz="3600" b="1">
                <a:solidFill>
                  <a:schemeClr val="bg1"/>
                </a:solidFill>
                <a:effectLst>
                  <a:outerShdw blurRad="38100" dist="38100" dir="2700000" algn="tl">
                    <a:srgbClr val="000000">
                      <a:alpha val="43137"/>
                    </a:srgbClr>
                  </a:outerShdw>
                </a:effectLst>
                <a:latin typeface="UTM Avo" panose="02040603050506020204" pitchFamily="18" charset="0"/>
              </a:rPr>
              <a:t>mừng rỡ</a:t>
            </a:r>
            <a:endParaRPr sz="3600" b="1" dirty="0">
              <a:solidFill>
                <a:schemeClr val="bg1"/>
              </a:solidFill>
              <a:effectLst>
                <a:outerShdw blurRad="38100" dist="38100" dir="2700000" algn="tl">
                  <a:srgbClr val="000000">
                    <a:alpha val="43137"/>
                  </a:srgbClr>
                </a:outerShdw>
              </a:effectLst>
              <a:latin typeface="UTM Avo" panose="02040603050506020204" pitchFamily="18" charset="0"/>
            </a:endParaRPr>
          </a:p>
        </p:txBody>
      </p:sp>
      <p:sp>
        <p:nvSpPr>
          <p:cNvPr id="7" name="Google Shape;276;p7">
            <a:extLst>
              <a:ext uri="{FF2B5EF4-FFF2-40B4-BE49-F238E27FC236}">
                <a16:creationId xmlns:a16="http://schemas.microsoft.com/office/drawing/2014/main" id="{D33CB0D1-8FD9-7C5D-268F-E2711EEE24E1}"/>
              </a:ext>
            </a:extLst>
          </p:cNvPr>
          <p:cNvSpPr/>
          <p:nvPr/>
        </p:nvSpPr>
        <p:spPr>
          <a:xfrm>
            <a:off x="1292498" y="4029198"/>
            <a:ext cx="299211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2">
                    <a:lumMod val="75000"/>
                  </a:schemeClr>
                </a:solidFill>
                <a:latin typeface="UTM Avo" panose="02040603050506020204" pitchFamily="18" charset="0"/>
              </a:rPr>
              <a:t> </a:t>
            </a:r>
            <a:r>
              <a:rPr lang="en-US" sz="3600" b="1">
                <a:ln w="3175">
                  <a:noFill/>
                </a:ln>
                <a:solidFill>
                  <a:srgbClr val="FFFF00"/>
                </a:solidFill>
                <a:latin typeface="UTM Avo" panose="02040603050506020204" pitchFamily="18" charset="0"/>
              </a:rPr>
              <a:t>vắt tắt</a:t>
            </a:r>
            <a:endParaRPr sz="3600" b="1" dirty="0">
              <a:ln w="3175">
                <a:noFill/>
              </a:ln>
              <a:solidFill>
                <a:srgbClr val="FFFF00"/>
              </a:solidFill>
              <a:latin typeface="UTM Avo" panose="02040603050506020204" pitchFamily="18" charset="0"/>
            </a:endParaRPr>
          </a:p>
        </p:txBody>
      </p:sp>
      <p:sp>
        <p:nvSpPr>
          <p:cNvPr id="8" name="Google Shape;276;p7">
            <a:extLst>
              <a:ext uri="{FF2B5EF4-FFF2-40B4-BE49-F238E27FC236}">
                <a16:creationId xmlns:a16="http://schemas.microsoft.com/office/drawing/2014/main" id="{D33CB0D1-8FD9-7C5D-268F-E2711EEE24E1}"/>
              </a:ext>
            </a:extLst>
          </p:cNvPr>
          <p:cNvSpPr/>
          <p:nvPr/>
        </p:nvSpPr>
        <p:spPr>
          <a:xfrm>
            <a:off x="5463319" y="4172810"/>
            <a:ext cx="3634087"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solidFill>
                  <a:schemeClr val="bg2"/>
                </a:solidFill>
                <a:latin typeface="UTM Avo" panose="02040603050506020204" pitchFamily="18" charset="0"/>
              </a:rPr>
              <a:t>canh riêu cá</a:t>
            </a:r>
            <a:endParaRPr sz="3600" b="1" dirty="0">
              <a:solidFill>
                <a:schemeClr val="bg2"/>
              </a:solidFill>
              <a:latin typeface="UTM Avo" panose="02040603050506020204" pitchFamily="18" charset="0"/>
            </a:endParaRPr>
          </a:p>
        </p:txBody>
      </p:sp>
    </p:spTree>
    <p:extLst>
      <p:ext uri="{BB962C8B-B14F-4D97-AF65-F5344CB8AC3E}">
        <p14:creationId xmlns:p14="http://schemas.microsoft.com/office/powerpoint/2010/main" val="2157619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right)">
                                      <p:cBhvr>
                                        <p:cTn id="13" dur="500"/>
                                        <p:tgtEl>
                                          <p:spTgt spid="7"/>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righ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8970" y="103202"/>
            <a:ext cx="2825480" cy="2125046"/>
          </a:xfrm>
          <a:prstGeom prst="rect">
            <a:avLst/>
          </a:prstGeom>
          <a:effectLst>
            <a:reflection blurRad="6350" stA="50000" endA="300" endPos="55000" dir="5400000" sy="-100000" algn="bl" rotWithShape="0"/>
          </a:effectLst>
        </p:spPr>
      </p:pic>
      <p:sp>
        <p:nvSpPr>
          <p:cNvPr id="3" name="TextBox 2"/>
          <p:cNvSpPr txBox="1"/>
          <p:nvPr/>
        </p:nvSpPr>
        <p:spPr>
          <a:xfrm>
            <a:off x="3183571" y="781004"/>
            <a:ext cx="2733524" cy="769441"/>
          </a:xfrm>
          <a:prstGeom prst="rect">
            <a:avLst/>
          </a:prstGeom>
          <a:noFill/>
        </p:spPr>
        <p:txBody>
          <a:bodyPr wrap="square" rtlCol="0">
            <a:spAutoFit/>
          </a:bodyPr>
          <a:lstStyle/>
          <a:p>
            <a:r>
              <a:rPr lang="en-US" sz="4400" b="1">
                <a:solidFill>
                  <a:srgbClr val="FF6600"/>
                </a:solidFill>
                <a:effectLst>
                  <a:outerShdw blurRad="38100" dist="38100" dir="2700000" algn="tl">
                    <a:srgbClr val="000000">
                      <a:alpha val="43137"/>
                    </a:srgbClr>
                  </a:outerShdw>
                </a:effectLst>
                <a:latin typeface="UTM Avo" panose="02040603050506020204" pitchFamily="18" charset="0"/>
              </a:rPr>
              <a:t>Từ ngữ</a:t>
            </a:r>
          </a:p>
        </p:txBody>
      </p:sp>
      <p:grpSp>
        <p:nvGrpSpPr>
          <p:cNvPr id="4" name="Group 3"/>
          <p:cNvGrpSpPr/>
          <p:nvPr/>
        </p:nvGrpSpPr>
        <p:grpSpPr>
          <a:xfrm>
            <a:off x="509223" y="2801115"/>
            <a:ext cx="4456633" cy="1855495"/>
            <a:chOff x="627017" y="2942870"/>
            <a:chExt cx="4350622" cy="1449548"/>
          </a:xfrm>
        </p:grpSpPr>
        <p:sp>
          <p:nvSpPr>
            <p:cNvPr id="5" name="矩形: 圆角 11">
              <a:extLst>
                <a:ext uri="{FF2B5EF4-FFF2-40B4-BE49-F238E27FC236}">
                  <a16:creationId xmlns:a16="http://schemas.microsoft.com/office/drawing/2014/main" id="{3ACF7974-899B-4EB0-B7ED-143926AC71B9}"/>
                </a:ext>
              </a:extLst>
            </p:cNvPr>
            <p:cNvSpPr/>
            <p:nvPr/>
          </p:nvSpPr>
          <p:spPr>
            <a:xfrm>
              <a:off x="627017" y="2942870"/>
              <a:ext cx="3944983" cy="1449548"/>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6" name="TextBox 5"/>
            <p:cNvSpPr txBox="1"/>
            <p:nvPr/>
          </p:nvSpPr>
          <p:spPr>
            <a:xfrm>
              <a:off x="627017" y="3367092"/>
              <a:ext cx="4350622" cy="601102"/>
            </a:xfrm>
            <a:prstGeom prst="rect">
              <a:avLst/>
            </a:prstGeom>
            <a:noFill/>
          </p:spPr>
          <p:txBody>
            <a:bodyPr wrap="square" rtlCol="0">
              <a:spAutoFit/>
            </a:bodyPr>
            <a:lstStyle/>
            <a:p>
              <a:pPr algn="just"/>
              <a:r>
                <a:rPr lang="en-US" sz="4400" b="1" i="1">
                  <a:solidFill>
                    <a:srgbClr val="0070C0"/>
                  </a:solidFill>
                  <a:latin typeface="UTM Avo" panose="02040603050506020204" pitchFamily="18" charset="0"/>
                </a:rPr>
                <a:t>Mảnh khảnh</a:t>
              </a:r>
              <a:r>
                <a:rPr lang="en-US" sz="4400" b="1">
                  <a:solidFill>
                    <a:srgbClr val="0070C0"/>
                  </a:solidFill>
                  <a:latin typeface="UTM Avo" panose="02040603050506020204" pitchFamily="18" charset="0"/>
                </a:rPr>
                <a:t>: </a:t>
              </a:r>
              <a:endParaRPr lang="en-US" sz="4400">
                <a:solidFill>
                  <a:srgbClr val="0070C0"/>
                </a:solidFill>
                <a:latin typeface="UTM Avo" panose="02040603050506020204" pitchFamily="18" charset="0"/>
              </a:endParaRPr>
            </a:p>
          </p:txBody>
        </p:sp>
      </p:grpSp>
      <p:sp>
        <p:nvSpPr>
          <p:cNvPr id="7" name="TextBox 6"/>
          <p:cNvSpPr txBox="1"/>
          <p:nvPr/>
        </p:nvSpPr>
        <p:spPr>
          <a:xfrm>
            <a:off x="4753533" y="3210060"/>
            <a:ext cx="6828867" cy="1446550"/>
          </a:xfrm>
          <a:prstGeom prst="rect">
            <a:avLst/>
          </a:prstGeom>
          <a:noFill/>
          <a:ln w="28575">
            <a:noFill/>
            <a:prstDash val="dash"/>
          </a:ln>
        </p:spPr>
        <p:txBody>
          <a:bodyPr wrap="square" rtlCol="0">
            <a:spAutoFit/>
          </a:bodyPr>
          <a:lstStyle/>
          <a:p>
            <a:r>
              <a:rPr lang="en-US" sz="4400" b="1">
                <a:solidFill>
                  <a:schemeClr val="accent5">
                    <a:lumMod val="50000"/>
                  </a:schemeClr>
                </a:solidFill>
                <a:latin typeface="UTM Alexander" panose="02040603050506020204" pitchFamily="18" charset="0"/>
              </a:rPr>
              <a:t>Cao gầy, nhỏ, trông có vẻ yếu đuối.</a:t>
            </a:r>
            <a:endParaRPr lang="en-US" sz="4400">
              <a:solidFill>
                <a:schemeClr val="accent5">
                  <a:lumMod val="50000"/>
                </a:schemeClr>
              </a:solidFill>
              <a:latin typeface="UTM Alexander" panose="02040603050506020204" pitchFamily="18" charset="0"/>
            </a:endParaRPr>
          </a:p>
        </p:txBody>
      </p:sp>
    </p:spTree>
    <p:extLst>
      <p:ext uri="{BB962C8B-B14F-4D97-AF65-F5344CB8AC3E}">
        <p14:creationId xmlns:p14="http://schemas.microsoft.com/office/powerpoint/2010/main" val="563788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41AF5171-C4A7-4147-9CA2-5A34C7AB29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9346" y="534927"/>
            <a:ext cx="5747660" cy="2515984"/>
          </a:xfrm>
          <a:prstGeom prst="rect">
            <a:avLst/>
          </a:prstGeom>
        </p:spPr>
      </p:pic>
      <p:sp>
        <p:nvSpPr>
          <p:cNvPr id="3" name="Rectangle 2"/>
          <p:cNvSpPr/>
          <p:nvPr/>
        </p:nvSpPr>
        <p:spPr>
          <a:xfrm>
            <a:off x="4204100" y="1792919"/>
            <a:ext cx="3065262" cy="830997"/>
          </a:xfrm>
          <a:prstGeom prst="rect">
            <a:avLst/>
          </a:prstGeom>
          <a:noFill/>
        </p:spPr>
        <p:txBody>
          <a:bodyPr wrap="none" lIns="91440" tIns="45720" rIns="91440" bIns="45720">
            <a:prstTxWarp prst="textArchUp">
              <a:avLst/>
            </a:prstTxWarp>
            <a:spAutoFit/>
          </a:bodyPr>
          <a:lstStyle/>
          <a:p>
            <a:pPr algn="ctr"/>
            <a:r>
              <a:rPr lang="en-US" sz="4800">
                <a:ln w="0"/>
                <a:solidFill>
                  <a:schemeClr val="accent2">
                    <a:lumMod val="50000"/>
                  </a:schemeClr>
                </a:solidFill>
                <a:effectLst>
                  <a:reflection blurRad="6350" stA="55000" endA="50" endPos="85000" dir="5400000" sy="-100000" algn="bl" rotWithShape="0"/>
                </a:effectLst>
                <a:latin typeface="UTM Azuki" panose="02040603050506020204" pitchFamily="18" charset="0"/>
              </a:rPr>
              <a:t>Hoạt động 2</a:t>
            </a:r>
            <a:endParaRPr lang="en-US" sz="4800" b="0" cap="none" spc="0" dirty="0">
              <a:ln w="0"/>
              <a:solidFill>
                <a:schemeClr val="accent2">
                  <a:lumMod val="50000"/>
                </a:schemeClr>
              </a:solidFill>
              <a:effectLst>
                <a:reflection blurRad="6350" stA="55000" endA="50" endPos="85000" dir="5400000" sy="-100000" algn="bl" rotWithShape="0"/>
              </a:effectLst>
              <a:latin typeface="UTM Azuki" panose="02040603050506020204" pitchFamily="18" charset="0"/>
            </a:endParaRPr>
          </a:p>
        </p:txBody>
      </p:sp>
      <p:sp>
        <p:nvSpPr>
          <p:cNvPr id="4" name="Rectangle 3"/>
          <p:cNvSpPr/>
          <p:nvPr/>
        </p:nvSpPr>
        <p:spPr>
          <a:xfrm>
            <a:off x="1889719" y="3358082"/>
            <a:ext cx="9025024" cy="1862048"/>
          </a:xfrm>
          <a:prstGeom prst="rect">
            <a:avLst/>
          </a:prstGeom>
          <a:noFill/>
        </p:spPr>
        <p:txBody>
          <a:bodyPr wrap="square" lIns="91440" tIns="45720" rIns="91440" bIns="45720">
            <a:spAutoFit/>
          </a:bodyPr>
          <a:lstStyle/>
          <a:p>
            <a:pPr algn="ctr"/>
            <a:r>
              <a:rPr lang="en-US" sz="11500">
                <a:ln w="0"/>
                <a:solidFill>
                  <a:schemeClr val="accent6">
                    <a:lumMod val="75000"/>
                  </a:schemeClr>
                </a:solidFill>
                <a:effectLst>
                  <a:reflection blurRad="6350" stA="53000" endA="300" endPos="35500" dir="5400000" sy="-90000" algn="bl" rotWithShape="0"/>
                </a:effectLst>
                <a:latin typeface="#9Slide07 Cadena" panose="02000503000000020004" pitchFamily="2" charset="0"/>
              </a:rPr>
              <a:t>Tìm hiểu bài</a:t>
            </a:r>
            <a:endParaRPr lang="en-US" sz="11500" b="0" cap="none" spc="0" dirty="0">
              <a:ln w="0"/>
              <a:solidFill>
                <a:schemeClr val="accent6">
                  <a:lumMod val="75000"/>
                </a:schemeClr>
              </a:solidFill>
              <a:effectLst>
                <a:reflection blurRad="6350" stA="53000" endA="300" endPos="35500" dir="5400000" sy="-90000" algn="bl" rotWithShape="0"/>
              </a:effectLst>
              <a:latin typeface="#9Slide07 Cadena" panose="02000503000000020004" pitchFamily="2" charset="0"/>
            </a:endParaRPr>
          </a:p>
        </p:txBody>
      </p:sp>
    </p:spTree>
    <p:extLst>
      <p:ext uri="{BB962C8B-B14F-4D97-AF65-F5344CB8AC3E}">
        <p14:creationId xmlns:p14="http://schemas.microsoft.com/office/powerpoint/2010/main" val="3394521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 by="(-#ppt_w*2)" calcmode="lin" valueType="num">
                                      <p:cBhvr rctx="PPT">
                                        <p:cTn id="11" dur="250" autoRev="1" fill="hold">
                                          <p:stCondLst>
                                            <p:cond delay="0"/>
                                          </p:stCondLst>
                                        </p:cTn>
                                        <p:tgtEl>
                                          <p:spTgt spid="3"/>
                                        </p:tgtEl>
                                        <p:attrNameLst>
                                          <p:attrName>ppt_w</p:attrName>
                                        </p:attrNameLst>
                                      </p:cBhvr>
                                    </p:anim>
                                    <p:anim by="(#ppt_w*0.50)" calcmode="lin" valueType="num">
                                      <p:cBhvr>
                                        <p:cTn id="12" dur="250" decel="50000" autoRev="1" fill="hold">
                                          <p:stCondLst>
                                            <p:cond delay="0"/>
                                          </p:stCondLst>
                                        </p:cTn>
                                        <p:tgtEl>
                                          <p:spTgt spid="3"/>
                                        </p:tgtEl>
                                        <p:attrNameLst>
                                          <p:attrName>ppt_x</p:attrName>
                                        </p:attrNameLst>
                                      </p:cBhvr>
                                    </p:anim>
                                    <p:anim from="(-#ppt_h/2)" to="(#ppt_y)" calcmode="lin" valueType="num">
                                      <p:cBhvr>
                                        <p:cTn id="13" dur="500" fill="hold">
                                          <p:stCondLst>
                                            <p:cond delay="0"/>
                                          </p:stCondLst>
                                        </p:cTn>
                                        <p:tgtEl>
                                          <p:spTgt spid="3"/>
                                        </p:tgtEl>
                                        <p:attrNameLst>
                                          <p:attrName>ppt_y</p:attrName>
                                        </p:attrNameLst>
                                      </p:cBhvr>
                                    </p:anim>
                                    <p:animRot by="21600000">
                                      <p:cBhvr>
                                        <p:cTn id="14" dur="500" fill="hold">
                                          <p:stCondLst>
                                            <p:cond delay="0"/>
                                          </p:stCondLst>
                                        </p:cTn>
                                        <p:tgtEl>
                                          <p:spTgt spid="3"/>
                                        </p:tgtEl>
                                        <p:attrNameLst>
                                          <p:attrName>r</p:attrName>
                                        </p:attrNameLst>
                                      </p:cBhvr>
                                    </p:animRot>
                                  </p:childTnLst>
                                </p:cTn>
                              </p:par>
                            </p:childTnLst>
                          </p:cTn>
                        </p:par>
                        <p:par>
                          <p:cTn id="15" fill="hold">
                            <p:stCondLst>
                              <p:cond delay="14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4"/>
                                        </p:tgtEl>
                                        <p:attrNameLst>
                                          <p:attrName>style.visibility</p:attrName>
                                        </p:attrNameLst>
                                      </p:cBhvr>
                                      <p:to>
                                        <p:strVal val="visible"/>
                                      </p:to>
                                    </p:set>
                                    <p:anim by="(-#ppt_w*2)" calcmode="lin" valueType="num">
                                      <p:cBhvr rctx="PPT">
                                        <p:cTn id="18" dur="250" autoRev="1" fill="hold">
                                          <p:stCondLst>
                                            <p:cond delay="0"/>
                                          </p:stCondLst>
                                        </p:cTn>
                                        <p:tgtEl>
                                          <p:spTgt spid="4"/>
                                        </p:tgtEl>
                                        <p:attrNameLst>
                                          <p:attrName>ppt_w</p:attrName>
                                        </p:attrNameLst>
                                      </p:cBhvr>
                                    </p:anim>
                                    <p:anim by="(#ppt_w*0.50)" calcmode="lin" valueType="num">
                                      <p:cBhvr>
                                        <p:cTn id="19" dur="250" decel="50000" autoRev="1" fill="hold">
                                          <p:stCondLst>
                                            <p:cond delay="0"/>
                                          </p:stCondLst>
                                        </p:cTn>
                                        <p:tgtEl>
                                          <p:spTgt spid="4"/>
                                        </p:tgtEl>
                                        <p:attrNameLst>
                                          <p:attrName>ppt_x</p:attrName>
                                        </p:attrNameLst>
                                      </p:cBhvr>
                                    </p:anim>
                                    <p:anim from="(-#ppt_h/2)" to="(#ppt_y)" calcmode="lin" valueType="num">
                                      <p:cBhvr>
                                        <p:cTn id="20" dur="500" fill="hold">
                                          <p:stCondLst>
                                            <p:cond delay="0"/>
                                          </p:stCondLst>
                                        </p:cTn>
                                        <p:tgtEl>
                                          <p:spTgt spid="4"/>
                                        </p:tgtEl>
                                        <p:attrNameLst>
                                          <p:attrName>ppt_y</p:attrName>
                                        </p:attrNameLst>
                                      </p:cBhvr>
                                    </p:anim>
                                    <p:animRot by="21600000">
                                      <p:cBhvr>
                                        <p:cTn id="21" dur="5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19673" y="197904"/>
            <a:ext cx="9871572" cy="1453474"/>
            <a:chOff x="919673" y="197904"/>
            <a:chExt cx="9871572" cy="1453474"/>
          </a:xfrm>
          <a:effectLst>
            <a:outerShdw blurRad="50800" dist="38100" dir="16200000" rotWithShape="0">
              <a:prstClr val="black">
                <a:alpha val="40000"/>
              </a:prstClr>
            </a:outerShdw>
          </a:effectLst>
        </p:grpSpPr>
        <p:grpSp>
          <p:nvGrpSpPr>
            <p:cNvPr id="3" name="Group 2"/>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1047805" y="225200"/>
              <a:ext cx="9615308" cy="1231106"/>
            </a:xfrm>
            <a:prstGeom prst="rect">
              <a:avLst/>
            </a:prstGeom>
            <a:noFill/>
          </p:spPr>
          <p:txBody>
            <a:bodyPr wrap="square" rtlCol="0">
              <a:spAutoFit/>
            </a:bodyPr>
            <a:lstStyle/>
            <a:p>
              <a:pPr algn="ctr"/>
              <a:r>
                <a:rPr lang="en-US" sz="3700" b="1">
                  <a:solidFill>
                    <a:schemeClr val="accent2">
                      <a:lumMod val="75000"/>
                    </a:schemeClr>
                  </a:solidFill>
                  <a:latin typeface="Arial" panose="020B0604020202020204" pitchFamily="34" charset="0"/>
                  <a:cs typeface="Arial" panose="020B0604020202020204" pitchFamily="34" charset="0"/>
                </a:rPr>
                <a:t>1</a:t>
              </a:r>
              <a:r>
                <a:rPr lang="en-US" sz="3700" b="1">
                  <a:solidFill>
                    <a:srgbClr val="002060"/>
                  </a:solidFill>
                  <a:latin typeface="Arial" panose="020B0604020202020204" pitchFamily="34" charset="0"/>
                  <a:cs typeface="Arial" panose="020B0604020202020204" pitchFamily="34" charset="0"/>
                </a:rPr>
                <a:t>. Đóng vai trời và cây cối, diễn lại cảnh trời đặt tên cho các loài cây.</a:t>
              </a:r>
              <a:endParaRPr lang="en-US" sz="3700" b="1" dirty="0">
                <a:solidFill>
                  <a:srgbClr val="002060"/>
                </a:solidFill>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5587" y="2505355"/>
            <a:ext cx="5226448" cy="4214877"/>
          </a:xfrm>
          <a:prstGeom prst="rect">
            <a:avLst/>
          </a:prstGeom>
        </p:spPr>
      </p:pic>
      <p:sp>
        <p:nvSpPr>
          <p:cNvPr id="8" name="Speech Bubble: Oval 9">
            <a:extLst>
              <a:ext uri="{FF2B5EF4-FFF2-40B4-BE49-F238E27FC236}">
                <a16:creationId xmlns:a16="http://schemas.microsoft.com/office/drawing/2014/main" id="{7242D3E7-C1CC-5917-A9C9-1DFAF6DBB850}"/>
              </a:ext>
            </a:extLst>
          </p:cNvPr>
          <p:cNvSpPr/>
          <p:nvPr/>
        </p:nvSpPr>
        <p:spPr>
          <a:xfrm flipH="1">
            <a:off x="496387" y="1794558"/>
            <a:ext cx="3123569" cy="2058985"/>
          </a:xfrm>
          <a:custGeom>
            <a:avLst/>
            <a:gdLst>
              <a:gd name="connsiteX0" fmla="*/ -201658 w 3123569"/>
              <a:gd name="connsiteY0" fmla="*/ 1219660 h 2058985"/>
              <a:gd name="connsiteX1" fmla="*/ 695 w 3123569"/>
              <a:gd name="connsiteY1" fmla="*/ 998791 h 2058985"/>
              <a:gd name="connsiteX2" fmla="*/ 1515430 w 3123569"/>
              <a:gd name="connsiteY2" fmla="*/ 453 h 2058985"/>
              <a:gd name="connsiteX3" fmla="*/ 3102216 w 3123569"/>
              <a:gd name="connsiteY3" fmla="*/ 859829 h 2058985"/>
              <a:gd name="connsiteX4" fmla="*/ 1741939 w 3123569"/>
              <a:gd name="connsiteY4" fmla="*/ 2052113 h 2058985"/>
              <a:gd name="connsiteX5" fmla="*/ 96921 w 3123569"/>
              <a:gd name="connsiteY5" fmla="*/ 1386510 h 2058985"/>
              <a:gd name="connsiteX6" fmla="*/ -201658 w 3123569"/>
              <a:gd name="connsiteY6" fmla="*/ 1219660 h 2058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3569" h="2058985" fill="none" extrusionOk="0">
                <a:moveTo>
                  <a:pt x="-201658" y="1219660"/>
                </a:moveTo>
                <a:cubicBezTo>
                  <a:pt x="-156275" y="1143971"/>
                  <a:pt x="-86991" y="1093103"/>
                  <a:pt x="695" y="998791"/>
                </a:cubicBezTo>
                <a:cubicBezTo>
                  <a:pt x="16967" y="446011"/>
                  <a:pt x="700004" y="28964"/>
                  <a:pt x="1515430" y="453"/>
                </a:cubicBezTo>
                <a:cubicBezTo>
                  <a:pt x="2324592" y="-50538"/>
                  <a:pt x="2950408" y="350448"/>
                  <a:pt x="3102216" y="859829"/>
                </a:cubicBezTo>
                <a:cubicBezTo>
                  <a:pt x="3248739" y="1401755"/>
                  <a:pt x="2541378" y="1956667"/>
                  <a:pt x="1741939" y="2052113"/>
                </a:cubicBezTo>
                <a:cubicBezTo>
                  <a:pt x="982364" y="2083373"/>
                  <a:pt x="391508" y="1806723"/>
                  <a:pt x="96921" y="1386510"/>
                </a:cubicBezTo>
                <a:cubicBezTo>
                  <a:pt x="63417" y="1374995"/>
                  <a:pt x="-63287" y="1320997"/>
                  <a:pt x="-201658" y="1219660"/>
                </a:cubicBezTo>
                <a:close/>
              </a:path>
              <a:path w="3123569" h="2058985" stroke="0" extrusionOk="0">
                <a:moveTo>
                  <a:pt x="-201658" y="1219660"/>
                </a:moveTo>
                <a:cubicBezTo>
                  <a:pt x="-169373" y="1200644"/>
                  <a:pt x="-71206" y="1039091"/>
                  <a:pt x="695" y="998791"/>
                </a:cubicBezTo>
                <a:cubicBezTo>
                  <a:pt x="-93108" y="466701"/>
                  <a:pt x="675123" y="69774"/>
                  <a:pt x="1515430" y="453"/>
                </a:cubicBezTo>
                <a:cubicBezTo>
                  <a:pt x="2266289" y="70957"/>
                  <a:pt x="3001671" y="371291"/>
                  <a:pt x="3102216" y="859829"/>
                </a:cubicBezTo>
                <a:cubicBezTo>
                  <a:pt x="3241550" y="1475719"/>
                  <a:pt x="2589800" y="1990759"/>
                  <a:pt x="1741939" y="2052113"/>
                </a:cubicBezTo>
                <a:cubicBezTo>
                  <a:pt x="1006361" y="2098847"/>
                  <a:pt x="378137" y="1839086"/>
                  <a:pt x="96921" y="1386510"/>
                </a:cubicBezTo>
                <a:cubicBezTo>
                  <a:pt x="8526" y="1346565"/>
                  <a:pt x="-83842" y="1264022"/>
                  <a:pt x="-201658" y="1219660"/>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chemeClr val="accent1">
                    <a:lumMod val="50000"/>
                  </a:schemeClr>
                </a:solidFill>
                <a:latin typeface="UTM Avo" panose="02040603050506020204" pitchFamily="18" charset="0"/>
                <a:ea typeface="Cambria" panose="02040503050406030204" pitchFamily="18" charset="0"/>
              </a:rPr>
              <a:t>Chú thì ta </a:t>
            </a:r>
          </a:p>
          <a:p>
            <a:pPr algn="ctr"/>
            <a:r>
              <a:rPr lang="en-US" sz="3200" b="1">
                <a:solidFill>
                  <a:schemeClr val="accent1">
                    <a:lumMod val="50000"/>
                  </a:schemeClr>
                </a:solidFill>
                <a:latin typeface="UTM Avo" panose="02040603050506020204" pitchFamily="18" charset="0"/>
                <a:ea typeface="Cambria" panose="02040503050406030204" pitchFamily="18" charset="0"/>
              </a:rPr>
              <a:t>đặt tên cho là cây dừa.</a:t>
            </a:r>
          </a:p>
        </p:txBody>
      </p:sp>
      <p:sp>
        <p:nvSpPr>
          <p:cNvPr id="9" name="Speech Bubble: Oval 9">
            <a:extLst>
              <a:ext uri="{FF2B5EF4-FFF2-40B4-BE49-F238E27FC236}">
                <a16:creationId xmlns:a16="http://schemas.microsoft.com/office/drawing/2014/main" id="{7242D3E7-C1CC-5917-A9C9-1DFAF6DBB850}"/>
              </a:ext>
            </a:extLst>
          </p:cNvPr>
          <p:cNvSpPr/>
          <p:nvPr/>
        </p:nvSpPr>
        <p:spPr>
          <a:xfrm>
            <a:off x="7667676" y="2167103"/>
            <a:ext cx="3123569" cy="2058985"/>
          </a:xfrm>
          <a:custGeom>
            <a:avLst/>
            <a:gdLst>
              <a:gd name="connsiteX0" fmla="*/ -201658 w 3123569"/>
              <a:gd name="connsiteY0" fmla="*/ 1219660 h 2058985"/>
              <a:gd name="connsiteX1" fmla="*/ 695 w 3123569"/>
              <a:gd name="connsiteY1" fmla="*/ 998791 h 2058985"/>
              <a:gd name="connsiteX2" fmla="*/ 1515430 w 3123569"/>
              <a:gd name="connsiteY2" fmla="*/ 453 h 2058985"/>
              <a:gd name="connsiteX3" fmla="*/ 3102216 w 3123569"/>
              <a:gd name="connsiteY3" fmla="*/ 859829 h 2058985"/>
              <a:gd name="connsiteX4" fmla="*/ 1741939 w 3123569"/>
              <a:gd name="connsiteY4" fmla="*/ 2052113 h 2058985"/>
              <a:gd name="connsiteX5" fmla="*/ 96921 w 3123569"/>
              <a:gd name="connsiteY5" fmla="*/ 1386510 h 2058985"/>
              <a:gd name="connsiteX6" fmla="*/ -201658 w 3123569"/>
              <a:gd name="connsiteY6" fmla="*/ 1219660 h 2058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3569" h="2058985" fill="none" extrusionOk="0">
                <a:moveTo>
                  <a:pt x="-201658" y="1219660"/>
                </a:moveTo>
                <a:cubicBezTo>
                  <a:pt x="-156275" y="1143971"/>
                  <a:pt x="-86991" y="1093103"/>
                  <a:pt x="695" y="998791"/>
                </a:cubicBezTo>
                <a:cubicBezTo>
                  <a:pt x="16967" y="446011"/>
                  <a:pt x="700004" y="28964"/>
                  <a:pt x="1515430" y="453"/>
                </a:cubicBezTo>
                <a:cubicBezTo>
                  <a:pt x="2324592" y="-50538"/>
                  <a:pt x="2950408" y="350448"/>
                  <a:pt x="3102216" y="859829"/>
                </a:cubicBezTo>
                <a:cubicBezTo>
                  <a:pt x="3248739" y="1401755"/>
                  <a:pt x="2541378" y="1956667"/>
                  <a:pt x="1741939" y="2052113"/>
                </a:cubicBezTo>
                <a:cubicBezTo>
                  <a:pt x="982364" y="2083373"/>
                  <a:pt x="391508" y="1806723"/>
                  <a:pt x="96921" y="1386510"/>
                </a:cubicBezTo>
                <a:cubicBezTo>
                  <a:pt x="63417" y="1374995"/>
                  <a:pt x="-63287" y="1320997"/>
                  <a:pt x="-201658" y="1219660"/>
                </a:cubicBezTo>
                <a:close/>
              </a:path>
              <a:path w="3123569" h="2058985" stroke="0" extrusionOk="0">
                <a:moveTo>
                  <a:pt x="-201658" y="1219660"/>
                </a:moveTo>
                <a:cubicBezTo>
                  <a:pt x="-169373" y="1200644"/>
                  <a:pt x="-71206" y="1039091"/>
                  <a:pt x="695" y="998791"/>
                </a:cubicBezTo>
                <a:cubicBezTo>
                  <a:pt x="-93108" y="466701"/>
                  <a:pt x="675123" y="69774"/>
                  <a:pt x="1515430" y="453"/>
                </a:cubicBezTo>
                <a:cubicBezTo>
                  <a:pt x="2266289" y="70957"/>
                  <a:pt x="3001671" y="371291"/>
                  <a:pt x="3102216" y="859829"/>
                </a:cubicBezTo>
                <a:cubicBezTo>
                  <a:pt x="3241550" y="1475719"/>
                  <a:pt x="2589800" y="1990759"/>
                  <a:pt x="1741939" y="2052113"/>
                </a:cubicBezTo>
                <a:cubicBezTo>
                  <a:pt x="1006361" y="2098847"/>
                  <a:pt x="378137" y="1839086"/>
                  <a:pt x="96921" y="1386510"/>
                </a:cubicBezTo>
                <a:cubicBezTo>
                  <a:pt x="8526" y="1346565"/>
                  <a:pt x="-83842" y="1264022"/>
                  <a:pt x="-201658" y="1219660"/>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chemeClr val="accent1">
                    <a:lumMod val="50000"/>
                  </a:schemeClr>
                </a:solidFill>
                <a:latin typeface="UTM Avo" panose="02040603050506020204" pitchFamily="18" charset="0"/>
                <a:ea typeface="Cambria" panose="02040503050406030204" pitchFamily="18" charset="0"/>
              </a:rPr>
              <a:t>Con cám ơn Trời ạ!</a:t>
            </a:r>
          </a:p>
        </p:txBody>
      </p:sp>
    </p:spTree>
    <p:extLst>
      <p:ext uri="{BB962C8B-B14F-4D97-AF65-F5344CB8AC3E}">
        <p14:creationId xmlns:p14="http://schemas.microsoft.com/office/powerpoint/2010/main" val="442047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19673" y="197904"/>
            <a:ext cx="9871572" cy="1453474"/>
            <a:chOff x="919673" y="197904"/>
            <a:chExt cx="9871572" cy="1453474"/>
          </a:xfrm>
          <a:effectLst>
            <a:outerShdw blurRad="50800" dist="38100" dir="16200000" rotWithShape="0">
              <a:prstClr val="black">
                <a:alpha val="40000"/>
              </a:prstClr>
            </a:outerShdw>
          </a:effectLst>
        </p:grpSpPr>
        <p:grpSp>
          <p:nvGrpSpPr>
            <p:cNvPr id="3" name="Group 2"/>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1047805" y="225200"/>
              <a:ext cx="9615308" cy="1231106"/>
            </a:xfrm>
            <a:prstGeom prst="rect">
              <a:avLst/>
            </a:prstGeom>
            <a:noFill/>
          </p:spPr>
          <p:txBody>
            <a:bodyPr wrap="square" rtlCol="0">
              <a:spAutoFit/>
            </a:bodyPr>
            <a:lstStyle/>
            <a:p>
              <a:pPr algn="ctr"/>
              <a:r>
                <a:rPr lang="en-US" sz="3700" b="1">
                  <a:solidFill>
                    <a:schemeClr val="accent2">
                      <a:lumMod val="75000"/>
                    </a:schemeClr>
                  </a:solidFill>
                  <a:latin typeface="Arial" panose="020B0604020202020204" pitchFamily="34" charset="0"/>
                  <a:cs typeface="Arial" panose="020B0604020202020204" pitchFamily="34" charset="0"/>
                </a:rPr>
                <a:t>1</a:t>
              </a:r>
              <a:r>
                <a:rPr lang="en-US" sz="3700" b="1">
                  <a:solidFill>
                    <a:srgbClr val="002060"/>
                  </a:solidFill>
                  <a:latin typeface="Arial" panose="020B0604020202020204" pitchFamily="34" charset="0"/>
                  <a:cs typeface="Arial" panose="020B0604020202020204" pitchFamily="34" charset="0"/>
                </a:rPr>
                <a:t>. Đóng vai trời và cây cối, diễn lại cảnh trời đặt tên cho các loài cây.</a:t>
              </a:r>
              <a:endParaRPr lang="en-US" sz="3700" b="1" dirty="0">
                <a:solidFill>
                  <a:srgbClr val="002060"/>
                </a:solidFill>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5587" y="2505355"/>
            <a:ext cx="5226448" cy="4214877"/>
          </a:xfrm>
          <a:prstGeom prst="rect">
            <a:avLst/>
          </a:prstGeom>
        </p:spPr>
      </p:pic>
      <p:sp>
        <p:nvSpPr>
          <p:cNvPr id="8" name="Speech Bubble: Oval 9">
            <a:extLst>
              <a:ext uri="{FF2B5EF4-FFF2-40B4-BE49-F238E27FC236}">
                <a16:creationId xmlns:a16="http://schemas.microsoft.com/office/drawing/2014/main" id="{7242D3E7-C1CC-5917-A9C9-1DFAF6DBB850}"/>
              </a:ext>
            </a:extLst>
          </p:cNvPr>
          <p:cNvSpPr/>
          <p:nvPr/>
        </p:nvSpPr>
        <p:spPr>
          <a:xfrm flipH="1">
            <a:off x="496387" y="1794558"/>
            <a:ext cx="3123569" cy="2058985"/>
          </a:xfrm>
          <a:custGeom>
            <a:avLst/>
            <a:gdLst>
              <a:gd name="connsiteX0" fmla="*/ -201658 w 3123569"/>
              <a:gd name="connsiteY0" fmla="*/ 1219660 h 2058985"/>
              <a:gd name="connsiteX1" fmla="*/ 695 w 3123569"/>
              <a:gd name="connsiteY1" fmla="*/ 998791 h 2058985"/>
              <a:gd name="connsiteX2" fmla="*/ 1515430 w 3123569"/>
              <a:gd name="connsiteY2" fmla="*/ 453 h 2058985"/>
              <a:gd name="connsiteX3" fmla="*/ 3102216 w 3123569"/>
              <a:gd name="connsiteY3" fmla="*/ 859829 h 2058985"/>
              <a:gd name="connsiteX4" fmla="*/ 1741939 w 3123569"/>
              <a:gd name="connsiteY4" fmla="*/ 2052113 h 2058985"/>
              <a:gd name="connsiteX5" fmla="*/ 96921 w 3123569"/>
              <a:gd name="connsiteY5" fmla="*/ 1386510 h 2058985"/>
              <a:gd name="connsiteX6" fmla="*/ -201658 w 3123569"/>
              <a:gd name="connsiteY6" fmla="*/ 1219660 h 2058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3569" h="2058985" fill="none" extrusionOk="0">
                <a:moveTo>
                  <a:pt x="-201658" y="1219660"/>
                </a:moveTo>
                <a:cubicBezTo>
                  <a:pt x="-156275" y="1143971"/>
                  <a:pt x="-86991" y="1093103"/>
                  <a:pt x="695" y="998791"/>
                </a:cubicBezTo>
                <a:cubicBezTo>
                  <a:pt x="16967" y="446011"/>
                  <a:pt x="700004" y="28964"/>
                  <a:pt x="1515430" y="453"/>
                </a:cubicBezTo>
                <a:cubicBezTo>
                  <a:pt x="2324592" y="-50538"/>
                  <a:pt x="2950408" y="350448"/>
                  <a:pt x="3102216" y="859829"/>
                </a:cubicBezTo>
                <a:cubicBezTo>
                  <a:pt x="3248739" y="1401755"/>
                  <a:pt x="2541378" y="1956667"/>
                  <a:pt x="1741939" y="2052113"/>
                </a:cubicBezTo>
                <a:cubicBezTo>
                  <a:pt x="982364" y="2083373"/>
                  <a:pt x="391508" y="1806723"/>
                  <a:pt x="96921" y="1386510"/>
                </a:cubicBezTo>
                <a:cubicBezTo>
                  <a:pt x="63417" y="1374995"/>
                  <a:pt x="-63287" y="1320997"/>
                  <a:pt x="-201658" y="1219660"/>
                </a:cubicBezTo>
                <a:close/>
              </a:path>
              <a:path w="3123569" h="2058985" stroke="0" extrusionOk="0">
                <a:moveTo>
                  <a:pt x="-201658" y="1219660"/>
                </a:moveTo>
                <a:cubicBezTo>
                  <a:pt x="-169373" y="1200644"/>
                  <a:pt x="-71206" y="1039091"/>
                  <a:pt x="695" y="998791"/>
                </a:cubicBezTo>
                <a:cubicBezTo>
                  <a:pt x="-93108" y="466701"/>
                  <a:pt x="675123" y="69774"/>
                  <a:pt x="1515430" y="453"/>
                </a:cubicBezTo>
                <a:cubicBezTo>
                  <a:pt x="2266289" y="70957"/>
                  <a:pt x="3001671" y="371291"/>
                  <a:pt x="3102216" y="859829"/>
                </a:cubicBezTo>
                <a:cubicBezTo>
                  <a:pt x="3241550" y="1475719"/>
                  <a:pt x="2589800" y="1990759"/>
                  <a:pt x="1741939" y="2052113"/>
                </a:cubicBezTo>
                <a:cubicBezTo>
                  <a:pt x="1006361" y="2098847"/>
                  <a:pt x="378137" y="1839086"/>
                  <a:pt x="96921" y="1386510"/>
                </a:cubicBezTo>
                <a:cubicBezTo>
                  <a:pt x="8526" y="1346565"/>
                  <a:pt x="-83842" y="1264022"/>
                  <a:pt x="-201658" y="1219660"/>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chemeClr val="accent1">
                    <a:lumMod val="50000"/>
                  </a:schemeClr>
                </a:solidFill>
                <a:latin typeface="UTM Avo" panose="02040603050506020204" pitchFamily="18" charset="0"/>
                <a:ea typeface="Cambria" panose="02040503050406030204" pitchFamily="18" charset="0"/>
              </a:rPr>
              <a:t>Chú thì ta </a:t>
            </a:r>
          </a:p>
          <a:p>
            <a:pPr algn="ctr"/>
            <a:r>
              <a:rPr lang="en-US" sz="3200" b="1">
                <a:solidFill>
                  <a:schemeClr val="accent1">
                    <a:lumMod val="50000"/>
                  </a:schemeClr>
                </a:solidFill>
                <a:latin typeface="UTM Avo" panose="02040603050506020204" pitchFamily="18" charset="0"/>
                <a:ea typeface="Cambria" panose="02040503050406030204" pitchFamily="18" charset="0"/>
              </a:rPr>
              <a:t>đặt tên cho là cây cau.</a:t>
            </a:r>
          </a:p>
        </p:txBody>
      </p:sp>
      <p:sp>
        <p:nvSpPr>
          <p:cNvPr id="9" name="Speech Bubble: Oval 9">
            <a:extLst>
              <a:ext uri="{FF2B5EF4-FFF2-40B4-BE49-F238E27FC236}">
                <a16:creationId xmlns:a16="http://schemas.microsoft.com/office/drawing/2014/main" id="{7242D3E7-C1CC-5917-A9C9-1DFAF6DBB850}"/>
              </a:ext>
            </a:extLst>
          </p:cNvPr>
          <p:cNvSpPr/>
          <p:nvPr/>
        </p:nvSpPr>
        <p:spPr>
          <a:xfrm>
            <a:off x="6615898" y="3553097"/>
            <a:ext cx="2606479" cy="1932434"/>
          </a:xfrm>
          <a:custGeom>
            <a:avLst/>
            <a:gdLst>
              <a:gd name="connsiteX0" fmla="*/ -168274 w 2606479"/>
              <a:gd name="connsiteY0" fmla="*/ 1144697 h 1932434"/>
              <a:gd name="connsiteX1" fmla="*/ 580 w 2606479"/>
              <a:gd name="connsiteY1" fmla="*/ 937403 h 1932434"/>
              <a:gd name="connsiteX2" fmla="*/ 1254633 w 2606479"/>
              <a:gd name="connsiteY2" fmla="*/ 673 h 1932434"/>
              <a:gd name="connsiteX3" fmla="*/ 2588814 w 2606479"/>
              <a:gd name="connsiteY3" fmla="*/ 807661 h 1932434"/>
              <a:gd name="connsiteX4" fmla="*/ 1492193 w 2606479"/>
              <a:gd name="connsiteY4" fmla="*/ 1922226 h 1932434"/>
              <a:gd name="connsiteX5" fmla="*/ 80877 w 2606479"/>
              <a:gd name="connsiteY5" fmla="*/ 1301292 h 1932434"/>
              <a:gd name="connsiteX6" fmla="*/ -168274 w 2606479"/>
              <a:gd name="connsiteY6" fmla="*/ 1144697 h 193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6479" h="1932434" fill="none" extrusionOk="0">
                <a:moveTo>
                  <a:pt x="-168274" y="1144697"/>
                </a:moveTo>
                <a:cubicBezTo>
                  <a:pt x="-100555" y="1094368"/>
                  <a:pt x="-33484" y="969609"/>
                  <a:pt x="580" y="937403"/>
                </a:cubicBezTo>
                <a:cubicBezTo>
                  <a:pt x="-16790" y="391995"/>
                  <a:pt x="593477" y="47584"/>
                  <a:pt x="1254633" y="673"/>
                </a:cubicBezTo>
                <a:cubicBezTo>
                  <a:pt x="1969928" y="-92200"/>
                  <a:pt x="2406481" y="322533"/>
                  <a:pt x="2588814" y="807661"/>
                </a:cubicBezTo>
                <a:cubicBezTo>
                  <a:pt x="2707048" y="1255038"/>
                  <a:pt x="2166305" y="1828801"/>
                  <a:pt x="1492193" y="1922226"/>
                </a:cubicBezTo>
                <a:cubicBezTo>
                  <a:pt x="821756" y="1955675"/>
                  <a:pt x="341088" y="1703181"/>
                  <a:pt x="80877" y="1301292"/>
                </a:cubicBezTo>
                <a:cubicBezTo>
                  <a:pt x="-29413" y="1226982"/>
                  <a:pt x="-49905" y="1216021"/>
                  <a:pt x="-168274" y="1144697"/>
                </a:cubicBezTo>
                <a:close/>
              </a:path>
              <a:path w="2606479" h="1932434" stroke="0" extrusionOk="0">
                <a:moveTo>
                  <a:pt x="-168274" y="1144697"/>
                </a:moveTo>
                <a:cubicBezTo>
                  <a:pt x="-156104" y="1100081"/>
                  <a:pt x="-24556" y="989365"/>
                  <a:pt x="580" y="937403"/>
                </a:cubicBezTo>
                <a:cubicBezTo>
                  <a:pt x="-107097" y="442639"/>
                  <a:pt x="563338" y="41897"/>
                  <a:pt x="1254633" y="673"/>
                </a:cubicBezTo>
                <a:cubicBezTo>
                  <a:pt x="1881934" y="63457"/>
                  <a:pt x="2549625" y="374604"/>
                  <a:pt x="2588814" y="807661"/>
                </a:cubicBezTo>
                <a:cubicBezTo>
                  <a:pt x="2703997" y="1361623"/>
                  <a:pt x="2149548" y="1854559"/>
                  <a:pt x="1492193" y="1922226"/>
                </a:cubicBezTo>
                <a:cubicBezTo>
                  <a:pt x="856287" y="1977668"/>
                  <a:pt x="350482" y="1742271"/>
                  <a:pt x="80877" y="1301292"/>
                </a:cubicBezTo>
                <a:cubicBezTo>
                  <a:pt x="45728" y="1294812"/>
                  <a:pt x="-139105" y="1166362"/>
                  <a:pt x="-168274" y="1144697"/>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chemeClr val="accent2">
                    <a:lumMod val="50000"/>
                  </a:schemeClr>
                </a:solidFill>
                <a:latin typeface="UTM Avo" panose="02040603050506020204" pitchFamily="18" charset="0"/>
                <a:ea typeface="Cambria" panose="02040503050406030204" pitchFamily="18" charset="0"/>
              </a:rPr>
              <a:t>Con cám ơn Trời ạ!</a:t>
            </a:r>
          </a:p>
        </p:txBody>
      </p:sp>
    </p:spTree>
    <p:extLst>
      <p:ext uri="{BB962C8B-B14F-4D97-AF65-F5344CB8AC3E}">
        <p14:creationId xmlns:p14="http://schemas.microsoft.com/office/powerpoint/2010/main" val="1077380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41AF5171-C4A7-4147-9CA2-5A34C7AB29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9975" y="950426"/>
            <a:ext cx="5747660" cy="2515984"/>
          </a:xfrm>
          <a:prstGeom prst="rect">
            <a:avLst/>
          </a:prstGeom>
        </p:spPr>
      </p:pic>
      <p:sp>
        <p:nvSpPr>
          <p:cNvPr id="3" name="Rectangle 2"/>
          <p:cNvSpPr/>
          <p:nvPr/>
        </p:nvSpPr>
        <p:spPr>
          <a:xfrm>
            <a:off x="4858125" y="1416069"/>
            <a:ext cx="1757212" cy="1323439"/>
          </a:xfrm>
          <a:prstGeom prst="rect">
            <a:avLst/>
          </a:prstGeom>
          <a:noFill/>
        </p:spPr>
        <p:txBody>
          <a:bodyPr wrap="none" lIns="91440" tIns="45720" rIns="91440" bIns="45720">
            <a:spAutoFit/>
          </a:bodyPr>
          <a:lstStyle/>
          <a:p>
            <a:pPr algn="ctr"/>
            <a:r>
              <a:rPr lang="en-US" sz="8000">
                <a:ln w="0"/>
                <a:solidFill>
                  <a:srgbClr val="FFFF00"/>
                </a:solidFill>
                <a:effectLst>
                  <a:reflection blurRad="6350" stA="53000" endA="300" endPos="35500" dir="5400000" sy="-90000" algn="bl" rotWithShape="0"/>
                </a:effectLst>
                <a:latin typeface="UTM Brewers KT" panose="02040603050506020204" pitchFamily="18" charset="0"/>
              </a:rPr>
              <a:t>01</a:t>
            </a:r>
            <a:endParaRPr lang="en-US" sz="8000" b="0" cap="none" spc="0" dirty="0">
              <a:ln w="0"/>
              <a:solidFill>
                <a:srgbClr val="FFFF00"/>
              </a:solidFill>
              <a:effectLst>
                <a:reflection blurRad="6350" stA="53000" endA="300" endPos="35500" dir="5400000" sy="-90000" algn="bl" rotWithShape="0"/>
              </a:effectLst>
              <a:latin typeface="UTM Brewers KT" panose="02040603050506020204" pitchFamily="18" charset="0"/>
            </a:endParaRPr>
          </a:p>
        </p:txBody>
      </p:sp>
      <p:sp>
        <p:nvSpPr>
          <p:cNvPr id="4" name="Rectangle 3"/>
          <p:cNvSpPr/>
          <p:nvPr/>
        </p:nvSpPr>
        <p:spPr>
          <a:xfrm>
            <a:off x="1593668" y="3593213"/>
            <a:ext cx="9052559" cy="1446550"/>
          </a:xfrm>
          <a:prstGeom prst="rect">
            <a:avLst/>
          </a:prstGeom>
          <a:noFill/>
        </p:spPr>
        <p:txBody>
          <a:bodyPr wrap="square" lIns="91440" tIns="45720" rIns="91440" bIns="45720">
            <a:spAutoFit/>
          </a:bodyPr>
          <a:lstStyle/>
          <a:p>
            <a:pPr algn="ctr"/>
            <a:r>
              <a:rPr lang="en-US" sz="8800">
                <a:ln w="0"/>
                <a:solidFill>
                  <a:schemeClr val="accent1">
                    <a:lumMod val="50000"/>
                  </a:schemeClr>
                </a:solidFill>
                <a:effectLst>
                  <a:reflection blurRad="6350" stA="53000" endA="300" endPos="35500" dir="5400000" sy="-90000" algn="bl" rotWithShape="0"/>
                </a:effectLst>
                <a:latin typeface="UTM Brewers KT" panose="02040603050506020204" pitchFamily="18" charset="0"/>
              </a:rPr>
              <a:t>Khởi động</a:t>
            </a:r>
            <a:endParaRPr lang="en-US" sz="8800" b="0" cap="none" spc="0" dirty="0">
              <a:ln w="0"/>
              <a:solidFill>
                <a:schemeClr val="accent1">
                  <a:lumMod val="50000"/>
                </a:schemeClr>
              </a:solidFill>
              <a:effectLst>
                <a:reflection blurRad="6350" stA="53000" endA="300" endPos="35500" dir="5400000" sy="-90000" algn="bl" rotWithShape="0"/>
              </a:effectLst>
              <a:latin typeface="UTM Brewers KT" panose="02040603050506020204" pitchFamily="18" charset="0"/>
            </a:endParaRPr>
          </a:p>
        </p:txBody>
      </p:sp>
    </p:spTree>
    <p:extLst>
      <p:ext uri="{BB962C8B-B14F-4D97-AF65-F5344CB8AC3E}">
        <p14:creationId xmlns:p14="http://schemas.microsoft.com/office/powerpoint/2010/main" val="248251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 by="(-#ppt_w*2)" calcmode="lin" valueType="num">
                                      <p:cBhvr rctx="PPT">
                                        <p:cTn id="11" dur="250" autoRev="1" fill="hold">
                                          <p:stCondLst>
                                            <p:cond delay="0"/>
                                          </p:stCondLst>
                                        </p:cTn>
                                        <p:tgtEl>
                                          <p:spTgt spid="3"/>
                                        </p:tgtEl>
                                        <p:attrNameLst>
                                          <p:attrName>ppt_w</p:attrName>
                                        </p:attrNameLst>
                                      </p:cBhvr>
                                    </p:anim>
                                    <p:anim by="(#ppt_w*0.50)" calcmode="lin" valueType="num">
                                      <p:cBhvr>
                                        <p:cTn id="12" dur="250" decel="50000" autoRev="1" fill="hold">
                                          <p:stCondLst>
                                            <p:cond delay="0"/>
                                          </p:stCondLst>
                                        </p:cTn>
                                        <p:tgtEl>
                                          <p:spTgt spid="3"/>
                                        </p:tgtEl>
                                        <p:attrNameLst>
                                          <p:attrName>ppt_x</p:attrName>
                                        </p:attrNameLst>
                                      </p:cBhvr>
                                    </p:anim>
                                    <p:anim from="(-#ppt_h/2)" to="(#ppt_y)" calcmode="lin" valueType="num">
                                      <p:cBhvr>
                                        <p:cTn id="13" dur="500" fill="hold">
                                          <p:stCondLst>
                                            <p:cond delay="0"/>
                                          </p:stCondLst>
                                        </p:cTn>
                                        <p:tgtEl>
                                          <p:spTgt spid="3"/>
                                        </p:tgtEl>
                                        <p:attrNameLst>
                                          <p:attrName>ppt_y</p:attrName>
                                        </p:attrNameLst>
                                      </p:cBhvr>
                                    </p:anim>
                                    <p:animRot by="21600000">
                                      <p:cBhvr>
                                        <p:cTn id="14" dur="500" fill="hold">
                                          <p:stCondLst>
                                            <p:cond delay="0"/>
                                          </p:stCondLst>
                                        </p:cTn>
                                        <p:tgtEl>
                                          <p:spTgt spid="3"/>
                                        </p:tgtEl>
                                        <p:attrNameLst>
                                          <p:attrName>r</p:attrName>
                                        </p:attrNameLst>
                                      </p:cBhvr>
                                    </p:animRot>
                                  </p:childTnLst>
                                </p:cTn>
                              </p:par>
                            </p:childTnLst>
                          </p:cTn>
                        </p:par>
                        <p:par>
                          <p:cTn id="15" fill="hold">
                            <p:stCondLst>
                              <p:cond delay="105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4"/>
                                        </p:tgtEl>
                                        <p:attrNameLst>
                                          <p:attrName>style.visibility</p:attrName>
                                        </p:attrNameLst>
                                      </p:cBhvr>
                                      <p:to>
                                        <p:strVal val="visible"/>
                                      </p:to>
                                    </p:set>
                                    <p:anim by="(-#ppt_w*2)" calcmode="lin" valueType="num">
                                      <p:cBhvr rctx="PPT">
                                        <p:cTn id="18" dur="250" autoRev="1" fill="hold">
                                          <p:stCondLst>
                                            <p:cond delay="0"/>
                                          </p:stCondLst>
                                        </p:cTn>
                                        <p:tgtEl>
                                          <p:spTgt spid="4"/>
                                        </p:tgtEl>
                                        <p:attrNameLst>
                                          <p:attrName>ppt_w</p:attrName>
                                        </p:attrNameLst>
                                      </p:cBhvr>
                                    </p:anim>
                                    <p:anim by="(#ppt_w*0.50)" calcmode="lin" valueType="num">
                                      <p:cBhvr>
                                        <p:cTn id="19" dur="250" decel="50000" autoRev="1" fill="hold">
                                          <p:stCondLst>
                                            <p:cond delay="0"/>
                                          </p:stCondLst>
                                        </p:cTn>
                                        <p:tgtEl>
                                          <p:spTgt spid="4"/>
                                        </p:tgtEl>
                                        <p:attrNameLst>
                                          <p:attrName>ppt_x</p:attrName>
                                        </p:attrNameLst>
                                      </p:cBhvr>
                                    </p:anim>
                                    <p:anim from="(-#ppt_h/2)" to="(#ppt_y)" calcmode="lin" valueType="num">
                                      <p:cBhvr>
                                        <p:cTn id="20" dur="500" fill="hold">
                                          <p:stCondLst>
                                            <p:cond delay="0"/>
                                          </p:stCondLst>
                                        </p:cTn>
                                        <p:tgtEl>
                                          <p:spTgt spid="4"/>
                                        </p:tgtEl>
                                        <p:attrNameLst>
                                          <p:attrName>ppt_y</p:attrName>
                                        </p:attrNameLst>
                                      </p:cBhvr>
                                    </p:anim>
                                    <p:animRot by="21600000">
                                      <p:cBhvr>
                                        <p:cTn id="21" dur="5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19673" y="197904"/>
            <a:ext cx="9871572" cy="1453474"/>
            <a:chOff x="919673" y="197904"/>
            <a:chExt cx="9871572" cy="1453474"/>
          </a:xfrm>
          <a:effectLst>
            <a:outerShdw blurRad="50800" dist="38100" dir="16200000" rotWithShape="0">
              <a:prstClr val="black">
                <a:alpha val="40000"/>
              </a:prstClr>
            </a:outerShdw>
          </a:effectLst>
        </p:grpSpPr>
        <p:grpSp>
          <p:nvGrpSpPr>
            <p:cNvPr id="3" name="Group 2"/>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1047805" y="225200"/>
              <a:ext cx="9615308" cy="1231106"/>
            </a:xfrm>
            <a:prstGeom prst="rect">
              <a:avLst/>
            </a:prstGeom>
            <a:noFill/>
          </p:spPr>
          <p:txBody>
            <a:bodyPr wrap="square" rtlCol="0">
              <a:spAutoFit/>
            </a:bodyPr>
            <a:lstStyle/>
            <a:p>
              <a:pPr algn="ctr"/>
              <a:r>
                <a:rPr lang="en-US" sz="3700" b="1">
                  <a:solidFill>
                    <a:schemeClr val="accent2">
                      <a:lumMod val="75000"/>
                    </a:schemeClr>
                  </a:solidFill>
                  <a:latin typeface="Arial" panose="020B0604020202020204" pitchFamily="34" charset="0"/>
                  <a:cs typeface="Arial" panose="020B0604020202020204" pitchFamily="34" charset="0"/>
                </a:rPr>
                <a:t>1</a:t>
              </a:r>
              <a:r>
                <a:rPr lang="en-US" sz="3700" b="1">
                  <a:solidFill>
                    <a:srgbClr val="002060"/>
                  </a:solidFill>
                  <a:latin typeface="Arial" panose="020B0604020202020204" pitchFamily="34" charset="0"/>
                  <a:cs typeface="Arial" panose="020B0604020202020204" pitchFamily="34" charset="0"/>
                </a:rPr>
                <a:t>. Đóng vai trời và cây cối, diễn lại cảnh trời đặt tên cho các loài cây.</a:t>
              </a:r>
              <a:endParaRPr lang="en-US" sz="3700" b="1" dirty="0">
                <a:solidFill>
                  <a:srgbClr val="002060"/>
                </a:solidFill>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5587" y="2505355"/>
            <a:ext cx="5226448" cy="4214877"/>
          </a:xfrm>
          <a:prstGeom prst="rect">
            <a:avLst/>
          </a:prstGeom>
        </p:spPr>
      </p:pic>
      <p:sp>
        <p:nvSpPr>
          <p:cNvPr id="8" name="Speech Bubble: Oval 9">
            <a:extLst>
              <a:ext uri="{FF2B5EF4-FFF2-40B4-BE49-F238E27FC236}">
                <a16:creationId xmlns:a16="http://schemas.microsoft.com/office/drawing/2014/main" id="{7242D3E7-C1CC-5917-A9C9-1DFAF6DBB850}"/>
              </a:ext>
            </a:extLst>
          </p:cNvPr>
          <p:cNvSpPr/>
          <p:nvPr/>
        </p:nvSpPr>
        <p:spPr>
          <a:xfrm flipH="1">
            <a:off x="496387" y="1794558"/>
            <a:ext cx="3123569" cy="2058985"/>
          </a:xfrm>
          <a:custGeom>
            <a:avLst/>
            <a:gdLst>
              <a:gd name="connsiteX0" fmla="*/ -201658 w 3123569"/>
              <a:gd name="connsiteY0" fmla="*/ 1219660 h 2058985"/>
              <a:gd name="connsiteX1" fmla="*/ 695 w 3123569"/>
              <a:gd name="connsiteY1" fmla="*/ 998791 h 2058985"/>
              <a:gd name="connsiteX2" fmla="*/ 1515430 w 3123569"/>
              <a:gd name="connsiteY2" fmla="*/ 453 h 2058985"/>
              <a:gd name="connsiteX3" fmla="*/ 3102216 w 3123569"/>
              <a:gd name="connsiteY3" fmla="*/ 859829 h 2058985"/>
              <a:gd name="connsiteX4" fmla="*/ 1741939 w 3123569"/>
              <a:gd name="connsiteY4" fmla="*/ 2052113 h 2058985"/>
              <a:gd name="connsiteX5" fmla="*/ 96921 w 3123569"/>
              <a:gd name="connsiteY5" fmla="*/ 1386510 h 2058985"/>
              <a:gd name="connsiteX6" fmla="*/ -201658 w 3123569"/>
              <a:gd name="connsiteY6" fmla="*/ 1219660 h 2058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3569" h="2058985" fill="none" extrusionOk="0">
                <a:moveTo>
                  <a:pt x="-201658" y="1219660"/>
                </a:moveTo>
                <a:cubicBezTo>
                  <a:pt x="-156275" y="1143971"/>
                  <a:pt x="-86991" y="1093103"/>
                  <a:pt x="695" y="998791"/>
                </a:cubicBezTo>
                <a:cubicBezTo>
                  <a:pt x="16967" y="446011"/>
                  <a:pt x="700004" y="28964"/>
                  <a:pt x="1515430" y="453"/>
                </a:cubicBezTo>
                <a:cubicBezTo>
                  <a:pt x="2324592" y="-50538"/>
                  <a:pt x="2950408" y="350448"/>
                  <a:pt x="3102216" y="859829"/>
                </a:cubicBezTo>
                <a:cubicBezTo>
                  <a:pt x="3248739" y="1401755"/>
                  <a:pt x="2541378" y="1956667"/>
                  <a:pt x="1741939" y="2052113"/>
                </a:cubicBezTo>
                <a:cubicBezTo>
                  <a:pt x="982364" y="2083373"/>
                  <a:pt x="391508" y="1806723"/>
                  <a:pt x="96921" y="1386510"/>
                </a:cubicBezTo>
                <a:cubicBezTo>
                  <a:pt x="63417" y="1374995"/>
                  <a:pt x="-63287" y="1320997"/>
                  <a:pt x="-201658" y="1219660"/>
                </a:cubicBezTo>
                <a:close/>
              </a:path>
              <a:path w="3123569" h="2058985" stroke="0" extrusionOk="0">
                <a:moveTo>
                  <a:pt x="-201658" y="1219660"/>
                </a:moveTo>
                <a:cubicBezTo>
                  <a:pt x="-169373" y="1200644"/>
                  <a:pt x="-71206" y="1039091"/>
                  <a:pt x="695" y="998791"/>
                </a:cubicBezTo>
                <a:cubicBezTo>
                  <a:pt x="-93108" y="466701"/>
                  <a:pt x="675123" y="69774"/>
                  <a:pt x="1515430" y="453"/>
                </a:cubicBezTo>
                <a:cubicBezTo>
                  <a:pt x="2266289" y="70957"/>
                  <a:pt x="3001671" y="371291"/>
                  <a:pt x="3102216" y="859829"/>
                </a:cubicBezTo>
                <a:cubicBezTo>
                  <a:pt x="3241550" y="1475719"/>
                  <a:pt x="2589800" y="1990759"/>
                  <a:pt x="1741939" y="2052113"/>
                </a:cubicBezTo>
                <a:cubicBezTo>
                  <a:pt x="1006361" y="2098847"/>
                  <a:pt x="378137" y="1839086"/>
                  <a:pt x="96921" y="1386510"/>
                </a:cubicBezTo>
                <a:cubicBezTo>
                  <a:pt x="8526" y="1346565"/>
                  <a:pt x="-83842" y="1264022"/>
                  <a:pt x="-201658" y="1219660"/>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chemeClr val="accent1">
                    <a:lumMod val="50000"/>
                  </a:schemeClr>
                </a:solidFill>
                <a:latin typeface="UTM Avo" panose="02040603050506020204" pitchFamily="18" charset="0"/>
                <a:ea typeface="Cambria" panose="02040503050406030204" pitchFamily="18" charset="0"/>
              </a:rPr>
              <a:t>Chú thì ta </a:t>
            </a:r>
          </a:p>
          <a:p>
            <a:pPr algn="ctr"/>
            <a:r>
              <a:rPr lang="en-US" sz="3200" b="1">
                <a:solidFill>
                  <a:schemeClr val="accent1">
                    <a:lumMod val="50000"/>
                  </a:schemeClr>
                </a:solidFill>
                <a:latin typeface="UTM Avo" panose="02040603050506020204" pitchFamily="18" charset="0"/>
                <a:ea typeface="Cambria" panose="02040503050406030204" pitchFamily="18" charset="0"/>
              </a:rPr>
              <a:t>đặt tên cho là cây mít.</a:t>
            </a:r>
          </a:p>
        </p:txBody>
      </p:sp>
      <p:sp>
        <p:nvSpPr>
          <p:cNvPr id="9" name="Speech Bubble: Oval 9">
            <a:extLst>
              <a:ext uri="{FF2B5EF4-FFF2-40B4-BE49-F238E27FC236}">
                <a16:creationId xmlns:a16="http://schemas.microsoft.com/office/drawing/2014/main" id="{7242D3E7-C1CC-5917-A9C9-1DFAF6DBB850}"/>
              </a:ext>
            </a:extLst>
          </p:cNvPr>
          <p:cNvSpPr/>
          <p:nvPr/>
        </p:nvSpPr>
        <p:spPr>
          <a:xfrm>
            <a:off x="7752367" y="3278777"/>
            <a:ext cx="2606479" cy="1932434"/>
          </a:xfrm>
          <a:custGeom>
            <a:avLst/>
            <a:gdLst>
              <a:gd name="connsiteX0" fmla="*/ -168274 w 2606479"/>
              <a:gd name="connsiteY0" fmla="*/ 1144697 h 1932434"/>
              <a:gd name="connsiteX1" fmla="*/ 580 w 2606479"/>
              <a:gd name="connsiteY1" fmla="*/ 937403 h 1932434"/>
              <a:gd name="connsiteX2" fmla="*/ 1254633 w 2606479"/>
              <a:gd name="connsiteY2" fmla="*/ 673 h 1932434"/>
              <a:gd name="connsiteX3" fmla="*/ 2588814 w 2606479"/>
              <a:gd name="connsiteY3" fmla="*/ 807661 h 1932434"/>
              <a:gd name="connsiteX4" fmla="*/ 1492193 w 2606479"/>
              <a:gd name="connsiteY4" fmla="*/ 1922226 h 1932434"/>
              <a:gd name="connsiteX5" fmla="*/ 80877 w 2606479"/>
              <a:gd name="connsiteY5" fmla="*/ 1301292 h 1932434"/>
              <a:gd name="connsiteX6" fmla="*/ -168274 w 2606479"/>
              <a:gd name="connsiteY6" fmla="*/ 1144697 h 193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6479" h="1932434" fill="none" extrusionOk="0">
                <a:moveTo>
                  <a:pt x="-168274" y="1144697"/>
                </a:moveTo>
                <a:cubicBezTo>
                  <a:pt x="-100555" y="1094368"/>
                  <a:pt x="-33484" y="969609"/>
                  <a:pt x="580" y="937403"/>
                </a:cubicBezTo>
                <a:cubicBezTo>
                  <a:pt x="-16790" y="391995"/>
                  <a:pt x="593477" y="47584"/>
                  <a:pt x="1254633" y="673"/>
                </a:cubicBezTo>
                <a:cubicBezTo>
                  <a:pt x="1969928" y="-92200"/>
                  <a:pt x="2406481" y="322533"/>
                  <a:pt x="2588814" y="807661"/>
                </a:cubicBezTo>
                <a:cubicBezTo>
                  <a:pt x="2707048" y="1255038"/>
                  <a:pt x="2166305" y="1828801"/>
                  <a:pt x="1492193" y="1922226"/>
                </a:cubicBezTo>
                <a:cubicBezTo>
                  <a:pt x="821756" y="1955675"/>
                  <a:pt x="341088" y="1703181"/>
                  <a:pt x="80877" y="1301292"/>
                </a:cubicBezTo>
                <a:cubicBezTo>
                  <a:pt x="-29413" y="1226982"/>
                  <a:pt x="-49905" y="1216021"/>
                  <a:pt x="-168274" y="1144697"/>
                </a:cubicBezTo>
                <a:close/>
              </a:path>
              <a:path w="2606479" h="1932434" stroke="0" extrusionOk="0">
                <a:moveTo>
                  <a:pt x="-168274" y="1144697"/>
                </a:moveTo>
                <a:cubicBezTo>
                  <a:pt x="-156104" y="1100081"/>
                  <a:pt x="-24556" y="989365"/>
                  <a:pt x="580" y="937403"/>
                </a:cubicBezTo>
                <a:cubicBezTo>
                  <a:pt x="-107097" y="442639"/>
                  <a:pt x="563338" y="41897"/>
                  <a:pt x="1254633" y="673"/>
                </a:cubicBezTo>
                <a:cubicBezTo>
                  <a:pt x="1881934" y="63457"/>
                  <a:pt x="2549625" y="374604"/>
                  <a:pt x="2588814" y="807661"/>
                </a:cubicBezTo>
                <a:cubicBezTo>
                  <a:pt x="2703997" y="1361623"/>
                  <a:pt x="2149548" y="1854559"/>
                  <a:pt x="1492193" y="1922226"/>
                </a:cubicBezTo>
                <a:cubicBezTo>
                  <a:pt x="856287" y="1977668"/>
                  <a:pt x="350482" y="1742271"/>
                  <a:pt x="80877" y="1301292"/>
                </a:cubicBezTo>
                <a:cubicBezTo>
                  <a:pt x="45728" y="1294812"/>
                  <a:pt x="-139105" y="1166362"/>
                  <a:pt x="-168274" y="1144697"/>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rgbClr val="002060"/>
                </a:solidFill>
                <a:latin typeface="UTM Avo" panose="02040603050506020204" pitchFamily="18" charset="0"/>
                <a:ea typeface="Cambria" panose="02040503050406030204" pitchFamily="18" charset="0"/>
              </a:rPr>
              <a:t>Con cám ơn Trời ạ!</a:t>
            </a:r>
          </a:p>
        </p:txBody>
      </p:sp>
    </p:spTree>
    <p:extLst>
      <p:ext uri="{BB962C8B-B14F-4D97-AF65-F5344CB8AC3E}">
        <p14:creationId xmlns:p14="http://schemas.microsoft.com/office/powerpoint/2010/main" val="2408831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75980" y="184841"/>
            <a:ext cx="10536453" cy="1722336"/>
            <a:chOff x="919673" y="197904"/>
            <a:chExt cx="9871572" cy="1453474"/>
          </a:xfrm>
          <a:effectLst>
            <a:outerShdw blurRad="50800" dist="38100" dir="16200000" rotWithShape="0">
              <a:prstClr val="black">
                <a:alpha val="40000"/>
              </a:prstClr>
            </a:outerShdw>
          </a:effectLst>
        </p:grpSpPr>
        <p:grpSp>
          <p:nvGrpSpPr>
            <p:cNvPr id="3" name="Group 2"/>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1047805" y="341084"/>
              <a:ext cx="9615308" cy="732219"/>
            </a:xfrm>
            <a:prstGeom prst="rect">
              <a:avLst/>
            </a:prstGeom>
            <a:noFill/>
          </p:spPr>
          <p:txBody>
            <a:bodyPr wrap="square" rtlCol="0">
              <a:spAutoFit/>
            </a:bodyPr>
            <a:lstStyle/>
            <a:p>
              <a:pPr algn="ctr"/>
              <a:r>
                <a:rPr lang="en-US" sz="3200" b="1">
                  <a:solidFill>
                    <a:schemeClr val="accent2">
                      <a:lumMod val="75000"/>
                    </a:schemeClr>
                  </a:solidFill>
                  <a:latin typeface="Arial" panose="020B0604020202020204" pitchFamily="34" charset="0"/>
                  <a:cs typeface="Arial" panose="020B0604020202020204" pitchFamily="34" charset="0"/>
                </a:rPr>
                <a:t>2</a:t>
              </a:r>
              <a:r>
                <a:rPr lang="en-US" sz="3200" b="1">
                  <a:solidFill>
                    <a:srgbClr val="002060"/>
                  </a:solidFill>
                  <a:latin typeface="Arial" panose="020B0604020202020204" pitchFamily="34" charset="0"/>
                  <a:cs typeface="Arial" panose="020B0604020202020204" pitchFamily="34" charset="0"/>
                </a:rPr>
                <a:t>. Để được trời đặt tên, cái cây dáng mảnh khảnh, lá nhỏ xíu đã giới thiệu về mình như thế nào?</a:t>
              </a:r>
              <a:endParaRPr lang="en-US" sz="3200" b="1" dirty="0">
                <a:solidFill>
                  <a:srgbClr val="002060"/>
                </a:solidFill>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9818" y="2076842"/>
            <a:ext cx="5982925" cy="4735899"/>
          </a:xfrm>
          <a:prstGeom prst="rect">
            <a:avLst/>
          </a:prstGeom>
          <a:ln>
            <a:noFill/>
          </a:ln>
          <a:effectLst>
            <a:softEdge rad="112500"/>
          </a:effectLst>
        </p:spPr>
      </p:pic>
      <p:sp>
        <p:nvSpPr>
          <p:cNvPr id="8" name="Speech Bubble: Oval 9">
            <a:extLst>
              <a:ext uri="{FF2B5EF4-FFF2-40B4-BE49-F238E27FC236}">
                <a16:creationId xmlns:a16="http://schemas.microsoft.com/office/drawing/2014/main" id="{7242D3E7-C1CC-5917-A9C9-1DFAF6DBB850}"/>
              </a:ext>
            </a:extLst>
          </p:cNvPr>
          <p:cNvSpPr/>
          <p:nvPr/>
        </p:nvSpPr>
        <p:spPr>
          <a:xfrm>
            <a:off x="6975565" y="1737512"/>
            <a:ext cx="3814356" cy="2586446"/>
          </a:xfrm>
          <a:custGeom>
            <a:avLst/>
            <a:gdLst>
              <a:gd name="connsiteX0" fmla="*/ -246255 w 3814356"/>
              <a:gd name="connsiteY0" fmla="*/ 1532107 h 2586446"/>
              <a:gd name="connsiteX1" fmla="*/ 848 w 3814356"/>
              <a:gd name="connsiteY1" fmla="*/ 1254657 h 2586446"/>
              <a:gd name="connsiteX2" fmla="*/ 1847365 w 3814356"/>
              <a:gd name="connsiteY2" fmla="*/ 636 h 2586446"/>
              <a:gd name="connsiteX3" fmla="*/ 3788328 w 3814356"/>
              <a:gd name="connsiteY3" fmla="*/ 1080297 h 2586446"/>
              <a:gd name="connsiteX4" fmla="*/ 2139661 w 3814356"/>
              <a:gd name="connsiteY4" fmla="*/ 2576802 h 2586446"/>
              <a:gd name="connsiteX5" fmla="*/ 118354 w 3814356"/>
              <a:gd name="connsiteY5" fmla="*/ 1741699 h 2586446"/>
              <a:gd name="connsiteX6" fmla="*/ -246255 w 3814356"/>
              <a:gd name="connsiteY6" fmla="*/ 1532107 h 258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4356" h="2586446" fill="none" extrusionOk="0">
                <a:moveTo>
                  <a:pt x="-246255" y="1532107"/>
                </a:moveTo>
                <a:cubicBezTo>
                  <a:pt x="-208382" y="1499283"/>
                  <a:pt x="-89551" y="1337229"/>
                  <a:pt x="848" y="1254657"/>
                </a:cubicBezTo>
                <a:cubicBezTo>
                  <a:pt x="-46335" y="495543"/>
                  <a:pt x="909838" y="102922"/>
                  <a:pt x="1847365" y="636"/>
                </a:cubicBezTo>
                <a:cubicBezTo>
                  <a:pt x="2867298" y="-101274"/>
                  <a:pt x="3555515" y="436026"/>
                  <a:pt x="3788328" y="1080297"/>
                </a:cubicBezTo>
                <a:cubicBezTo>
                  <a:pt x="3964190" y="1640485"/>
                  <a:pt x="3204949" y="2483227"/>
                  <a:pt x="2139661" y="2576802"/>
                </a:cubicBezTo>
                <a:cubicBezTo>
                  <a:pt x="1162558" y="2596820"/>
                  <a:pt x="440631" y="2295430"/>
                  <a:pt x="118354" y="1741699"/>
                </a:cubicBezTo>
                <a:cubicBezTo>
                  <a:pt x="-988" y="1661466"/>
                  <a:pt x="-97865" y="1606681"/>
                  <a:pt x="-246255" y="1532107"/>
                </a:cubicBezTo>
                <a:close/>
              </a:path>
              <a:path w="3814356" h="2586446" stroke="0" extrusionOk="0">
                <a:moveTo>
                  <a:pt x="-246255" y="1532107"/>
                </a:moveTo>
                <a:cubicBezTo>
                  <a:pt x="-137708" y="1456479"/>
                  <a:pt x="-113884" y="1353581"/>
                  <a:pt x="848" y="1254657"/>
                </a:cubicBezTo>
                <a:cubicBezTo>
                  <a:pt x="-6402" y="575371"/>
                  <a:pt x="803693" y="157422"/>
                  <a:pt x="1847365" y="636"/>
                </a:cubicBezTo>
                <a:cubicBezTo>
                  <a:pt x="2767338" y="79937"/>
                  <a:pt x="3648419" y="453445"/>
                  <a:pt x="3788328" y="1080297"/>
                </a:cubicBezTo>
                <a:cubicBezTo>
                  <a:pt x="3928028" y="1981075"/>
                  <a:pt x="3083880" y="2509290"/>
                  <a:pt x="2139661" y="2576802"/>
                </a:cubicBezTo>
                <a:cubicBezTo>
                  <a:pt x="1231703" y="2637778"/>
                  <a:pt x="508503" y="2323258"/>
                  <a:pt x="118354" y="1741699"/>
                </a:cubicBezTo>
                <a:cubicBezTo>
                  <a:pt x="61122" y="1727669"/>
                  <a:pt x="-132656" y="1598537"/>
                  <a:pt x="-246255" y="1532107"/>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chemeClr val="accent1">
                    <a:lumMod val="50000"/>
                  </a:schemeClr>
                </a:solidFill>
                <a:latin typeface="UTM Avo" panose="02040603050506020204" pitchFamily="18" charset="0"/>
                <a:ea typeface="Cambria" panose="02040503050406030204" pitchFamily="18" charset="0"/>
              </a:rPr>
              <a:t>Chú bé tí xíu, chú có ích gì để ta đặt tên nào? </a:t>
            </a:r>
          </a:p>
        </p:txBody>
      </p:sp>
      <p:sp>
        <p:nvSpPr>
          <p:cNvPr id="9" name="Speech Bubble: Oval 9">
            <a:extLst>
              <a:ext uri="{FF2B5EF4-FFF2-40B4-BE49-F238E27FC236}">
                <a16:creationId xmlns:a16="http://schemas.microsoft.com/office/drawing/2014/main" id="{7242D3E7-C1CC-5917-A9C9-1DFAF6DBB850}"/>
              </a:ext>
            </a:extLst>
          </p:cNvPr>
          <p:cNvSpPr/>
          <p:nvPr/>
        </p:nvSpPr>
        <p:spPr>
          <a:xfrm flipH="1">
            <a:off x="91304" y="2442755"/>
            <a:ext cx="4203056" cy="2886891"/>
          </a:xfrm>
          <a:custGeom>
            <a:avLst/>
            <a:gdLst>
              <a:gd name="connsiteX0" fmla="*/ -271349 w 4203056"/>
              <a:gd name="connsiteY0" fmla="*/ 1710079 h 2886891"/>
              <a:gd name="connsiteX1" fmla="*/ 935 w 4203056"/>
              <a:gd name="connsiteY1" fmla="*/ 1400399 h 2886891"/>
              <a:gd name="connsiteX2" fmla="*/ 2033951 w 4203056"/>
              <a:gd name="connsiteY2" fmla="*/ 746 h 2886891"/>
              <a:gd name="connsiteX3" fmla="*/ 4174402 w 4203056"/>
              <a:gd name="connsiteY3" fmla="*/ 1205892 h 2886891"/>
              <a:gd name="connsiteX4" fmla="*/ 2364204 w 4203056"/>
              <a:gd name="connsiteY4" fmla="*/ 2875572 h 2886891"/>
              <a:gd name="connsiteX5" fmla="*/ 130415 w 4203056"/>
              <a:gd name="connsiteY5" fmla="*/ 1944018 h 2886891"/>
              <a:gd name="connsiteX6" fmla="*/ -271349 w 4203056"/>
              <a:gd name="connsiteY6" fmla="*/ 1710079 h 2886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3056" h="2886891" fill="none" extrusionOk="0">
                <a:moveTo>
                  <a:pt x="-271349" y="1710079"/>
                </a:moveTo>
                <a:cubicBezTo>
                  <a:pt x="-126213" y="1567043"/>
                  <a:pt x="-130556" y="1549457"/>
                  <a:pt x="935" y="1400399"/>
                </a:cubicBezTo>
                <a:cubicBezTo>
                  <a:pt x="-11587" y="593433"/>
                  <a:pt x="938394" y="41387"/>
                  <a:pt x="2033951" y="746"/>
                </a:cubicBezTo>
                <a:cubicBezTo>
                  <a:pt x="3116341" y="-59995"/>
                  <a:pt x="3878952" y="483467"/>
                  <a:pt x="4174402" y="1205892"/>
                </a:cubicBezTo>
                <a:cubicBezTo>
                  <a:pt x="4369705" y="1949226"/>
                  <a:pt x="3369120" y="2716846"/>
                  <a:pt x="2364204" y="2875572"/>
                </a:cubicBezTo>
                <a:cubicBezTo>
                  <a:pt x="1358775" y="2940149"/>
                  <a:pt x="491377" y="2560962"/>
                  <a:pt x="130415" y="1944018"/>
                </a:cubicBezTo>
                <a:cubicBezTo>
                  <a:pt x="77920" y="1914146"/>
                  <a:pt x="-108101" y="1823320"/>
                  <a:pt x="-271349" y="1710079"/>
                </a:cubicBezTo>
                <a:close/>
              </a:path>
              <a:path w="4203056" h="2886891" stroke="0" extrusionOk="0">
                <a:moveTo>
                  <a:pt x="-271349" y="1710079"/>
                </a:moveTo>
                <a:cubicBezTo>
                  <a:pt x="-162162" y="1573380"/>
                  <a:pt x="-38813" y="1476931"/>
                  <a:pt x="935" y="1400399"/>
                </a:cubicBezTo>
                <a:cubicBezTo>
                  <a:pt x="-63937" y="648574"/>
                  <a:pt x="908653" y="84346"/>
                  <a:pt x="2033951" y="746"/>
                </a:cubicBezTo>
                <a:cubicBezTo>
                  <a:pt x="3082604" y="-12060"/>
                  <a:pt x="4118509" y="572354"/>
                  <a:pt x="4174402" y="1205892"/>
                </a:cubicBezTo>
                <a:cubicBezTo>
                  <a:pt x="4358161" y="2071276"/>
                  <a:pt x="3449308" y="2789626"/>
                  <a:pt x="2364204" y="2875572"/>
                </a:cubicBezTo>
                <a:cubicBezTo>
                  <a:pt x="1316942" y="2928083"/>
                  <a:pt x="530694" y="2587473"/>
                  <a:pt x="130415" y="1944018"/>
                </a:cubicBezTo>
                <a:cubicBezTo>
                  <a:pt x="73558" y="1873145"/>
                  <a:pt x="-192568" y="1719394"/>
                  <a:pt x="-271349" y="171007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lnSpc>
                <a:spcPct val="80000"/>
              </a:lnSpc>
            </a:pPr>
            <a:r>
              <a:rPr lang="en-US" sz="3200" b="1">
                <a:solidFill>
                  <a:schemeClr val="accent5">
                    <a:lumMod val="50000"/>
                  </a:schemeClr>
                </a:solidFill>
                <a:latin typeface="UTM Aptima" panose="02040603050506020204" pitchFamily="18" charset="0"/>
              </a:rPr>
              <a:t>Thưa trời, khi nấu canh riêu cá hoặc làm chả cá, chả mực mà không có con thì mất cả ngon ạ.</a:t>
            </a:r>
          </a:p>
        </p:txBody>
      </p:sp>
    </p:spTree>
    <p:extLst>
      <p:ext uri="{BB962C8B-B14F-4D97-AF65-F5344CB8AC3E}">
        <p14:creationId xmlns:p14="http://schemas.microsoft.com/office/powerpoint/2010/main" val="1728418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19673" y="197904"/>
            <a:ext cx="9871572" cy="1453474"/>
            <a:chOff x="919673" y="197904"/>
            <a:chExt cx="9871572" cy="1453474"/>
          </a:xfrm>
          <a:effectLst>
            <a:outerShdw blurRad="50800" dist="38100" dir="16200000" rotWithShape="0">
              <a:prstClr val="black">
                <a:alpha val="40000"/>
              </a:prstClr>
            </a:outerShdw>
          </a:effectLst>
        </p:grpSpPr>
        <p:grpSp>
          <p:nvGrpSpPr>
            <p:cNvPr id="3" name="Group 2"/>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983739" y="507969"/>
              <a:ext cx="9615308" cy="769441"/>
            </a:xfrm>
            <a:prstGeom prst="rect">
              <a:avLst/>
            </a:prstGeom>
            <a:noFill/>
          </p:spPr>
          <p:txBody>
            <a:bodyPr wrap="square" rtlCol="0">
              <a:spAutoFit/>
            </a:bodyPr>
            <a:lstStyle/>
            <a:p>
              <a:pPr algn="ctr"/>
              <a:r>
                <a:rPr lang="en-US" sz="4400" b="1">
                  <a:solidFill>
                    <a:schemeClr val="accent2">
                      <a:lumMod val="75000"/>
                    </a:schemeClr>
                  </a:solidFill>
                  <a:latin typeface="Arial" panose="020B0604020202020204" pitchFamily="34" charset="0"/>
                  <a:cs typeface="Arial" panose="020B0604020202020204" pitchFamily="34" charset="0"/>
                </a:rPr>
                <a:t>3</a:t>
              </a:r>
              <a:r>
                <a:rPr lang="en-US" sz="4400" b="1">
                  <a:solidFill>
                    <a:srgbClr val="002060"/>
                  </a:solidFill>
                  <a:latin typeface="Arial" panose="020B0604020202020204" pitchFamily="34" charset="0"/>
                  <a:cs typeface="Arial" panose="020B0604020202020204" pitchFamily="34" charset="0"/>
                </a:rPr>
                <a:t>. Vì sao cây này có tên là “thì là”?</a:t>
              </a:r>
              <a:endParaRPr lang="en-US" sz="4400" b="1" dirty="0">
                <a:solidFill>
                  <a:srgbClr val="002060"/>
                </a:solidFill>
                <a:latin typeface="Arial" panose="020B0604020202020204" pitchFamily="34" charset="0"/>
                <a:cs typeface="Arial" panose="020B0604020202020204" pitchFamily="34" charset="0"/>
              </a:endParaRPr>
            </a:p>
          </p:txBody>
        </p:sp>
      </p:grpSp>
      <p:sp>
        <p:nvSpPr>
          <p:cNvPr id="7" name="TextBox 6"/>
          <p:cNvSpPr txBox="1"/>
          <p:nvPr/>
        </p:nvSpPr>
        <p:spPr>
          <a:xfrm>
            <a:off x="731520" y="1818263"/>
            <a:ext cx="10711543" cy="2160591"/>
          </a:xfrm>
          <a:prstGeom prst="rect">
            <a:avLst/>
          </a:prstGeom>
          <a:noFill/>
          <a:ln>
            <a:solidFill>
              <a:schemeClr val="accent1">
                <a:lumMod val="75000"/>
              </a:schemeClr>
            </a:solidFill>
            <a:prstDash val="dash"/>
          </a:ln>
        </p:spPr>
        <p:txBody>
          <a:bodyPr wrap="square" rtlCol="0">
            <a:spAutoFit/>
          </a:bodyPr>
          <a:lstStyle/>
          <a:p>
            <a:pPr algn="just">
              <a:lnSpc>
                <a:spcPct val="80000"/>
              </a:lnSpc>
            </a:pPr>
            <a:r>
              <a:rPr lang="en-US" sz="2800" b="1">
                <a:solidFill>
                  <a:schemeClr val="accent5">
                    <a:lumMod val="50000"/>
                  </a:schemeClr>
                </a:solidFill>
                <a:latin typeface="UTM Avo" panose="02040603050506020204" pitchFamily="18" charset="0"/>
              </a:rPr>
              <a:t>Trời liền bảo:</a:t>
            </a:r>
          </a:p>
          <a:p>
            <a:pPr algn="just">
              <a:lnSpc>
                <a:spcPct val="80000"/>
              </a:lnSpc>
            </a:pPr>
            <a:r>
              <a:rPr lang="en-US" sz="2800" b="1">
                <a:solidFill>
                  <a:schemeClr val="accent5">
                    <a:lumMod val="50000"/>
                  </a:schemeClr>
                </a:solidFill>
                <a:latin typeface="UTM Avo" panose="02040603050506020204" pitchFamily="18" charset="0"/>
              </a:rPr>
              <a:t>   - Ừ, để ta nghĩ cho một cái tên. Tên chú thì…là…thì… là…</a:t>
            </a:r>
          </a:p>
          <a:p>
            <a:pPr algn="just">
              <a:lnSpc>
                <a:spcPct val="80000"/>
              </a:lnSpc>
            </a:pPr>
            <a:r>
              <a:rPr lang="en-US" sz="2800" b="1">
                <a:solidFill>
                  <a:schemeClr val="accent5">
                    <a:lumMod val="50000"/>
                  </a:schemeClr>
                </a:solidFill>
                <a:latin typeface="UTM Avo" panose="02040603050506020204" pitchFamily="18" charset="0"/>
              </a:rPr>
              <a:t>   Trời còn đang suy nghĩ, cây nhỏ đã chạy đi xa rồi. Nó mừng rỡ khoe với bạn bè:</a:t>
            </a:r>
          </a:p>
          <a:p>
            <a:pPr algn="just">
              <a:lnSpc>
                <a:spcPct val="80000"/>
              </a:lnSpc>
            </a:pPr>
            <a:r>
              <a:rPr lang="en-US" sz="2800" b="1">
                <a:solidFill>
                  <a:schemeClr val="accent5">
                    <a:lumMod val="50000"/>
                  </a:schemeClr>
                </a:solidFill>
                <a:latin typeface="UTM Avo" panose="02040603050506020204" pitchFamily="18" charset="0"/>
              </a:rPr>
              <a:t>   - Trời đặt tên cho tôi là cây “thì là” đấy!</a:t>
            </a:r>
            <a:endParaRPr lang="en-US" sz="2800" b="1">
              <a:latin typeface="UTM Avo" panose="02040603050506020204" pitchFamily="18" charset="0"/>
            </a:endParaRPr>
          </a:p>
        </p:txBody>
      </p:sp>
      <p:sp>
        <p:nvSpPr>
          <p:cNvPr id="8" name="Right Arrow 7"/>
          <p:cNvSpPr/>
          <p:nvPr/>
        </p:nvSpPr>
        <p:spPr>
          <a:xfrm>
            <a:off x="731520" y="4493623"/>
            <a:ext cx="613954" cy="5617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449977" y="4288919"/>
            <a:ext cx="9901645" cy="1384995"/>
          </a:xfrm>
          <a:prstGeom prst="rect">
            <a:avLst/>
          </a:prstGeom>
          <a:noFill/>
        </p:spPr>
        <p:txBody>
          <a:bodyPr wrap="square" rtlCol="0">
            <a:spAutoFit/>
          </a:bodyPr>
          <a:lstStyle/>
          <a:p>
            <a:pPr algn="just"/>
            <a:r>
              <a:rPr lang="en-US" sz="2800" b="1">
                <a:solidFill>
                  <a:schemeClr val="accent1">
                    <a:lumMod val="50000"/>
                  </a:schemeClr>
                </a:solidFill>
                <a:latin typeface="UTM Avo" panose="02040603050506020204" pitchFamily="18" charset="0"/>
              </a:rPr>
              <a:t>Cây này có tên là “thì là” bởi vì cây đã vội vã và hấp tấp nên nhầm lời lẩm nhẩm của trời là tên đặt cho cây.</a:t>
            </a:r>
          </a:p>
        </p:txBody>
      </p:sp>
    </p:spTree>
    <p:extLst>
      <p:ext uri="{BB962C8B-B14F-4D97-AF65-F5344CB8AC3E}">
        <p14:creationId xmlns:p14="http://schemas.microsoft.com/office/powerpoint/2010/main" val="2137353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19673" y="197904"/>
            <a:ext cx="9871572" cy="1453474"/>
            <a:chOff x="919673" y="197904"/>
            <a:chExt cx="9871572" cy="1453474"/>
          </a:xfrm>
          <a:effectLst>
            <a:outerShdw blurRad="50800" dist="38100" dir="16200000" rotWithShape="0">
              <a:prstClr val="black">
                <a:alpha val="40000"/>
              </a:prstClr>
            </a:outerShdw>
          </a:effectLst>
        </p:grpSpPr>
        <p:grpSp>
          <p:nvGrpSpPr>
            <p:cNvPr id="3" name="Group 2"/>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1047805" y="307869"/>
              <a:ext cx="9615308" cy="1200329"/>
            </a:xfrm>
            <a:prstGeom prst="rect">
              <a:avLst/>
            </a:prstGeom>
            <a:noFill/>
          </p:spPr>
          <p:txBody>
            <a:bodyPr wrap="square" rtlCol="0">
              <a:spAutoFit/>
            </a:bodyPr>
            <a:lstStyle/>
            <a:p>
              <a:pPr algn="ctr"/>
              <a:r>
                <a:rPr lang="en-US" sz="3600" b="1">
                  <a:solidFill>
                    <a:schemeClr val="accent2">
                      <a:lumMod val="75000"/>
                    </a:schemeClr>
                  </a:solidFill>
                  <a:latin typeface="Arial" panose="020B0604020202020204" pitchFamily="34" charset="0"/>
                  <a:cs typeface="Arial" panose="020B0604020202020204" pitchFamily="34" charset="0"/>
                </a:rPr>
                <a:t>4</a:t>
              </a:r>
              <a:r>
                <a:rPr lang="en-US" sz="3600" b="1">
                  <a:solidFill>
                    <a:srgbClr val="002060"/>
                  </a:solidFill>
                  <a:latin typeface="Arial" panose="020B0604020202020204" pitchFamily="34" charset="0"/>
                  <a:cs typeface="Arial" panose="020B0604020202020204" pitchFamily="34" charset="0"/>
                </a:rPr>
                <a:t>. Theo em, bạn bè của cây nhỏ sẽ nói gì khi nó khoe tên mình là cây “thì là”? </a:t>
              </a:r>
              <a:endParaRPr lang="en-US" sz="3600" b="1" dirty="0">
                <a:solidFill>
                  <a:srgbClr val="002060"/>
                </a:solidFill>
                <a:latin typeface="Arial" panose="020B0604020202020204" pitchFamily="34" charset="0"/>
                <a:cs typeface="Arial" panose="020B0604020202020204" pitchFamily="34" charset="0"/>
              </a:endParaRPr>
            </a:p>
          </p:txBody>
        </p:sp>
      </p:gr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0904" y="2194560"/>
            <a:ext cx="5875935" cy="4663440"/>
          </a:xfrm>
          <a:prstGeom prst="rect">
            <a:avLst/>
          </a:prstGeom>
        </p:spPr>
      </p:pic>
      <p:sp>
        <p:nvSpPr>
          <p:cNvPr id="9" name="Speech Bubble: Oval 9">
            <a:extLst>
              <a:ext uri="{FF2B5EF4-FFF2-40B4-BE49-F238E27FC236}">
                <a16:creationId xmlns:a16="http://schemas.microsoft.com/office/drawing/2014/main" id="{7242D3E7-C1CC-5917-A9C9-1DFAF6DBB850}"/>
              </a:ext>
            </a:extLst>
          </p:cNvPr>
          <p:cNvSpPr/>
          <p:nvPr/>
        </p:nvSpPr>
        <p:spPr>
          <a:xfrm flipH="1">
            <a:off x="535576" y="1794558"/>
            <a:ext cx="2965268" cy="2345852"/>
          </a:xfrm>
          <a:custGeom>
            <a:avLst/>
            <a:gdLst>
              <a:gd name="connsiteX0" fmla="*/ -191438 w 2965268"/>
              <a:gd name="connsiteY0" fmla="*/ 1389589 h 2345852"/>
              <a:gd name="connsiteX1" fmla="*/ 659 w 2965268"/>
              <a:gd name="connsiteY1" fmla="*/ 1137947 h 2345852"/>
              <a:gd name="connsiteX2" fmla="*/ 1419947 w 2965268"/>
              <a:gd name="connsiteY2" fmla="*/ 1049 h 2345852"/>
              <a:gd name="connsiteX3" fmla="*/ 2945281 w 2965268"/>
              <a:gd name="connsiteY3" fmla="*/ 980987 h 2345852"/>
              <a:gd name="connsiteX4" fmla="*/ 1726240 w 2965268"/>
              <a:gd name="connsiteY4" fmla="*/ 2329911 h 2345852"/>
              <a:gd name="connsiteX5" fmla="*/ 92007 w 2965268"/>
              <a:gd name="connsiteY5" fmla="*/ 1579684 h 2345852"/>
              <a:gd name="connsiteX6" fmla="*/ -191438 w 2965268"/>
              <a:gd name="connsiteY6" fmla="*/ 1389589 h 234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5268" h="2345852" fill="none" extrusionOk="0">
                <a:moveTo>
                  <a:pt x="-191438" y="1389589"/>
                </a:moveTo>
                <a:cubicBezTo>
                  <a:pt x="-148179" y="1365503"/>
                  <a:pt x="-86430" y="1205605"/>
                  <a:pt x="659" y="1137947"/>
                </a:cubicBezTo>
                <a:cubicBezTo>
                  <a:pt x="-78366" y="422790"/>
                  <a:pt x="657220" y="43179"/>
                  <a:pt x="1419947" y="1049"/>
                </a:cubicBezTo>
                <a:cubicBezTo>
                  <a:pt x="2202861" y="-67020"/>
                  <a:pt x="2774696" y="392826"/>
                  <a:pt x="2945281" y="980987"/>
                </a:cubicBezTo>
                <a:cubicBezTo>
                  <a:pt x="3076867" y="1484736"/>
                  <a:pt x="2495441" y="2211569"/>
                  <a:pt x="1726240" y="2329911"/>
                </a:cubicBezTo>
                <a:cubicBezTo>
                  <a:pt x="956467" y="2385983"/>
                  <a:pt x="408471" y="2068267"/>
                  <a:pt x="92007" y="1579684"/>
                </a:cubicBezTo>
                <a:cubicBezTo>
                  <a:pt x="-1078" y="1537424"/>
                  <a:pt x="-151709" y="1404417"/>
                  <a:pt x="-191438" y="1389589"/>
                </a:cubicBezTo>
                <a:close/>
              </a:path>
              <a:path w="2965268" h="2345852" stroke="0" extrusionOk="0">
                <a:moveTo>
                  <a:pt x="-191438" y="1389589"/>
                </a:moveTo>
                <a:cubicBezTo>
                  <a:pt x="-113978" y="1295938"/>
                  <a:pt x="-114982" y="1247681"/>
                  <a:pt x="659" y="1137947"/>
                </a:cubicBezTo>
                <a:cubicBezTo>
                  <a:pt x="-82562" y="534418"/>
                  <a:pt x="623032" y="102769"/>
                  <a:pt x="1419947" y="1049"/>
                </a:cubicBezTo>
                <a:cubicBezTo>
                  <a:pt x="2154659" y="15491"/>
                  <a:pt x="2893147" y="444270"/>
                  <a:pt x="2945281" y="980987"/>
                </a:cubicBezTo>
                <a:cubicBezTo>
                  <a:pt x="3069415" y="1663573"/>
                  <a:pt x="2380660" y="2249015"/>
                  <a:pt x="1726240" y="2329911"/>
                </a:cubicBezTo>
                <a:cubicBezTo>
                  <a:pt x="979729" y="2404345"/>
                  <a:pt x="402557" y="2122125"/>
                  <a:pt x="92007" y="1579684"/>
                </a:cubicBezTo>
                <a:cubicBezTo>
                  <a:pt x="-13719" y="1502700"/>
                  <a:pt x="-50575" y="1457460"/>
                  <a:pt x="-191438" y="13895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lnSpc>
                <a:spcPct val="80000"/>
              </a:lnSpc>
            </a:pPr>
            <a:r>
              <a:rPr lang="en-US" sz="3200" b="1">
                <a:solidFill>
                  <a:schemeClr val="accent1">
                    <a:lumMod val="75000"/>
                  </a:schemeClr>
                </a:solidFill>
                <a:latin typeface="UTM Aptima" panose="02040603050506020204" pitchFamily="18" charset="0"/>
              </a:rPr>
              <a:t>Trời đặt tên </a:t>
            </a:r>
          </a:p>
          <a:p>
            <a:pPr algn="ctr">
              <a:lnSpc>
                <a:spcPct val="80000"/>
              </a:lnSpc>
            </a:pPr>
            <a:r>
              <a:rPr lang="en-US" sz="3200" b="1">
                <a:solidFill>
                  <a:schemeClr val="accent1">
                    <a:lumMod val="75000"/>
                  </a:schemeClr>
                </a:solidFill>
                <a:latin typeface="UTM Aptima" panose="02040603050506020204" pitchFamily="18" charset="0"/>
              </a:rPr>
              <a:t>cho tôi là cây “thì là” đấy!</a:t>
            </a:r>
          </a:p>
        </p:txBody>
      </p:sp>
      <p:sp>
        <p:nvSpPr>
          <p:cNvPr id="10" name="Speech Bubble: Oval 9">
            <a:extLst>
              <a:ext uri="{FF2B5EF4-FFF2-40B4-BE49-F238E27FC236}">
                <a16:creationId xmlns:a16="http://schemas.microsoft.com/office/drawing/2014/main" id="{7242D3E7-C1CC-5917-A9C9-1DFAF6DBB850}"/>
              </a:ext>
            </a:extLst>
          </p:cNvPr>
          <p:cNvSpPr/>
          <p:nvPr/>
        </p:nvSpPr>
        <p:spPr>
          <a:xfrm>
            <a:off x="8194233" y="1684593"/>
            <a:ext cx="2468880" cy="2153229"/>
          </a:xfrm>
          <a:custGeom>
            <a:avLst/>
            <a:gdLst>
              <a:gd name="connsiteX0" fmla="*/ -159391 w 2468880"/>
              <a:gd name="connsiteY0" fmla="*/ 1275487 h 2153229"/>
              <a:gd name="connsiteX1" fmla="*/ 549 w 2468880"/>
              <a:gd name="connsiteY1" fmla="*/ 1044508 h 2153229"/>
              <a:gd name="connsiteX2" fmla="*/ 1171497 w 2468880"/>
              <a:gd name="connsiteY2" fmla="*/ 1400 h 2153229"/>
              <a:gd name="connsiteX3" fmla="*/ 2452403 w 2468880"/>
              <a:gd name="connsiteY3" fmla="*/ 901298 h 2153229"/>
              <a:gd name="connsiteX4" fmla="*/ 1478699 w 2468880"/>
              <a:gd name="connsiteY4" fmla="*/ 2131943 h 2153229"/>
              <a:gd name="connsiteX5" fmla="*/ 76606 w 2468880"/>
              <a:gd name="connsiteY5" fmla="*/ 1449974 h 2153229"/>
              <a:gd name="connsiteX6" fmla="*/ -159391 w 2468880"/>
              <a:gd name="connsiteY6" fmla="*/ 1275487 h 215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8880" h="2153229" fill="none" extrusionOk="0">
                <a:moveTo>
                  <a:pt x="-159391" y="1275487"/>
                </a:moveTo>
                <a:cubicBezTo>
                  <a:pt x="-96939" y="1176866"/>
                  <a:pt x="-68541" y="1145724"/>
                  <a:pt x="549" y="1044508"/>
                </a:cubicBezTo>
                <a:cubicBezTo>
                  <a:pt x="-57872" y="407615"/>
                  <a:pt x="598266" y="109756"/>
                  <a:pt x="1171497" y="1400"/>
                </a:cubicBezTo>
                <a:cubicBezTo>
                  <a:pt x="1813328" y="-44616"/>
                  <a:pt x="2305843" y="357483"/>
                  <a:pt x="2452403" y="901298"/>
                </a:cubicBezTo>
                <a:cubicBezTo>
                  <a:pt x="2558680" y="1360657"/>
                  <a:pt x="2084314" y="2002845"/>
                  <a:pt x="1478699" y="2131943"/>
                </a:cubicBezTo>
                <a:cubicBezTo>
                  <a:pt x="834445" y="2211194"/>
                  <a:pt x="344111" y="1915649"/>
                  <a:pt x="76606" y="1449974"/>
                </a:cubicBezTo>
                <a:cubicBezTo>
                  <a:pt x="-32822" y="1357471"/>
                  <a:pt x="-109304" y="1336722"/>
                  <a:pt x="-159391" y="1275487"/>
                </a:cubicBezTo>
                <a:close/>
              </a:path>
              <a:path w="2468880" h="2153229" stroke="0" extrusionOk="0">
                <a:moveTo>
                  <a:pt x="-159391" y="1275487"/>
                </a:moveTo>
                <a:cubicBezTo>
                  <a:pt x="-112345" y="1173962"/>
                  <a:pt x="-66407" y="1102166"/>
                  <a:pt x="549" y="1044508"/>
                </a:cubicBezTo>
                <a:cubicBezTo>
                  <a:pt x="-97071" y="496155"/>
                  <a:pt x="516580" y="77328"/>
                  <a:pt x="1171497" y="1400"/>
                </a:cubicBezTo>
                <a:cubicBezTo>
                  <a:pt x="1780549" y="26346"/>
                  <a:pt x="2361067" y="368238"/>
                  <a:pt x="2452403" y="901298"/>
                </a:cubicBezTo>
                <a:cubicBezTo>
                  <a:pt x="2555758" y="1495061"/>
                  <a:pt x="2074641" y="2026506"/>
                  <a:pt x="1478699" y="2131943"/>
                </a:cubicBezTo>
                <a:cubicBezTo>
                  <a:pt x="834687" y="2217648"/>
                  <a:pt x="359973" y="1964052"/>
                  <a:pt x="76606" y="1449974"/>
                </a:cubicBezTo>
                <a:cubicBezTo>
                  <a:pt x="22096" y="1398258"/>
                  <a:pt x="-110527" y="1337964"/>
                  <a:pt x="-159391" y="1275487"/>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chemeClr val="accent1">
                    <a:lumMod val="50000"/>
                  </a:schemeClr>
                </a:solidFill>
                <a:latin typeface="UTM Avo" panose="02040603050506020204" pitchFamily="18" charset="0"/>
                <a:ea typeface="Cambria" panose="02040503050406030204" pitchFamily="18" charset="0"/>
              </a:rPr>
              <a:t>Tên cậu đặc biệt quá!</a:t>
            </a:r>
          </a:p>
        </p:txBody>
      </p:sp>
      <p:sp>
        <p:nvSpPr>
          <p:cNvPr id="11" name="Speech Bubble: Oval 9">
            <a:extLst>
              <a:ext uri="{FF2B5EF4-FFF2-40B4-BE49-F238E27FC236}">
                <a16:creationId xmlns:a16="http://schemas.microsoft.com/office/drawing/2014/main" id="{7242D3E7-C1CC-5917-A9C9-1DFAF6DBB850}"/>
              </a:ext>
            </a:extLst>
          </p:cNvPr>
          <p:cNvSpPr/>
          <p:nvPr/>
        </p:nvSpPr>
        <p:spPr>
          <a:xfrm>
            <a:off x="7146095" y="3449665"/>
            <a:ext cx="2860053" cy="2153229"/>
          </a:xfrm>
          <a:custGeom>
            <a:avLst/>
            <a:gdLst>
              <a:gd name="connsiteX0" fmla="*/ -184645 w 2860053"/>
              <a:gd name="connsiteY0" fmla="*/ 1275487 h 2153229"/>
              <a:gd name="connsiteX1" fmla="*/ 636 w 2860053"/>
              <a:gd name="connsiteY1" fmla="*/ 1044508 h 2153229"/>
              <a:gd name="connsiteX2" fmla="*/ 1375082 w 2860053"/>
              <a:gd name="connsiteY2" fmla="*/ 795 h 2153229"/>
              <a:gd name="connsiteX3" fmla="*/ 2840692 w 2860053"/>
              <a:gd name="connsiteY3" fmla="*/ 900053 h 2153229"/>
              <a:gd name="connsiteX4" fmla="*/ 1643604 w 2860053"/>
              <a:gd name="connsiteY4" fmla="*/ 2141154 h 2153229"/>
              <a:gd name="connsiteX5" fmla="*/ 88743 w 2860053"/>
              <a:gd name="connsiteY5" fmla="*/ 1449973 h 2153229"/>
              <a:gd name="connsiteX6" fmla="*/ -184645 w 2860053"/>
              <a:gd name="connsiteY6" fmla="*/ 1275487 h 215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0053" h="2153229" fill="none" extrusionOk="0">
                <a:moveTo>
                  <a:pt x="-184645" y="1275487"/>
                </a:moveTo>
                <a:cubicBezTo>
                  <a:pt x="-137307" y="1210595"/>
                  <a:pt x="-97848" y="1145765"/>
                  <a:pt x="636" y="1044508"/>
                </a:cubicBezTo>
                <a:cubicBezTo>
                  <a:pt x="-84108" y="373353"/>
                  <a:pt x="639826" y="41160"/>
                  <a:pt x="1375082" y="795"/>
                </a:cubicBezTo>
                <a:cubicBezTo>
                  <a:pt x="2128392" y="-61975"/>
                  <a:pt x="2690131" y="362799"/>
                  <a:pt x="2840692" y="900053"/>
                </a:cubicBezTo>
                <a:cubicBezTo>
                  <a:pt x="2970422" y="1426475"/>
                  <a:pt x="2298156" y="2009206"/>
                  <a:pt x="1643604" y="2141154"/>
                </a:cubicBezTo>
                <a:cubicBezTo>
                  <a:pt x="889473" y="2172610"/>
                  <a:pt x="341648" y="1918722"/>
                  <a:pt x="88743" y="1449973"/>
                </a:cubicBezTo>
                <a:cubicBezTo>
                  <a:pt x="-41757" y="1358988"/>
                  <a:pt x="-51631" y="1361836"/>
                  <a:pt x="-184645" y="1275487"/>
                </a:cubicBezTo>
                <a:close/>
              </a:path>
              <a:path w="2860053" h="2153229" stroke="0" extrusionOk="0">
                <a:moveTo>
                  <a:pt x="-184645" y="1275487"/>
                </a:moveTo>
                <a:cubicBezTo>
                  <a:pt x="-133566" y="1175958"/>
                  <a:pt x="-61749" y="1112163"/>
                  <a:pt x="636" y="1044508"/>
                </a:cubicBezTo>
                <a:cubicBezTo>
                  <a:pt x="-31663" y="484418"/>
                  <a:pt x="609233" y="76741"/>
                  <a:pt x="1375082" y="795"/>
                </a:cubicBezTo>
                <a:cubicBezTo>
                  <a:pt x="2066929" y="60404"/>
                  <a:pt x="2768463" y="396390"/>
                  <a:pt x="2840692" y="900053"/>
                </a:cubicBezTo>
                <a:cubicBezTo>
                  <a:pt x="2967588" y="1510593"/>
                  <a:pt x="2383423" y="2059636"/>
                  <a:pt x="1643604" y="2141154"/>
                </a:cubicBezTo>
                <a:cubicBezTo>
                  <a:pt x="940832" y="2204355"/>
                  <a:pt x="331136" y="1930395"/>
                  <a:pt x="88743" y="1449973"/>
                </a:cubicBezTo>
                <a:cubicBezTo>
                  <a:pt x="-26562" y="1399927"/>
                  <a:pt x="-111572" y="1325254"/>
                  <a:pt x="-184645" y="1275487"/>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chemeClr val="accent2">
                    <a:lumMod val="50000"/>
                  </a:schemeClr>
                </a:solidFill>
                <a:latin typeface="UTM Avo" panose="02040603050506020204" pitchFamily="18" charset="0"/>
                <a:ea typeface="Cambria" panose="02040503050406030204" pitchFamily="18" charset="0"/>
              </a:rPr>
              <a:t>Tên cậu thật dễ nhớ.</a:t>
            </a:r>
          </a:p>
        </p:txBody>
      </p:sp>
    </p:spTree>
    <p:extLst>
      <p:ext uri="{BB962C8B-B14F-4D97-AF65-F5344CB8AC3E}">
        <p14:creationId xmlns:p14="http://schemas.microsoft.com/office/powerpoint/2010/main" val="2074971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41AF5171-C4A7-4147-9CA2-5A34C7AB29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9346" y="534927"/>
            <a:ext cx="5747660" cy="2515984"/>
          </a:xfrm>
          <a:prstGeom prst="rect">
            <a:avLst/>
          </a:prstGeom>
        </p:spPr>
      </p:pic>
      <p:sp>
        <p:nvSpPr>
          <p:cNvPr id="3" name="Rectangle 2"/>
          <p:cNvSpPr/>
          <p:nvPr/>
        </p:nvSpPr>
        <p:spPr>
          <a:xfrm>
            <a:off x="4204100" y="1792919"/>
            <a:ext cx="3065262" cy="830997"/>
          </a:xfrm>
          <a:prstGeom prst="rect">
            <a:avLst/>
          </a:prstGeom>
          <a:noFill/>
        </p:spPr>
        <p:txBody>
          <a:bodyPr wrap="none" lIns="91440" tIns="45720" rIns="91440" bIns="45720">
            <a:prstTxWarp prst="textArchUp">
              <a:avLst/>
            </a:prstTxWarp>
            <a:spAutoFit/>
          </a:bodyPr>
          <a:lstStyle/>
          <a:p>
            <a:pPr algn="ctr"/>
            <a:r>
              <a:rPr lang="en-US" sz="4800">
                <a:ln w="0"/>
                <a:solidFill>
                  <a:schemeClr val="accent2">
                    <a:lumMod val="50000"/>
                  </a:schemeClr>
                </a:solidFill>
                <a:effectLst>
                  <a:reflection blurRad="6350" stA="55000" endA="50" endPos="85000" dir="5400000" sy="-100000" algn="bl" rotWithShape="0"/>
                </a:effectLst>
                <a:latin typeface="UTM Azuki" panose="02040603050506020204" pitchFamily="18" charset="0"/>
              </a:rPr>
              <a:t>Hoạt động 3</a:t>
            </a:r>
            <a:endParaRPr lang="en-US" sz="4800" b="0" cap="none" spc="0" dirty="0">
              <a:ln w="0"/>
              <a:solidFill>
                <a:schemeClr val="accent2">
                  <a:lumMod val="50000"/>
                </a:schemeClr>
              </a:solidFill>
              <a:effectLst>
                <a:reflection blurRad="6350" stA="55000" endA="50" endPos="85000" dir="5400000" sy="-100000" algn="bl" rotWithShape="0"/>
              </a:effectLst>
              <a:latin typeface="UTM Azuki" panose="02040603050506020204" pitchFamily="18" charset="0"/>
            </a:endParaRPr>
          </a:p>
        </p:txBody>
      </p:sp>
      <p:sp>
        <p:nvSpPr>
          <p:cNvPr id="4" name="Rectangle 3"/>
          <p:cNvSpPr/>
          <p:nvPr/>
        </p:nvSpPr>
        <p:spPr>
          <a:xfrm>
            <a:off x="1484771" y="3050911"/>
            <a:ext cx="9025024" cy="2800767"/>
          </a:xfrm>
          <a:prstGeom prst="rect">
            <a:avLst/>
          </a:prstGeom>
          <a:noFill/>
        </p:spPr>
        <p:txBody>
          <a:bodyPr wrap="square" lIns="91440" tIns="45720" rIns="91440" bIns="45720">
            <a:spAutoFit/>
          </a:bodyPr>
          <a:lstStyle/>
          <a:p>
            <a:pPr algn="ctr"/>
            <a:r>
              <a:rPr lang="en-US" sz="8800">
                <a:ln w="0"/>
                <a:solidFill>
                  <a:srgbClr val="00CC00"/>
                </a:solidFill>
                <a:effectLst>
                  <a:reflection blurRad="6350" stA="53000" endA="300" endPos="35500" dir="5400000" sy="-90000" algn="bl" rotWithShape="0"/>
                </a:effectLst>
                <a:latin typeface="#9Slide07 Cadena" panose="02000503000000020004" pitchFamily="2" charset="0"/>
              </a:rPr>
              <a:t>Luyện tập theo văn bản đọc</a:t>
            </a:r>
            <a:endParaRPr lang="en-US" sz="8800" b="0" cap="none" spc="0" dirty="0">
              <a:ln w="0"/>
              <a:solidFill>
                <a:srgbClr val="00CC00"/>
              </a:solidFill>
              <a:effectLst>
                <a:reflection blurRad="6350" stA="53000" endA="300" endPos="35500" dir="5400000" sy="-90000" algn="bl" rotWithShape="0"/>
              </a:effectLst>
              <a:latin typeface="#9Slide07 Cadena" panose="02000503000000020004" pitchFamily="2" charset="0"/>
            </a:endParaRPr>
          </a:p>
        </p:txBody>
      </p:sp>
    </p:spTree>
    <p:extLst>
      <p:ext uri="{BB962C8B-B14F-4D97-AF65-F5344CB8AC3E}">
        <p14:creationId xmlns:p14="http://schemas.microsoft.com/office/powerpoint/2010/main" val="1898874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 by="(-#ppt_w*2)" calcmode="lin" valueType="num">
                                      <p:cBhvr rctx="PPT">
                                        <p:cTn id="11" dur="250" autoRev="1" fill="hold">
                                          <p:stCondLst>
                                            <p:cond delay="0"/>
                                          </p:stCondLst>
                                        </p:cTn>
                                        <p:tgtEl>
                                          <p:spTgt spid="3"/>
                                        </p:tgtEl>
                                        <p:attrNameLst>
                                          <p:attrName>ppt_w</p:attrName>
                                        </p:attrNameLst>
                                      </p:cBhvr>
                                    </p:anim>
                                    <p:anim by="(#ppt_w*0.50)" calcmode="lin" valueType="num">
                                      <p:cBhvr>
                                        <p:cTn id="12" dur="250" decel="50000" autoRev="1" fill="hold">
                                          <p:stCondLst>
                                            <p:cond delay="0"/>
                                          </p:stCondLst>
                                        </p:cTn>
                                        <p:tgtEl>
                                          <p:spTgt spid="3"/>
                                        </p:tgtEl>
                                        <p:attrNameLst>
                                          <p:attrName>ppt_x</p:attrName>
                                        </p:attrNameLst>
                                      </p:cBhvr>
                                    </p:anim>
                                    <p:anim from="(-#ppt_h/2)" to="(#ppt_y)" calcmode="lin" valueType="num">
                                      <p:cBhvr>
                                        <p:cTn id="13" dur="500" fill="hold">
                                          <p:stCondLst>
                                            <p:cond delay="0"/>
                                          </p:stCondLst>
                                        </p:cTn>
                                        <p:tgtEl>
                                          <p:spTgt spid="3"/>
                                        </p:tgtEl>
                                        <p:attrNameLst>
                                          <p:attrName>ppt_y</p:attrName>
                                        </p:attrNameLst>
                                      </p:cBhvr>
                                    </p:anim>
                                    <p:animRot by="21600000">
                                      <p:cBhvr>
                                        <p:cTn id="14" dur="500" fill="hold">
                                          <p:stCondLst>
                                            <p:cond delay="0"/>
                                          </p:stCondLst>
                                        </p:cTn>
                                        <p:tgtEl>
                                          <p:spTgt spid="3"/>
                                        </p:tgtEl>
                                        <p:attrNameLst>
                                          <p:attrName>r</p:attrName>
                                        </p:attrNameLst>
                                      </p:cBhvr>
                                    </p:animRot>
                                  </p:childTnLst>
                                </p:cTn>
                              </p:par>
                            </p:childTnLst>
                          </p:cTn>
                        </p:par>
                        <p:par>
                          <p:cTn id="15" fill="hold">
                            <p:stCondLst>
                              <p:cond delay="14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4"/>
                                        </p:tgtEl>
                                        <p:attrNameLst>
                                          <p:attrName>style.visibility</p:attrName>
                                        </p:attrNameLst>
                                      </p:cBhvr>
                                      <p:to>
                                        <p:strVal val="visible"/>
                                      </p:to>
                                    </p:set>
                                    <p:anim by="(-#ppt_w*2)" calcmode="lin" valueType="num">
                                      <p:cBhvr rctx="PPT">
                                        <p:cTn id="18" dur="250" autoRev="1" fill="hold">
                                          <p:stCondLst>
                                            <p:cond delay="0"/>
                                          </p:stCondLst>
                                        </p:cTn>
                                        <p:tgtEl>
                                          <p:spTgt spid="4"/>
                                        </p:tgtEl>
                                        <p:attrNameLst>
                                          <p:attrName>ppt_w</p:attrName>
                                        </p:attrNameLst>
                                      </p:cBhvr>
                                    </p:anim>
                                    <p:anim by="(#ppt_w*0.50)" calcmode="lin" valueType="num">
                                      <p:cBhvr>
                                        <p:cTn id="19" dur="250" decel="50000" autoRev="1" fill="hold">
                                          <p:stCondLst>
                                            <p:cond delay="0"/>
                                          </p:stCondLst>
                                        </p:cTn>
                                        <p:tgtEl>
                                          <p:spTgt spid="4"/>
                                        </p:tgtEl>
                                        <p:attrNameLst>
                                          <p:attrName>ppt_x</p:attrName>
                                        </p:attrNameLst>
                                      </p:cBhvr>
                                    </p:anim>
                                    <p:anim from="(-#ppt_h/2)" to="(#ppt_y)" calcmode="lin" valueType="num">
                                      <p:cBhvr>
                                        <p:cTn id="20" dur="500" fill="hold">
                                          <p:stCondLst>
                                            <p:cond delay="0"/>
                                          </p:stCondLst>
                                        </p:cTn>
                                        <p:tgtEl>
                                          <p:spTgt spid="4"/>
                                        </p:tgtEl>
                                        <p:attrNameLst>
                                          <p:attrName>ppt_y</p:attrName>
                                        </p:attrNameLst>
                                      </p:cBhvr>
                                    </p:anim>
                                    <p:animRot by="21600000">
                                      <p:cBhvr>
                                        <p:cTn id="21" dur="5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72370" y="184841"/>
            <a:ext cx="9871572" cy="1453474"/>
            <a:chOff x="919673" y="197904"/>
            <a:chExt cx="9871572" cy="1453474"/>
          </a:xfrm>
        </p:grpSpPr>
        <p:grpSp>
          <p:nvGrpSpPr>
            <p:cNvPr id="3" name="Group 2"/>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1047805" y="225200"/>
              <a:ext cx="9615308" cy="1231106"/>
            </a:xfrm>
            <a:prstGeom prst="rect">
              <a:avLst/>
            </a:prstGeom>
            <a:noFill/>
          </p:spPr>
          <p:txBody>
            <a:bodyPr wrap="square" rtlCol="0">
              <a:spAutoFit/>
            </a:bodyPr>
            <a:lstStyle/>
            <a:p>
              <a:pPr algn="ctr"/>
              <a:r>
                <a:rPr lang="en-US" sz="3700" b="1">
                  <a:solidFill>
                    <a:schemeClr val="accent2">
                      <a:lumMod val="75000"/>
                    </a:schemeClr>
                  </a:solidFill>
                  <a:latin typeface="Arial" panose="020B0604020202020204" pitchFamily="34" charset="0"/>
                  <a:cs typeface="Arial" panose="020B0604020202020204" pitchFamily="34" charset="0"/>
                </a:rPr>
                <a:t>1</a:t>
              </a:r>
              <a:r>
                <a:rPr lang="en-US" sz="3700" b="1">
                  <a:solidFill>
                    <a:srgbClr val="002060"/>
                  </a:solidFill>
                  <a:latin typeface="Arial" panose="020B0604020202020204" pitchFamily="34" charset="0"/>
                  <a:cs typeface="Arial" panose="020B0604020202020204" pitchFamily="34" charset="0"/>
                </a:rPr>
                <a:t>. Đóng vai cây thì là, nói lời đề nghị trời đặt tên.</a:t>
              </a:r>
              <a:endParaRPr lang="en-US" sz="3700" b="1" dirty="0">
                <a:solidFill>
                  <a:srgbClr val="002060"/>
                </a:solidFill>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3629" y="2039972"/>
            <a:ext cx="6086680" cy="4818028"/>
          </a:xfrm>
          <a:prstGeom prst="rect">
            <a:avLst/>
          </a:prstGeom>
        </p:spPr>
      </p:pic>
      <p:sp>
        <p:nvSpPr>
          <p:cNvPr id="13" name="Speech Bubble: Oval 9">
            <a:extLst>
              <a:ext uri="{FF2B5EF4-FFF2-40B4-BE49-F238E27FC236}">
                <a16:creationId xmlns:a16="http://schemas.microsoft.com/office/drawing/2014/main" id="{7242D3E7-C1CC-5917-A9C9-1DFAF6DBB850}"/>
              </a:ext>
            </a:extLst>
          </p:cNvPr>
          <p:cNvSpPr/>
          <p:nvPr/>
        </p:nvSpPr>
        <p:spPr>
          <a:xfrm flipH="1">
            <a:off x="287382" y="2588612"/>
            <a:ext cx="3592286" cy="2675204"/>
          </a:xfrm>
          <a:custGeom>
            <a:avLst/>
            <a:gdLst>
              <a:gd name="connsiteX0" fmla="*/ -231918 w 3592286"/>
              <a:gd name="connsiteY0" fmla="*/ 1584684 h 2675204"/>
              <a:gd name="connsiteX1" fmla="*/ 799 w 3592286"/>
              <a:gd name="connsiteY1" fmla="*/ 1297712 h 2675204"/>
              <a:gd name="connsiteX2" fmla="*/ 1728571 w 3592286"/>
              <a:gd name="connsiteY2" fmla="*/ 947 h 2675204"/>
              <a:gd name="connsiteX3" fmla="*/ 3567946 w 3592286"/>
              <a:gd name="connsiteY3" fmla="*/ 1118141 h 2675204"/>
              <a:gd name="connsiteX4" fmla="*/ 2058813 w 3592286"/>
              <a:gd name="connsiteY4" fmla="*/ 2660823 h 2675204"/>
              <a:gd name="connsiteX5" fmla="*/ 111463 w 3592286"/>
              <a:gd name="connsiteY5" fmla="*/ 1801468 h 2675204"/>
              <a:gd name="connsiteX6" fmla="*/ -231918 w 3592286"/>
              <a:gd name="connsiteY6" fmla="*/ 1584684 h 2675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2286" h="2675204" fill="none" extrusionOk="0">
                <a:moveTo>
                  <a:pt x="-231918" y="1584684"/>
                </a:moveTo>
                <a:cubicBezTo>
                  <a:pt x="-199742" y="1497010"/>
                  <a:pt x="-14172" y="1355075"/>
                  <a:pt x="799" y="1297712"/>
                </a:cubicBezTo>
                <a:cubicBezTo>
                  <a:pt x="-42616" y="523929"/>
                  <a:pt x="905245" y="167192"/>
                  <a:pt x="1728571" y="947"/>
                </a:cubicBezTo>
                <a:cubicBezTo>
                  <a:pt x="2682158" y="-86987"/>
                  <a:pt x="3409045" y="453326"/>
                  <a:pt x="3567946" y="1118141"/>
                </a:cubicBezTo>
                <a:cubicBezTo>
                  <a:pt x="3730853" y="1745154"/>
                  <a:pt x="3024537" y="2542581"/>
                  <a:pt x="2058813" y="2660823"/>
                </a:cubicBezTo>
                <a:cubicBezTo>
                  <a:pt x="1107628" y="2694052"/>
                  <a:pt x="497928" y="2343087"/>
                  <a:pt x="111463" y="1801468"/>
                </a:cubicBezTo>
                <a:cubicBezTo>
                  <a:pt x="42067" y="1767129"/>
                  <a:pt x="-87929" y="1642471"/>
                  <a:pt x="-231918" y="1584684"/>
                </a:cubicBezTo>
                <a:close/>
              </a:path>
              <a:path w="3592286" h="2675204" stroke="0" extrusionOk="0">
                <a:moveTo>
                  <a:pt x="-231918" y="1584684"/>
                </a:moveTo>
                <a:cubicBezTo>
                  <a:pt x="-161684" y="1538384"/>
                  <a:pt x="-39533" y="1322986"/>
                  <a:pt x="799" y="1297712"/>
                </a:cubicBezTo>
                <a:cubicBezTo>
                  <a:pt x="-107567" y="608646"/>
                  <a:pt x="771038" y="76882"/>
                  <a:pt x="1728571" y="947"/>
                </a:cubicBezTo>
                <a:cubicBezTo>
                  <a:pt x="2603679" y="57222"/>
                  <a:pt x="3529685" y="528868"/>
                  <a:pt x="3567946" y="1118141"/>
                </a:cubicBezTo>
                <a:cubicBezTo>
                  <a:pt x="3706374" y="1974333"/>
                  <a:pt x="3009282" y="2558642"/>
                  <a:pt x="2058813" y="2660823"/>
                </a:cubicBezTo>
                <a:cubicBezTo>
                  <a:pt x="1147158" y="2724621"/>
                  <a:pt x="435058" y="2401434"/>
                  <a:pt x="111463" y="1801468"/>
                </a:cubicBezTo>
                <a:cubicBezTo>
                  <a:pt x="21756" y="1744635"/>
                  <a:pt x="-101517" y="1628343"/>
                  <a:pt x="-231918" y="1584684"/>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lnSpc>
                <a:spcPct val="80000"/>
              </a:lnSpc>
            </a:pPr>
            <a:r>
              <a:rPr lang="en-US" sz="3200" b="1">
                <a:solidFill>
                  <a:schemeClr val="accent1">
                    <a:lumMod val="75000"/>
                  </a:schemeClr>
                </a:solidFill>
                <a:latin typeface="UTM Aptima" panose="02040603050506020204" pitchFamily="18" charset="0"/>
              </a:rPr>
              <a:t>Thưa trời, con muốn trời đặt cho con một cái tên thật đẹp ạ!</a:t>
            </a:r>
          </a:p>
        </p:txBody>
      </p:sp>
    </p:spTree>
    <p:extLst>
      <p:ext uri="{BB962C8B-B14F-4D97-AF65-F5344CB8AC3E}">
        <p14:creationId xmlns:p14="http://schemas.microsoft.com/office/powerpoint/2010/main" val="4025602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72370" y="184841"/>
            <a:ext cx="9871572" cy="1453474"/>
            <a:chOff x="919673" y="197904"/>
            <a:chExt cx="9871572" cy="1453474"/>
          </a:xfrm>
        </p:grpSpPr>
        <p:grpSp>
          <p:nvGrpSpPr>
            <p:cNvPr id="3" name="Group 2"/>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1047805" y="225200"/>
              <a:ext cx="9615308" cy="1231106"/>
            </a:xfrm>
            <a:prstGeom prst="rect">
              <a:avLst/>
            </a:prstGeom>
            <a:noFill/>
          </p:spPr>
          <p:txBody>
            <a:bodyPr wrap="square" rtlCol="0">
              <a:spAutoFit/>
            </a:bodyPr>
            <a:lstStyle/>
            <a:p>
              <a:pPr algn="ctr"/>
              <a:r>
                <a:rPr lang="en-US" sz="3700" b="1">
                  <a:solidFill>
                    <a:schemeClr val="accent2">
                      <a:lumMod val="75000"/>
                    </a:schemeClr>
                  </a:solidFill>
                  <a:latin typeface="Arial" panose="020B0604020202020204" pitchFamily="34" charset="0"/>
                  <a:cs typeface="Arial" panose="020B0604020202020204" pitchFamily="34" charset="0"/>
                </a:rPr>
                <a:t>2</a:t>
              </a:r>
              <a:r>
                <a:rPr lang="en-US" sz="3700" b="1">
                  <a:solidFill>
                    <a:srgbClr val="002060"/>
                  </a:solidFill>
                  <a:latin typeface="Arial" panose="020B0604020202020204" pitchFamily="34" charset="0"/>
                  <a:cs typeface="Arial" panose="020B0604020202020204" pitchFamily="34" charset="0"/>
                </a:rPr>
                <a:t>. Cùng bạn nói và đáp lời đề nghị chơi một trò chơi.</a:t>
              </a:r>
              <a:endParaRPr lang="en-US" sz="3700" b="1" dirty="0">
                <a:solidFill>
                  <a:srgbClr val="002060"/>
                </a:solidFill>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7690" y1="32970" x2="52006" y2="3521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375206" y="1175657"/>
            <a:ext cx="6010823" cy="6858000"/>
          </a:xfrm>
          <a:prstGeom prst="rect">
            <a:avLst/>
          </a:prstGeom>
        </p:spPr>
      </p:pic>
      <p:pic>
        <p:nvPicPr>
          <p:cNvPr id="11" name="Picture 10"/>
          <p:cNvPicPr>
            <a:picLocks noChangeAspect="1"/>
          </p:cNvPicPr>
          <p:nvPr/>
        </p:nvPicPr>
        <p:blipFill>
          <a:blip r:embed="rId4" cstate="print">
            <a:extLst>
              <a:ext uri="{BEBA8EAE-BF5A-486C-A8C5-ECC9F3942E4B}">
                <a14:imgProps xmlns:a14="http://schemas.microsoft.com/office/drawing/2010/main">
                  <a14:imgLayer r:embed="rId5">
                    <a14:imgEffect>
                      <a14:backgroundRemoval t="6610" b="89994" l="9943" r="89976">
                        <a14:foregroundMark x1="44543" y1="14251" x2="80113" y2="29715"/>
                        <a14:foregroundMark x1="79871" y1="27411" x2="75263" y2="30261"/>
                      </a14:backgroundRemoval>
                    </a14:imgEffect>
                  </a14:imgLayer>
                </a14:imgProps>
              </a:ext>
              <a:ext uri="{28A0092B-C50C-407E-A947-70E740481C1C}">
                <a14:useLocalDpi xmlns:a14="http://schemas.microsoft.com/office/drawing/2010/main" val="0"/>
              </a:ext>
            </a:extLst>
          </a:blip>
          <a:stretch>
            <a:fillRect/>
          </a:stretch>
        </p:blipFill>
        <p:spPr>
          <a:xfrm flipH="1">
            <a:off x="122570" y="1830804"/>
            <a:ext cx="4160780" cy="5547706"/>
          </a:xfrm>
          <a:prstGeom prst="rect">
            <a:avLst/>
          </a:prstGeom>
        </p:spPr>
      </p:pic>
      <p:sp>
        <p:nvSpPr>
          <p:cNvPr id="13" name="Rounded Rectangular Callout 12"/>
          <p:cNvSpPr/>
          <p:nvPr/>
        </p:nvSpPr>
        <p:spPr>
          <a:xfrm>
            <a:off x="5310514" y="1754199"/>
            <a:ext cx="3964115" cy="1420075"/>
          </a:xfrm>
          <a:prstGeom prst="wedgeRoundRectCallout">
            <a:avLst>
              <a:gd name="adj1" fmla="val 46165"/>
              <a:gd name="adj2" fmla="val 73597"/>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5">
                    <a:lumMod val="50000"/>
                  </a:schemeClr>
                </a:solidFill>
                <a:latin typeface="UTM Avo" panose="02040603050506020204" pitchFamily="18" charset="0"/>
              </a:rPr>
              <a:t>Cậu có muốn chơi máy bay giấy cùng tớ không?</a:t>
            </a:r>
          </a:p>
        </p:txBody>
      </p:sp>
      <p:sp>
        <p:nvSpPr>
          <p:cNvPr id="14" name="Speech Bubble: Oval 9">
            <a:extLst>
              <a:ext uri="{FF2B5EF4-FFF2-40B4-BE49-F238E27FC236}">
                <a16:creationId xmlns:a16="http://schemas.microsoft.com/office/drawing/2014/main" id="{7242D3E7-C1CC-5917-A9C9-1DFAF6DBB850}"/>
              </a:ext>
            </a:extLst>
          </p:cNvPr>
          <p:cNvSpPr/>
          <p:nvPr/>
        </p:nvSpPr>
        <p:spPr>
          <a:xfrm>
            <a:off x="3487989" y="3290158"/>
            <a:ext cx="3265508" cy="2366059"/>
          </a:xfrm>
          <a:custGeom>
            <a:avLst/>
            <a:gdLst>
              <a:gd name="connsiteX0" fmla="*/ -210821 w 3265508"/>
              <a:gd name="connsiteY0" fmla="*/ 1401559 h 2366059"/>
              <a:gd name="connsiteX1" fmla="*/ 726 w 3265508"/>
              <a:gd name="connsiteY1" fmla="*/ 1147749 h 2366059"/>
              <a:gd name="connsiteX2" fmla="*/ 1574507 w 3265508"/>
              <a:gd name="connsiteY2" fmla="*/ 752 h 2366059"/>
              <a:gd name="connsiteX3" fmla="*/ 3243333 w 3265508"/>
              <a:gd name="connsiteY3" fmla="*/ 988716 h 2366059"/>
              <a:gd name="connsiteX4" fmla="*/ 1859179 w 3265508"/>
              <a:gd name="connsiteY4" fmla="*/ 2354628 h 2366059"/>
              <a:gd name="connsiteX5" fmla="*/ 101324 w 3265508"/>
              <a:gd name="connsiteY5" fmla="*/ 1593291 h 2366059"/>
              <a:gd name="connsiteX6" fmla="*/ -210821 w 3265508"/>
              <a:gd name="connsiteY6" fmla="*/ 1401559 h 236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5508" h="2366059" fill="none" extrusionOk="0">
                <a:moveTo>
                  <a:pt x="-210821" y="1401559"/>
                </a:moveTo>
                <a:cubicBezTo>
                  <a:pt x="-110455" y="1298212"/>
                  <a:pt x="-9452" y="1198235"/>
                  <a:pt x="726" y="1147749"/>
                </a:cubicBezTo>
                <a:cubicBezTo>
                  <a:pt x="-94334" y="406100"/>
                  <a:pt x="724876" y="34626"/>
                  <a:pt x="1574507" y="752"/>
                </a:cubicBezTo>
                <a:cubicBezTo>
                  <a:pt x="2416449" y="-47963"/>
                  <a:pt x="3066787" y="399260"/>
                  <a:pt x="3243333" y="988716"/>
                </a:cubicBezTo>
                <a:cubicBezTo>
                  <a:pt x="3393915" y="1630852"/>
                  <a:pt x="2620254" y="2215830"/>
                  <a:pt x="1859179" y="2354628"/>
                </a:cubicBezTo>
                <a:cubicBezTo>
                  <a:pt x="1069735" y="2416047"/>
                  <a:pt x="410641" y="2090592"/>
                  <a:pt x="101324" y="1593291"/>
                </a:cubicBezTo>
                <a:cubicBezTo>
                  <a:pt x="73192" y="1537745"/>
                  <a:pt x="-111722" y="1497575"/>
                  <a:pt x="-210821" y="1401559"/>
                </a:cubicBezTo>
                <a:close/>
              </a:path>
              <a:path w="3265508" h="2366059" stroke="0" extrusionOk="0">
                <a:moveTo>
                  <a:pt x="-210821" y="1401559"/>
                </a:moveTo>
                <a:cubicBezTo>
                  <a:pt x="-153930" y="1293902"/>
                  <a:pt x="-63686" y="1202641"/>
                  <a:pt x="726" y="1147749"/>
                </a:cubicBezTo>
                <a:cubicBezTo>
                  <a:pt x="-15640" y="529140"/>
                  <a:pt x="710964" y="37351"/>
                  <a:pt x="1574507" y="752"/>
                </a:cubicBezTo>
                <a:cubicBezTo>
                  <a:pt x="2380470" y="19737"/>
                  <a:pt x="3200933" y="465119"/>
                  <a:pt x="3243333" y="988716"/>
                </a:cubicBezTo>
                <a:cubicBezTo>
                  <a:pt x="3379848" y="1709067"/>
                  <a:pt x="2726741" y="2269336"/>
                  <a:pt x="1859179" y="2354628"/>
                </a:cubicBezTo>
                <a:cubicBezTo>
                  <a:pt x="1058366" y="2415353"/>
                  <a:pt x="383393" y="2118518"/>
                  <a:pt x="101324" y="1593291"/>
                </a:cubicBezTo>
                <a:cubicBezTo>
                  <a:pt x="-49008" y="1525393"/>
                  <a:pt x="-149318" y="1455407"/>
                  <a:pt x="-210821" y="140155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chemeClr val="accent2">
                    <a:lumMod val="50000"/>
                  </a:schemeClr>
                </a:solidFill>
                <a:latin typeface="UTM Avo" panose="02040603050506020204" pitchFamily="18" charset="0"/>
                <a:ea typeface="Cambria" panose="02040503050406030204" pitchFamily="18" charset="0"/>
              </a:rPr>
              <a:t>Thích quá, chúng mình cùng chơi nhé!</a:t>
            </a:r>
          </a:p>
        </p:txBody>
      </p:sp>
    </p:spTree>
    <p:extLst>
      <p:ext uri="{BB962C8B-B14F-4D97-AF65-F5344CB8AC3E}">
        <p14:creationId xmlns:p14="http://schemas.microsoft.com/office/powerpoint/2010/main" val="3164922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72370" y="184841"/>
            <a:ext cx="9871572" cy="1453474"/>
            <a:chOff x="919673" y="197904"/>
            <a:chExt cx="9871572" cy="1453474"/>
          </a:xfrm>
        </p:grpSpPr>
        <p:grpSp>
          <p:nvGrpSpPr>
            <p:cNvPr id="3" name="Group 2"/>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1047805" y="225200"/>
              <a:ext cx="9615308" cy="1231106"/>
            </a:xfrm>
            <a:prstGeom prst="rect">
              <a:avLst/>
            </a:prstGeom>
            <a:noFill/>
          </p:spPr>
          <p:txBody>
            <a:bodyPr wrap="square" rtlCol="0">
              <a:spAutoFit/>
            </a:bodyPr>
            <a:lstStyle/>
            <a:p>
              <a:pPr algn="ctr"/>
              <a:r>
                <a:rPr lang="en-US" sz="3700" b="1">
                  <a:solidFill>
                    <a:schemeClr val="accent2">
                      <a:lumMod val="75000"/>
                    </a:schemeClr>
                  </a:solidFill>
                  <a:latin typeface="Arial" panose="020B0604020202020204" pitchFamily="34" charset="0"/>
                  <a:cs typeface="Arial" panose="020B0604020202020204" pitchFamily="34" charset="0"/>
                </a:rPr>
                <a:t>2</a:t>
              </a:r>
              <a:r>
                <a:rPr lang="en-US" sz="3700" b="1">
                  <a:solidFill>
                    <a:srgbClr val="002060"/>
                  </a:solidFill>
                  <a:latin typeface="Arial" panose="020B0604020202020204" pitchFamily="34" charset="0"/>
                  <a:cs typeface="Arial" panose="020B0604020202020204" pitchFamily="34" charset="0"/>
                </a:rPr>
                <a:t>. Cùng bạn nói và đáp lời đề nghị chơi một trò chơi.</a:t>
              </a:r>
              <a:endParaRPr lang="en-US" sz="3700" b="1" dirty="0">
                <a:solidFill>
                  <a:srgbClr val="002060"/>
                </a:solidFill>
                <a:latin typeface="Arial" panose="020B0604020202020204" pitchFamily="34" charset="0"/>
                <a:cs typeface="Arial" panose="020B0604020202020204" pitchFamily="34" charset="0"/>
              </a:endParaRPr>
            </a:p>
          </p:txBody>
        </p:sp>
      </p:gr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2329" y1="33414" x2="56277" y2="33657"/>
                      </a14:backgroundRemoval>
                    </a14:imgEffect>
                  </a14:imgLayer>
                </a14:imgProps>
              </a:ext>
              <a:ext uri="{28A0092B-C50C-407E-A947-70E740481C1C}">
                <a14:useLocalDpi xmlns:a14="http://schemas.microsoft.com/office/drawing/2010/main" val="0"/>
              </a:ext>
            </a:extLst>
          </a:blip>
          <a:stretch>
            <a:fillRect/>
          </a:stretch>
        </p:blipFill>
        <p:spPr>
          <a:xfrm>
            <a:off x="0" y="2003564"/>
            <a:ext cx="5599019" cy="5599019"/>
          </a:xfrm>
          <a:prstGeom prst="rect">
            <a:avLst/>
          </a:prstGeom>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6489" b="93511" l="9863" r="89976"/>
                    </a14:imgEffect>
                  </a14:imgLayer>
                </a14:imgProps>
              </a:ext>
              <a:ext uri="{28A0092B-C50C-407E-A947-70E740481C1C}">
                <a14:useLocalDpi xmlns:a14="http://schemas.microsoft.com/office/drawing/2010/main" val="0"/>
              </a:ext>
            </a:extLst>
          </a:blip>
          <a:stretch>
            <a:fillRect/>
          </a:stretch>
        </p:blipFill>
        <p:spPr>
          <a:xfrm flipH="1">
            <a:off x="8400904" y="2392166"/>
            <a:ext cx="3616361" cy="4821814"/>
          </a:xfrm>
          <a:prstGeom prst="rect">
            <a:avLst/>
          </a:prstGeom>
        </p:spPr>
      </p:pic>
      <p:sp>
        <p:nvSpPr>
          <p:cNvPr id="10" name="Rounded Rectangular Callout 9"/>
          <p:cNvSpPr/>
          <p:nvPr/>
        </p:nvSpPr>
        <p:spPr>
          <a:xfrm>
            <a:off x="3259645" y="1754199"/>
            <a:ext cx="4186184" cy="1420075"/>
          </a:xfrm>
          <a:prstGeom prst="wedgeRoundRectCallout">
            <a:avLst>
              <a:gd name="adj1" fmla="val -46236"/>
              <a:gd name="adj2" fmla="val 66238"/>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5">
                    <a:lumMod val="50000"/>
                  </a:schemeClr>
                </a:solidFill>
                <a:latin typeface="UTM Avo" panose="02040603050506020204" pitchFamily="18" charset="0"/>
              </a:rPr>
              <a:t>Chào Nam, cậu có muốn đi đạp xe cùng tớ không?</a:t>
            </a:r>
          </a:p>
        </p:txBody>
      </p:sp>
      <p:sp>
        <p:nvSpPr>
          <p:cNvPr id="12" name="Speech Bubble: Oval 9">
            <a:extLst>
              <a:ext uri="{FF2B5EF4-FFF2-40B4-BE49-F238E27FC236}">
                <a16:creationId xmlns:a16="http://schemas.microsoft.com/office/drawing/2014/main" id="{7242D3E7-C1CC-5917-A9C9-1DFAF6DBB850}"/>
              </a:ext>
            </a:extLst>
          </p:cNvPr>
          <p:cNvSpPr/>
          <p:nvPr/>
        </p:nvSpPr>
        <p:spPr>
          <a:xfrm flipH="1">
            <a:off x="6035038" y="3630147"/>
            <a:ext cx="2965268" cy="2345852"/>
          </a:xfrm>
          <a:custGeom>
            <a:avLst/>
            <a:gdLst>
              <a:gd name="connsiteX0" fmla="*/ -191438 w 2965268"/>
              <a:gd name="connsiteY0" fmla="*/ 1389589 h 2345852"/>
              <a:gd name="connsiteX1" fmla="*/ 659 w 2965268"/>
              <a:gd name="connsiteY1" fmla="*/ 1137947 h 2345852"/>
              <a:gd name="connsiteX2" fmla="*/ 1419947 w 2965268"/>
              <a:gd name="connsiteY2" fmla="*/ 1049 h 2345852"/>
              <a:gd name="connsiteX3" fmla="*/ 2945281 w 2965268"/>
              <a:gd name="connsiteY3" fmla="*/ 980987 h 2345852"/>
              <a:gd name="connsiteX4" fmla="*/ 1726240 w 2965268"/>
              <a:gd name="connsiteY4" fmla="*/ 2329911 h 2345852"/>
              <a:gd name="connsiteX5" fmla="*/ 92007 w 2965268"/>
              <a:gd name="connsiteY5" fmla="*/ 1579684 h 2345852"/>
              <a:gd name="connsiteX6" fmla="*/ -191438 w 2965268"/>
              <a:gd name="connsiteY6" fmla="*/ 1389589 h 234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5268" h="2345852" fill="none" extrusionOk="0">
                <a:moveTo>
                  <a:pt x="-191438" y="1389589"/>
                </a:moveTo>
                <a:cubicBezTo>
                  <a:pt x="-148179" y="1365503"/>
                  <a:pt x="-86430" y="1205605"/>
                  <a:pt x="659" y="1137947"/>
                </a:cubicBezTo>
                <a:cubicBezTo>
                  <a:pt x="-78366" y="422790"/>
                  <a:pt x="657220" y="43179"/>
                  <a:pt x="1419947" y="1049"/>
                </a:cubicBezTo>
                <a:cubicBezTo>
                  <a:pt x="2202861" y="-67020"/>
                  <a:pt x="2774696" y="392826"/>
                  <a:pt x="2945281" y="980987"/>
                </a:cubicBezTo>
                <a:cubicBezTo>
                  <a:pt x="3076867" y="1484736"/>
                  <a:pt x="2495441" y="2211569"/>
                  <a:pt x="1726240" y="2329911"/>
                </a:cubicBezTo>
                <a:cubicBezTo>
                  <a:pt x="956467" y="2385983"/>
                  <a:pt x="408471" y="2068267"/>
                  <a:pt x="92007" y="1579684"/>
                </a:cubicBezTo>
                <a:cubicBezTo>
                  <a:pt x="-1078" y="1537424"/>
                  <a:pt x="-151709" y="1404417"/>
                  <a:pt x="-191438" y="1389589"/>
                </a:cubicBezTo>
                <a:close/>
              </a:path>
              <a:path w="2965268" h="2345852" stroke="0" extrusionOk="0">
                <a:moveTo>
                  <a:pt x="-191438" y="1389589"/>
                </a:moveTo>
                <a:cubicBezTo>
                  <a:pt x="-113978" y="1295938"/>
                  <a:pt x="-114982" y="1247681"/>
                  <a:pt x="659" y="1137947"/>
                </a:cubicBezTo>
                <a:cubicBezTo>
                  <a:pt x="-82562" y="534418"/>
                  <a:pt x="623032" y="102769"/>
                  <a:pt x="1419947" y="1049"/>
                </a:cubicBezTo>
                <a:cubicBezTo>
                  <a:pt x="2154659" y="15491"/>
                  <a:pt x="2893147" y="444270"/>
                  <a:pt x="2945281" y="980987"/>
                </a:cubicBezTo>
                <a:cubicBezTo>
                  <a:pt x="3069415" y="1663573"/>
                  <a:pt x="2380660" y="2249015"/>
                  <a:pt x="1726240" y="2329911"/>
                </a:cubicBezTo>
                <a:cubicBezTo>
                  <a:pt x="979729" y="2404345"/>
                  <a:pt x="402557" y="2122125"/>
                  <a:pt x="92007" y="1579684"/>
                </a:cubicBezTo>
                <a:cubicBezTo>
                  <a:pt x="-13719" y="1502700"/>
                  <a:pt x="-50575" y="1457460"/>
                  <a:pt x="-191438" y="13895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lnSpc>
                <a:spcPct val="80000"/>
              </a:lnSpc>
            </a:pPr>
            <a:r>
              <a:rPr lang="en-US" sz="3200" b="1">
                <a:solidFill>
                  <a:schemeClr val="accent1">
                    <a:lumMod val="75000"/>
                  </a:schemeClr>
                </a:solidFill>
                <a:latin typeface="UTM Aptima" panose="02040603050506020204" pitchFamily="18" charset="0"/>
              </a:rPr>
              <a:t>Thật tiếc quá, tớ đang bận mất rồi.</a:t>
            </a:r>
          </a:p>
        </p:txBody>
      </p:sp>
    </p:spTree>
    <p:extLst>
      <p:ext uri="{BB962C8B-B14F-4D97-AF65-F5344CB8AC3E}">
        <p14:creationId xmlns:p14="http://schemas.microsoft.com/office/powerpoint/2010/main" val="2972441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0-#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right)">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36"/>
          <p:cNvSpPr txBox="1"/>
          <p:nvPr/>
        </p:nvSpPr>
        <p:spPr>
          <a:xfrm>
            <a:off x="612684" y="1137738"/>
            <a:ext cx="10731500" cy="4339650"/>
          </a:xfrm>
          <a:prstGeom prst="rect">
            <a:avLst/>
          </a:prstGeom>
          <a:noFill/>
        </p:spPr>
        <p:txBody>
          <a:bodyPr wrap="square" rtlCol="0">
            <a:spAutoFit/>
          </a:bodyPr>
          <a:lstStyle/>
          <a:p>
            <a:pPr algn="ctr"/>
            <a:r>
              <a:rPr lang="en-US" altLang="zh-CN" sz="13800" i="0" dirty="0">
                <a:solidFill>
                  <a:srgbClr val="0DBF9F"/>
                </a:solidFill>
                <a:effectLst>
                  <a:outerShdw blurRad="38100" dist="38100" dir="2700000" algn="tl">
                    <a:srgbClr val="000000">
                      <a:alpha val="43137"/>
                    </a:srgbClr>
                  </a:outerShdw>
                </a:effectLst>
                <a:latin typeface="UTM Arruba KT" panose="02040603050506020204" pitchFamily="18" charset="0"/>
                <a:ea typeface="思源黑体 CN Bold" panose="020B0800000000000000" pitchFamily="34" charset="-122"/>
              </a:rPr>
              <a:t>CHÀO </a:t>
            </a:r>
          </a:p>
          <a:p>
            <a:pPr algn="ctr"/>
            <a:r>
              <a:rPr lang="en-US" altLang="zh-CN" sz="13800" i="0" dirty="0">
                <a:solidFill>
                  <a:srgbClr val="0DBF9F"/>
                </a:solidFill>
                <a:effectLst>
                  <a:outerShdw blurRad="38100" dist="38100" dir="2700000" algn="tl">
                    <a:srgbClr val="000000">
                      <a:alpha val="43137"/>
                    </a:srgbClr>
                  </a:outerShdw>
                </a:effectLst>
                <a:latin typeface="UTM Arruba KT" panose="02040603050506020204" pitchFamily="18" charset="0"/>
                <a:ea typeface="思源黑体 CN Bold" panose="020B0800000000000000" pitchFamily="34" charset="-122"/>
              </a:rPr>
              <a:t>TẠM BIỆT</a:t>
            </a:r>
          </a:p>
        </p:txBody>
      </p:sp>
    </p:spTree>
    <p:extLst>
      <p:ext uri="{BB962C8B-B14F-4D97-AF65-F5344CB8AC3E}">
        <p14:creationId xmlns:p14="http://schemas.microsoft.com/office/powerpoint/2010/main" val="933743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92327" y="783772"/>
            <a:ext cx="10776859" cy="5343336"/>
          </a:xfrm>
          <a:prstGeom prst="rect">
            <a:avLst/>
          </a:prstGeom>
          <a:ln>
            <a:noFill/>
          </a:ln>
          <a:effectLst>
            <a:softEdge rad="112500"/>
          </a:effectLst>
        </p:spPr>
      </p:pic>
      <p:sp>
        <p:nvSpPr>
          <p:cNvPr id="3" name="TextBox 2"/>
          <p:cNvSpPr txBox="1"/>
          <p:nvPr/>
        </p:nvSpPr>
        <p:spPr>
          <a:xfrm>
            <a:off x="2470201" y="655656"/>
            <a:ext cx="5438051" cy="830997"/>
          </a:xfrm>
          <a:prstGeom prst="rect">
            <a:avLst/>
          </a:prstGeom>
          <a:noFill/>
        </p:spPr>
        <p:txBody>
          <a:bodyPr wrap="square" rtlCol="0">
            <a:spAutoFit/>
          </a:bodyPr>
          <a:lstStyle/>
          <a:p>
            <a:pPr algn="ctr"/>
            <a:r>
              <a:rPr lang="en-US" sz="4800" b="1">
                <a:solidFill>
                  <a:srgbClr val="002060"/>
                </a:solidFill>
                <a:latin typeface="UTM Avo" panose="02040603050506020204" pitchFamily="18" charset="0"/>
              </a:rPr>
              <a:t>Tranh vẽ gì?</a:t>
            </a:r>
          </a:p>
        </p:txBody>
      </p:sp>
    </p:spTree>
    <p:extLst>
      <p:ext uri="{BB962C8B-B14F-4D97-AF65-F5344CB8AC3E}">
        <p14:creationId xmlns:p14="http://schemas.microsoft.com/office/powerpoint/2010/main" val="3191520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92327" y="783772"/>
            <a:ext cx="10776859" cy="5343336"/>
          </a:xfrm>
          <a:prstGeom prst="rect">
            <a:avLst/>
          </a:prstGeom>
          <a:ln>
            <a:noFill/>
          </a:ln>
          <a:effectLst>
            <a:softEdge rad="112500"/>
          </a:effectLst>
        </p:spPr>
      </p:pic>
      <p:sp>
        <p:nvSpPr>
          <p:cNvPr id="3" name="TextBox 2"/>
          <p:cNvSpPr txBox="1"/>
          <p:nvPr/>
        </p:nvSpPr>
        <p:spPr>
          <a:xfrm>
            <a:off x="692327" y="429829"/>
            <a:ext cx="9639067" cy="707886"/>
          </a:xfrm>
          <a:prstGeom prst="rect">
            <a:avLst/>
          </a:prstGeom>
          <a:noFill/>
        </p:spPr>
        <p:txBody>
          <a:bodyPr wrap="square" rtlCol="0">
            <a:spAutoFit/>
          </a:bodyPr>
          <a:lstStyle/>
          <a:p>
            <a:pPr algn="ctr"/>
            <a:r>
              <a:rPr lang="en-US" sz="4000" b="1">
                <a:solidFill>
                  <a:srgbClr val="002060"/>
                </a:solidFill>
                <a:latin typeface="UTM Avo" panose="02040603050506020204" pitchFamily="18" charset="0"/>
              </a:rPr>
              <a:t>Nói tên các cây rau có trong tranh.</a:t>
            </a:r>
          </a:p>
        </p:txBody>
      </p:sp>
      <p:sp>
        <p:nvSpPr>
          <p:cNvPr id="4" name="Rounded Rectangular Callout 3"/>
          <p:cNvSpPr/>
          <p:nvPr/>
        </p:nvSpPr>
        <p:spPr>
          <a:xfrm>
            <a:off x="5590238" y="2829045"/>
            <a:ext cx="2011680" cy="535577"/>
          </a:xfrm>
          <a:prstGeom prst="wedgeRoundRectCallout">
            <a:avLst>
              <a:gd name="adj1" fmla="val -38275"/>
              <a:gd name="adj2" fmla="val 10396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UTM Avo" panose="02040603050506020204" pitchFamily="18" charset="0"/>
              </a:rPr>
              <a:t>Su hào</a:t>
            </a:r>
          </a:p>
        </p:txBody>
      </p:sp>
      <p:sp>
        <p:nvSpPr>
          <p:cNvPr id="5" name="Rounded Rectangular Callout 4"/>
          <p:cNvSpPr/>
          <p:nvPr/>
        </p:nvSpPr>
        <p:spPr>
          <a:xfrm>
            <a:off x="1323701" y="2251476"/>
            <a:ext cx="2011680" cy="535577"/>
          </a:xfrm>
          <a:prstGeom prst="wedgeRoundRectCallout">
            <a:avLst>
              <a:gd name="adj1" fmla="val -2561"/>
              <a:gd name="adj2" fmla="val 10396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UTM Avo" panose="02040603050506020204" pitchFamily="18" charset="0"/>
              </a:rPr>
              <a:t>Cà rốt</a:t>
            </a:r>
          </a:p>
        </p:txBody>
      </p:sp>
      <p:sp>
        <p:nvSpPr>
          <p:cNvPr id="6" name="Rounded Rectangular Callout 5"/>
          <p:cNvSpPr/>
          <p:nvPr/>
        </p:nvSpPr>
        <p:spPr>
          <a:xfrm>
            <a:off x="6411686" y="4498909"/>
            <a:ext cx="1728651" cy="535577"/>
          </a:xfrm>
          <a:prstGeom prst="wedgeRoundRectCallout">
            <a:avLst>
              <a:gd name="adj1" fmla="val -38275"/>
              <a:gd name="adj2" fmla="val 10396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UTM Avo" panose="02040603050506020204" pitchFamily="18" charset="0"/>
              </a:rPr>
              <a:t>Hành</a:t>
            </a:r>
          </a:p>
        </p:txBody>
      </p:sp>
      <p:sp>
        <p:nvSpPr>
          <p:cNvPr id="7" name="Rounded Rectangular Callout 6"/>
          <p:cNvSpPr/>
          <p:nvPr/>
        </p:nvSpPr>
        <p:spPr>
          <a:xfrm>
            <a:off x="8140337" y="2184763"/>
            <a:ext cx="2185851" cy="535577"/>
          </a:xfrm>
          <a:prstGeom prst="wedgeRoundRectCallout">
            <a:avLst>
              <a:gd name="adj1" fmla="val 37050"/>
              <a:gd name="adj2" fmla="val 11615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UTM Avo" panose="02040603050506020204" pitchFamily="18" charset="0"/>
              </a:rPr>
              <a:t>Cà chua</a:t>
            </a:r>
          </a:p>
        </p:txBody>
      </p:sp>
      <p:sp>
        <p:nvSpPr>
          <p:cNvPr id="8" name="Rounded Rectangular Callout 7"/>
          <p:cNvSpPr/>
          <p:nvPr/>
        </p:nvSpPr>
        <p:spPr>
          <a:xfrm>
            <a:off x="2329541" y="3231813"/>
            <a:ext cx="2011680" cy="535577"/>
          </a:xfrm>
          <a:prstGeom prst="wedgeRoundRectCallout">
            <a:avLst>
              <a:gd name="adj1" fmla="val -38275"/>
              <a:gd name="adj2" fmla="val 10396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UTM Avo" panose="02040603050506020204" pitchFamily="18" charset="0"/>
              </a:rPr>
              <a:t>Bắp cải</a:t>
            </a:r>
          </a:p>
        </p:txBody>
      </p:sp>
      <p:sp>
        <p:nvSpPr>
          <p:cNvPr id="9" name="Rounded Rectangular Callout 8"/>
          <p:cNvSpPr/>
          <p:nvPr/>
        </p:nvSpPr>
        <p:spPr>
          <a:xfrm>
            <a:off x="9320348" y="3954932"/>
            <a:ext cx="2011680" cy="535577"/>
          </a:xfrm>
          <a:prstGeom prst="wedgeRoundRectCallout">
            <a:avLst>
              <a:gd name="adj1" fmla="val -5158"/>
              <a:gd name="adj2" fmla="val 11615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UTM Avo" panose="02040603050506020204" pitchFamily="18" charset="0"/>
              </a:rPr>
              <a:t>Rau cải</a:t>
            </a:r>
          </a:p>
        </p:txBody>
      </p:sp>
    </p:spTree>
    <p:extLst>
      <p:ext uri="{BB962C8B-B14F-4D97-AF65-F5344CB8AC3E}">
        <p14:creationId xmlns:p14="http://schemas.microsoft.com/office/powerpoint/2010/main" val="2936885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92327" y="783772"/>
            <a:ext cx="10776859" cy="5343336"/>
          </a:xfrm>
          <a:prstGeom prst="rect">
            <a:avLst/>
          </a:prstGeom>
          <a:ln>
            <a:noFill/>
          </a:ln>
          <a:effectLst>
            <a:softEdge rad="112500"/>
          </a:effectLst>
        </p:spPr>
      </p:pic>
      <p:pic>
        <p:nvPicPr>
          <p:cNvPr id="10" name="图片 7">
            <a:extLst>
              <a:ext uri="{FF2B5EF4-FFF2-40B4-BE49-F238E27FC236}">
                <a16:creationId xmlns:a16="http://schemas.microsoft.com/office/drawing/2014/main" id="{76418130-7223-4F5D-BCAF-2FB39AA55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985" y="1803822"/>
            <a:ext cx="4048249" cy="5262725"/>
          </a:xfrm>
          <a:prstGeom prst="rect">
            <a:avLst/>
          </a:prstGeom>
        </p:spPr>
      </p:pic>
      <p:sp>
        <p:nvSpPr>
          <p:cNvPr id="11" name="Speech Bubble: Oval 9">
            <a:extLst>
              <a:ext uri="{FF2B5EF4-FFF2-40B4-BE49-F238E27FC236}">
                <a16:creationId xmlns:a16="http://schemas.microsoft.com/office/drawing/2014/main" id="{7242D3E7-C1CC-5917-A9C9-1DFAF6DBB850}"/>
              </a:ext>
            </a:extLst>
          </p:cNvPr>
          <p:cNvSpPr/>
          <p:nvPr/>
        </p:nvSpPr>
        <p:spPr>
          <a:xfrm>
            <a:off x="3330701" y="783772"/>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a:solidFill>
                  <a:schemeClr val="accent1">
                    <a:lumMod val="50000"/>
                  </a:schemeClr>
                </a:solidFill>
                <a:latin typeface="UTM Avo" panose="02040603050506020204" pitchFamily="18" charset="0"/>
                <a:ea typeface="Cambria" panose="02040503050406030204" pitchFamily="18" charset="0"/>
              </a:rPr>
              <a:t>Nói tên một </a:t>
            </a:r>
          </a:p>
          <a:p>
            <a:pPr algn="ctr"/>
            <a:r>
              <a:rPr lang="en-US" sz="4000" b="1">
                <a:solidFill>
                  <a:schemeClr val="accent1">
                    <a:lumMod val="50000"/>
                  </a:schemeClr>
                </a:solidFill>
                <a:latin typeface="UTM Avo" panose="02040603050506020204" pitchFamily="18" charset="0"/>
                <a:ea typeface="Cambria" panose="02040503050406030204" pitchFamily="18" charset="0"/>
              </a:rPr>
              <a:t>số loại rau khác mà em biết.</a:t>
            </a:r>
          </a:p>
        </p:txBody>
      </p:sp>
    </p:spTree>
    <p:extLst>
      <p:ext uri="{BB962C8B-B14F-4D97-AF65-F5344CB8AC3E}">
        <p14:creationId xmlns:p14="http://schemas.microsoft.com/office/powerpoint/2010/main" val="816202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rot="20475946">
            <a:off x="6256265" y="1641003"/>
            <a:ext cx="2973860" cy="2096571"/>
          </a:xfrm>
          <a:prstGeom prst="rect">
            <a:avLst/>
          </a:prstGeom>
        </p:spPr>
      </p:pic>
      <p:pic>
        <p:nvPicPr>
          <p:cNvPr id="5" name="Picture 4">
            <a:extLst>
              <a:ext uri="{FF2B5EF4-FFF2-40B4-BE49-F238E27FC236}">
                <a16:creationId xmlns:a16="http://schemas.microsoft.com/office/drawing/2014/main" id="{759B9D0F-746E-8E10-55B9-4EFCA93F9A17}"/>
              </a:ext>
            </a:extLst>
          </p:cNvPr>
          <p:cNvPicPr>
            <a:picLocks noChangeAspect="1"/>
          </p:cNvPicPr>
          <p:nvPr/>
        </p:nvPicPr>
        <p:blipFill>
          <a:blip r:embed="rId4"/>
          <a:stretch>
            <a:fillRect/>
          </a:stretch>
        </p:blipFill>
        <p:spPr>
          <a:xfrm>
            <a:off x="10786280" y="-141584"/>
            <a:ext cx="1173607" cy="1161988"/>
          </a:xfrm>
          <a:prstGeom prst="rect">
            <a:avLst/>
          </a:prstGeom>
        </p:spPr>
      </p:pic>
      <p:grpSp>
        <p:nvGrpSpPr>
          <p:cNvPr id="6" name="Group 5"/>
          <p:cNvGrpSpPr/>
          <p:nvPr/>
        </p:nvGrpSpPr>
        <p:grpSpPr>
          <a:xfrm>
            <a:off x="9380560" y="598606"/>
            <a:ext cx="2811440" cy="1105510"/>
            <a:chOff x="-856881" y="1091821"/>
            <a:chExt cx="2811440" cy="1105510"/>
          </a:xfrm>
        </p:grpSpPr>
        <p:sp>
          <p:nvSpPr>
            <p:cNvPr id="7"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2400" b="1" kern="0">
                  <a:ln w="60325">
                    <a:solidFill>
                      <a:schemeClr val="bg1"/>
                    </a:solidFill>
                  </a:ln>
                  <a:solidFill>
                    <a:srgbClr val="002060"/>
                  </a:solidFill>
                  <a:effectLst>
                    <a:outerShdw blurRad="38100" dist="38100" dir="2700000" algn="tl">
                      <a:srgbClr val="000000">
                        <a:alpha val="43137"/>
                      </a:srgbClr>
                    </a:outerShdw>
                  </a:effectLst>
                  <a:latin typeface="#9Slide05 Aphrodite Pro" panose="02000000000000000000" pitchFamily="2" charset="0"/>
                </a:rPr>
                <a:t>Tiếng việt 2</a:t>
              </a:r>
            </a:p>
          </p:txBody>
        </p:sp>
        <p:sp>
          <p:nvSpPr>
            <p:cNvPr id="8" name="Google Shape;1910;p31">
              <a:extLst>
                <a:ext uri="{FF2B5EF4-FFF2-40B4-BE49-F238E27FC236}">
                  <a16:creationId xmlns:a16="http://schemas.microsoft.com/office/drawing/2014/main" id="{E4CC77B8-F17E-79E4-B3C9-5B07D794B153}"/>
                </a:ext>
              </a:extLst>
            </p:cNvPr>
            <p:cNvSpPr txBox="1">
              <a:spLocks/>
            </p:cNvSpPr>
            <p:nvPr/>
          </p:nvSpPr>
          <p:spPr>
            <a:xfrm>
              <a:off x="-856881"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2400" b="1" kern="0">
                  <a:solidFill>
                    <a:srgbClr val="002060"/>
                  </a:solidFill>
                  <a:effectLst>
                    <a:outerShdw blurRad="38100" dist="38100" dir="2700000" algn="tl">
                      <a:srgbClr val="000000">
                        <a:alpha val="43137"/>
                      </a:srgbClr>
                    </a:outerShdw>
                  </a:effectLst>
                  <a:latin typeface="#9Slide05 Aphrodite Pro" panose="02000000000000000000" pitchFamily="2" charset="0"/>
                </a:rPr>
                <a:t>Tiếng việt 2</a:t>
              </a:r>
            </a:p>
          </p:txBody>
        </p:sp>
      </p:grpSp>
      <p:grpSp>
        <p:nvGrpSpPr>
          <p:cNvPr id="9" name="Group 8"/>
          <p:cNvGrpSpPr/>
          <p:nvPr/>
        </p:nvGrpSpPr>
        <p:grpSpPr>
          <a:xfrm>
            <a:off x="3206934" y="3797219"/>
            <a:ext cx="7759351" cy="5201424"/>
            <a:chOff x="6452031" y="4250906"/>
            <a:chExt cx="7398870" cy="5201424"/>
          </a:xfrm>
        </p:grpSpPr>
        <p:sp>
          <p:nvSpPr>
            <p:cNvPr id="10" name="TextBox 9"/>
            <p:cNvSpPr txBox="1"/>
            <p:nvPr/>
          </p:nvSpPr>
          <p:spPr>
            <a:xfrm>
              <a:off x="6452031" y="4285094"/>
              <a:ext cx="7398870" cy="2646878"/>
            </a:xfrm>
            <a:prstGeom prst="rect">
              <a:avLst/>
            </a:prstGeom>
            <a:noFill/>
          </p:spPr>
          <p:txBody>
            <a:bodyPr wrap="square" rtlCol="0">
              <a:spAutoFit/>
            </a:bodyPr>
            <a:lstStyle/>
            <a:p>
              <a:r>
                <a:rPr lang="en-US" sz="16600" b="1">
                  <a:ln w="177800">
                    <a:solidFill>
                      <a:schemeClr val="bg1"/>
                    </a:solidFill>
                  </a:ln>
                  <a:solidFill>
                    <a:schemeClr val="bg1"/>
                  </a:solidFill>
                  <a:effectLst>
                    <a:outerShdw blurRad="38100" dist="38100" dir="2700000" algn="tl">
                      <a:srgbClr val="000000">
                        <a:alpha val="43137"/>
                      </a:srgbClr>
                    </a:outerShdw>
                  </a:effectLst>
                  <a:latin typeface="#9Slide05 SVNMaphylla" pitchFamily="2" charset="0"/>
                </a:rPr>
                <a:t> </a:t>
              </a:r>
              <a:r>
                <a:rPr lang="en-US" sz="16600" b="1">
                  <a:ln w="177800">
                    <a:solidFill>
                      <a:schemeClr val="accent1">
                        <a:lumMod val="75000"/>
                      </a:schemeClr>
                    </a:solidFill>
                  </a:ln>
                  <a:solidFill>
                    <a:schemeClr val="accent1">
                      <a:lumMod val="75000"/>
                    </a:schemeClr>
                  </a:solidFill>
                  <a:effectLst>
                    <a:outerShdw blurRad="38100" dist="38100" dir="2700000" algn="tl">
                      <a:srgbClr val="000000">
                        <a:alpha val="43137"/>
                      </a:srgbClr>
                    </a:outerShdw>
                  </a:effectLst>
                  <a:latin typeface="#9Slide05 SVNMaphylla" pitchFamily="2" charset="0"/>
                </a:rPr>
                <a:t>cây thì là</a:t>
              </a:r>
            </a:p>
          </p:txBody>
        </p:sp>
        <p:sp>
          <p:nvSpPr>
            <p:cNvPr id="11" name="TextBox 10"/>
            <p:cNvSpPr txBox="1"/>
            <p:nvPr/>
          </p:nvSpPr>
          <p:spPr>
            <a:xfrm>
              <a:off x="6452031" y="4250906"/>
              <a:ext cx="6079126" cy="5201424"/>
            </a:xfrm>
            <a:prstGeom prst="rect">
              <a:avLst/>
            </a:prstGeom>
            <a:noFill/>
          </p:spPr>
          <p:txBody>
            <a:bodyPr wrap="square" rtlCol="0">
              <a:spAutoFit/>
            </a:bodyPr>
            <a:lstStyle/>
            <a:p>
              <a:r>
                <a:rPr lang="en-US" sz="16600" b="1">
                  <a:solidFill>
                    <a:srgbClr val="FF0066"/>
                  </a:solidFill>
                  <a:effectLst>
                    <a:outerShdw blurRad="38100" dist="38100" dir="2700000" algn="tl">
                      <a:srgbClr val="000000">
                        <a:alpha val="43137"/>
                      </a:srgbClr>
                    </a:outerShdw>
                  </a:effectLst>
                  <a:latin typeface="#9Slide05 SVNMaphylla" pitchFamily="2" charset="0"/>
                </a:rPr>
                <a:t> </a:t>
              </a:r>
              <a:r>
                <a:rPr lang="en-US" sz="16600" b="1">
                  <a:solidFill>
                    <a:srgbClr val="92D050"/>
                  </a:solidFill>
                  <a:effectLst>
                    <a:outerShdw blurRad="38100" dist="38100" dir="2700000" algn="tl">
                      <a:srgbClr val="000000">
                        <a:alpha val="43137"/>
                      </a:srgbClr>
                    </a:outerShdw>
                  </a:effectLst>
                  <a:latin typeface="#9Slide05 SVNMaphylla" pitchFamily="2" charset="0"/>
                </a:rPr>
                <a:t>cây thì là</a:t>
              </a:r>
            </a:p>
          </p:txBody>
        </p:sp>
      </p:grpSp>
      <p:grpSp>
        <p:nvGrpSpPr>
          <p:cNvPr id="15" name="Group 14"/>
          <p:cNvGrpSpPr/>
          <p:nvPr/>
        </p:nvGrpSpPr>
        <p:grpSpPr>
          <a:xfrm>
            <a:off x="1521378" y="2399685"/>
            <a:ext cx="6040078" cy="1579720"/>
            <a:chOff x="614811" y="4538053"/>
            <a:chExt cx="8745047" cy="1579720"/>
          </a:xfrm>
        </p:grpSpPr>
        <p:sp>
          <p:nvSpPr>
            <p:cNvPr id="16" name="TextBox 15"/>
            <p:cNvSpPr txBox="1"/>
            <p:nvPr/>
          </p:nvSpPr>
          <p:spPr>
            <a:xfrm>
              <a:off x="692075" y="4538053"/>
              <a:ext cx="8667783" cy="1569660"/>
            </a:xfrm>
            <a:prstGeom prst="rect">
              <a:avLst/>
            </a:prstGeom>
            <a:noFill/>
            <a:ln>
              <a:noFill/>
            </a:ln>
          </p:spPr>
          <p:txBody>
            <a:bodyPr wrap="square" rtlCol="0">
              <a:spAutoFit/>
            </a:bodyPr>
            <a:lstStyle/>
            <a:p>
              <a:r>
                <a:rPr lang="en-US" sz="9600">
                  <a:ln w="158750">
                    <a:solidFill>
                      <a:schemeClr val="bg1"/>
                    </a:solidFill>
                  </a:ln>
                  <a:solidFill>
                    <a:schemeClr val="bg1"/>
                  </a:solidFill>
                  <a:effectLst>
                    <a:outerShdw blurRad="50800" dist="38100" dir="2700000" algn="tl" rotWithShape="0">
                      <a:prstClr val="black">
                        <a:alpha val="40000"/>
                      </a:prstClr>
                    </a:outerShdw>
                  </a:effectLst>
                  <a:latin typeface="#9Slide07 Koni" pitchFamily="2" charset="0"/>
                </a:rPr>
                <a:t>sự tích</a:t>
              </a:r>
            </a:p>
          </p:txBody>
        </p:sp>
        <p:sp>
          <p:nvSpPr>
            <p:cNvPr id="17" name="TextBox 16"/>
            <p:cNvSpPr txBox="1"/>
            <p:nvPr/>
          </p:nvSpPr>
          <p:spPr>
            <a:xfrm>
              <a:off x="614811" y="4548113"/>
              <a:ext cx="7524461" cy="1569660"/>
            </a:xfrm>
            <a:prstGeom prst="rect">
              <a:avLst/>
            </a:prstGeom>
            <a:noFill/>
          </p:spPr>
          <p:txBody>
            <a:bodyPr wrap="square" rtlCol="0">
              <a:spAutoFit/>
              <a:scene3d>
                <a:camera prst="orthographicFront"/>
                <a:lightRig rig="threePt" dir="t"/>
              </a:scene3d>
              <a:sp3d extrusionH="57150">
                <a:bevelT h="25400" prst="softRound"/>
              </a:sp3d>
            </a:bodyPr>
            <a:lstStyle/>
            <a:p>
              <a:r>
                <a:rPr lang="en-US" sz="9600">
                  <a:solidFill>
                    <a:srgbClr val="00CC00"/>
                  </a:solidFill>
                  <a:latin typeface="#9Slide07 Koni" pitchFamily="2" charset="0"/>
                </a:rPr>
                <a:t>Sự tích</a:t>
              </a:r>
            </a:p>
          </p:txBody>
        </p:sp>
      </p:grpSp>
      <p:grpSp>
        <p:nvGrpSpPr>
          <p:cNvPr id="18" name="Group 17"/>
          <p:cNvGrpSpPr/>
          <p:nvPr/>
        </p:nvGrpSpPr>
        <p:grpSpPr>
          <a:xfrm>
            <a:off x="2544144" y="1356293"/>
            <a:ext cx="5260564" cy="928274"/>
            <a:chOff x="840832" y="5111716"/>
            <a:chExt cx="5260564" cy="928274"/>
          </a:xfrm>
        </p:grpSpPr>
        <p:sp>
          <p:nvSpPr>
            <p:cNvPr id="19" name="Rectangle 18"/>
            <p:cNvSpPr/>
            <p:nvPr/>
          </p:nvSpPr>
          <p:spPr>
            <a:xfrm>
              <a:off x="840832" y="5111716"/>
              <a:ext cx="5258332" cy="923330"/>
            </a:xfrm>
            <a:prstGeom prst="rect">
              <a:avLst/>
            </a:prstGeom>
            <a:ln>
              <a:noFill/>
            </a:ln>
          </p:spPr>
          <p:txBody>
            <a:bodyPr wrap="square">
              <a:spAutoFit/>
            </a:bodyPr>
            <a:lstStyle/>
            <a:p>
              <a:r>
                <a:rPr lang="en-US" sz="5400" b="1" kern="0">
                  <a:ln w="88900">
                    <a:solidFill>
                      <a:schemeClr val="accent2">
                        <a:lumMod val="20000"/>
                        <a:lumOff val="80000"/>
                      </a:schemeClr>
                    </a:solidFill>
                  </a:ln>
                  <a:solidFill>
                    <a:schemeClr val="bg1">
                      <a:lumMod val="95000"/>
                    </a:schemeClr>
                  </a:solidFill>
                  <a:effectLst>
                    <a:outerShdw blurRad="38100" dist="38100" dir="2700000" algn="tl">
                      <a:srgbClr val="000000">
                        <a:alpha val="43137"/>
                      </a:srgbClr>
                    </a:outerShdw>
                  </a:effectLst>
                  <a:latin typeface="#9Slide05 SVNUT Triumph" panose="00000500000000000000" pitchFamily="2" charset="0"/>
                  <a:cs typeface="#9Slide05 Bodega Script" pitchFamily="2" charset="0"/>
                  <a:sym typeface="Arial"/>
                </a:rPr>
                <a:t>Tiết 1, 2: Đọc </a:t>
              </a:r>
              <a:endParaRPr lang="en-US" sz="5400" b="1">
                <a:ln w="88900">
                  <a:solidFill>
                    <a:schemeClr val="accent2">
                      <a:lumMod val="20000"/>
                      <a:lumOff val="80000"/>
                    </a:schemeClr>
                  </a:solidFill>
                </a:ln>
                <a:solidFill>
                  <a:schemeClr val="bg1">
                    <a:lumMod val="95000"/>
                  </a:schemeClr>
                </a:solidFill>
                <a:effectLst>
                  <a:outerShdw blurRad="38100" dist="38100" dir="2700000" algn="tl">
                    <a:srgbClr val="000000">
                      <a:alpha val="43137"/>
                    </a:srgbClr>
                  </a:outerShdw>
                </a:effectLst>
                <a:latin typeface="#9Slide05 SVNUT Triumph" panose="00000500000000000000" pitchFamily="2" charset="0"/>
                <a:cs typeface="#9Slide05 Bodega Script" pitchFamily="2" charset="0"/>
              </a:endParaRPr>
            </a:p>
          </p:txBody>
        </p:sp>
        <p:sp>
          <p:nvSpPr>
            <p:cNvPr id="20" name="Rectangle 19"/>
            <p:cNvSpPr/>
            <p:nvPr/>
          </p:nvSpPr>
          <p:spPr>
            <a:xfrm>
              <a:off x="843064" y="5116660"/>
              <a:ext cx="5258332" cy="923330"/>
            </a:xfrm>
            <a:prstGeom prst="rect">
              <a:avLst/>
            </a:prstGeom>
            <a:ln>
              <a:noFill/>
            </a:ln>
          </p:spPr>
          <p:txBody>
            <a:bodyPr wrap="square">
              <a:spAutoFit/>
            </a:bodyPr>
            <a:lstStyle/>
            <a:p>
              <a:r>
                <a:rPr lang="en-US" sz="5400" b="1" kern="0">
                  <a:ln>
                    <a:solidFill>
                      <a:schemeClr val="bg1"/>
                    </a:solidFill>
                  </a:ln>
                  <a:solidFill>
                    <a:srgbClr val="FF0066"/>
                  </a:solidFill>
                  <a:effectLst>
                    <a:outerShdw blurRad="38100" dist="38100" dir="2700000" algn="tl">
                      <a:srgbClr val="000000">
                        <a:alpha val="43137"/>
                      </a:srgbClr>
                    </a:outerShdw>
                  </a:effectLst>
                  <a:latin typeface="#9Slide05 SVNUT Triumph" panose="00000500000000000000" pitchFamily="2" charset="0"/>
                  <a:cs typeface="#9Slide05 Bodega Script" pitchFamily="2" charset="0"/>
                  <a:sym typeface="Arial"/>
                </a:rPr>
                <a:t>Tiết 1, 2: Đọc </a:t>
              </a:r>
              <a:endParaRPr lang="en-US" sz="5400" b="1">
                <a:ln>
                  <a:solidFill>
                    <a:schemeClr val="bg1"/>
                  </a:solidFill>
                </a:ln>
                <a:solidFill>
                  <a:srgbClr val="FF0066"/>
                </a:solidFill>
                <a:effectLst>
                  <a:outerShdw blurRad="38100" dist="38100" dir="2700000" algn="tl">
                    <a:srgbClr val="000000">
                      <a:alpha val="43137"/>
                    </a:srgbClr>
                  </a:outerShdw>
                </a:effectLst>
                <a:latin typeface="#9Slide05 SVNUT Triumph" panose="00000500000000000000" pitchFamily="2" charset="0"/>
                <a:cs typeface="#9Slide05 Bodega Script" pitchFamily="2" charset="0"/>
              </a:endParaRPr>
            </a:p>
          </p:txBody>
        </p:sp>
      </p:grpSp>
    </p:spTree>
    <p:extLst>
      <p:ext uri="{BB962C8B-B14F-4D97-AF65-F5344CB8AC3E}">
        <p14:creationId xmlns:p14="http://schemas.microsoft.com/office/powerpoint/2010/main" val="1331166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16" presetClass="entr" presetSubtype="21"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865747" y="120341"/>
            <a:ext cx="4971966" cy="1192564"/>
            <a:chOff x="3218445" y="891050"/>
            <a:chExt cx="4971966" cy="1192564"/>
          </a:xfrm>
        </p:grpSpPr>
        <p:pic>
          <p:nvPicPr>
            <p:cNvPr id="2" name="图片 24">
              <a:extLst>
                <a:ext uri="{FF2B5EF4-FFF2-40B4-BE49-F238E27FC236}">
                  <a16:creationId xmlns:a16="http://schemas.microsoft.com/office/drawing/2014/main" id="{4D635F0F-B284-4F93-8C85-DDD11D7F1F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8445" y="891050"/>
              <a:ext cx="4971966" cy="1192564"/>
            </a:xfrm>
            <a:prstGeom prst="rect">
              <a:avLst/>
            </a:prstGeom>
          </p:spPr>
        </p:pic>
        <p:sp>
          <p:nvSpPr>
            <p:cNvPr id="3" name="文本框 38"/>
            <p:cNvSpPr txBox="1"/>
            <p:nvPr/>
          </p:nvSpPr>
          <p:spPr>
            <a:xfrm>
              <a:off x="4853664" y="1102611"/>
              <a:ext cx="2539913" cy="769441"/>
            </a:xfrm>
            <a:prstGeom prst="rect">
              <a:avLst/>
            </a:prstGeom>
            <a:noFill/>
          </p:spPr>
          <p:txBody>
            <a:bodyPr wrap="square">
              <a:spAutoFit/>
            </a:bodyPr>
            <a:lstStyle/>
            <a:p>
              <a:pPr algn="ctr"/>
              <a:r>
                <a:rPr lang="en-US" altLang="zh-CN" sz="4400">
                  <a:solidFill>
                    <a:srgbClr val="FFFF00"/>
                  </a:solidFill>
                  <a:latin typeface="UTM Azuki" panose="02040603050506020204" pitchFamily="18" charset="0"/>
                  <a:ea typeface="思源黑体 CN Medium" panose="020B0600000000000000" pitchFamily="34" charset="-122"/>
                </a:rPr>
                <a:t>MỤC TIÊU</a:t>
              </a:r>
              <a:endParaRPr lang="zh-CN" altLang="en-US" sz="4400" dirty="0">
                <a:solidFill>
                  <a:srgbClr val="FFFF00"/>
                </a:solidFill>
                <a:latin typeface="UTM Azuki" panose="02040603050506020204" pitchFamily="18" charset="0"/>
                <a:ea typeface="思源黑体 CN Medium" panose="020B0600000000000000" pitchFamily="34" charset="-122"/>
              </a:endParaRPr>
            </a:p>
          </p:txBody>
        </p:sp>
      </p:grpSp>
      <p:sp>
        <p:nvSpPr>
          <p:cNvPr id="5" name="Rectangle 4"/>
          <p:cNvSpPr/>
          <p:nvPr/>
        </p:nvSpPr>
        <p:spPr>
          <a:xfrm>
            <a:off x="1045029" y="1103896"/>
            <a:ext cx="10123714" cy="4893647"/>
          </a:xfrm>
          <a:prstGeom prst="rect">
            <a:avLst/>
          </a:prstGeom>
        </p:spPr>
        <p:txBody>
          <a:bodyPr wrap="square">
            <a:spAutoFit/>
          </a:bodyPr>
          <a:lstStyle/>
          <a:p>
            <a:pPr algn="just"/>
            <a:r>
              <a:rPr lang="en-US" sz="2600" b="1">
                <a:solidFill>
                  <a:schemeClr val="accent1">
                    <a:lumMod val="50000"/>
                  </a:schemeClr>
                </a:solidFill>
                <a:latin typeface="UTM Avo" panose="02040603050506020204" pitchFamily="18" charset="0"/>
              </a:rPr>
              <a:t>*Kiến thức, kĩ năng:</a:t>
            </a:r>
            <a:endParaRPr lang="en-US" sz="2600">
              <a:solidFill>
                <a:schemeClr val="accent1">
                  <a:lumMod val="50000"/>
                </a:schemeClr>
              </a:solidFill>
              <a:latin typeface="UTM Avo" panose="02040603050506020204" pitchFamily="18" charset="0"/>
            </a:endParaRPr>
          </a:p>
          <a:p>
            <a:pPr algn="just"/>
            <a:r>
              <a:rPr lang="en-US" sz="2600">
                <a:solidFill>
                  <a:schemeClr val="accent1">
                    <a:lumMod val="50000"/>
                  </a:schemeClr>
                </a:solidFill>
                <a:latin typeface="UTM Avo" panose="02040603050506020204" pitchFamily="18" charset="0"/>
              </a:rPr>
              <a:t>- Đọc đúng các tiếng trong bài. Biết cách đọc lời nói của các nhân vật trong văn bản. Nhận biết một số loại cây qua bài đọc và tranh minh họa.</a:t>
            </a:r>
          </a:p>
          <a:p>
            <a:pPr algn="just"/>
            <a:r>
              <a:rPr lang="en-US" sz="2600">
                <a:solidFill>
                  <a:schemeClr val="accent1">
                    <a:lumMod val="50000"/>
                  </a:schemeClr>
                </a:solidFill>
                <a:latin typeface="UTM Avo" panose="02040603050506020204" pitchFamily="18" charset="0"/>
              </a:rPr>
              <a:t>- Hiểu nội dung bài: Hiểu được cách giải thích vui về tên gọi của một số loài cây trong câu chuyện và lí do có loài cây tên là “ thì là”.</a:t>
            </a:r>
          </a:p>
          <a:p>
            <a:pPr algn="just"/>
            <a:r>
              <a:rPr lang="en-US" sz="2600" b="1">
                <a:solidFill>
                  <a:schemeClr val="accent1">
                    <a:lumMod val="50000"/>
                  </a:schemeClr>
                </a:solidFill>
                <a:latin typeface="UTM Avo" panose="02040603050506020204" pitchFamily="18" charset="0"/>
              </a:rPr>
              <a:t>*Phát triển năng lực và phẩm chất:</a:t>
            </a:r>
            <a:endParaRPr lang="en-US" sz="2600">
              <a:solidFill>
                <a:schemeClr val="accent1">
                  <a:lumMod val="50000"/>
                </a:schemeClr>
              </a:solidFill>
              <a:latin typeface="UTM Avo" panose="02040603050506020204" pitchFamily="18" charset="0"/>
            </a:endParaRPr>
          </a:p>
          <a:p>
            <a:pPr algn="just"/>
            <a:r>
              <a:rPr lang="en-US" sz="2600">
                <a:solidFill>
                  <a:schemeClr val="accent1">
                    <a:lumMod val="50000"/>
                  </a:schemeClr>
                </a:solidFill>
                <a:latin typeface="UTM Avo" panose="02040603050506020204" pitchFamily="18" charset="0"/>
              </a:rPr>
              <a:t>- Giúp hình thành và phát triển năng lực văn học: Có trí tưởng tượng về các sự vật, sự việc trong tự nhiên, khiếu hài hước.</a:t>
            </a:r>
          </a:p>
          <a:p>
            <a:pPr algn="just"/>
            <a:r>
              <a:rPr lang="en-US" sz="2600">
                <a:solidFill>
                  <a:schemeClr val="accent1">
                    <a:lumMod val="50000"/>
                  </a:schemeClr>
                </a:solidFill>
                <a:latin typeface="UTM Avo" panose="02040603050506020204" pitchFamily="18" charset="0"/>
              </a:rPr>
              <a:t>- Có tinh thần hợp tác khi làm việc nhóm.</a:t>
            </a:r>
          </a:p>
        </p:txBody>
      </p:sp>
    </p:spTree>
    <p:extLst>
      <p:ext uri="{BB962C8B-B14F-4D97-AF65-F5344CB8AC3E}">
        <p14:creationId xmlns:p14="http://schemas.microsoft.com/office/powerpoint/2010/main" val="2949671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41AF5171-C4A7-4147-9CA2-5A34C7AB29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9346" y="534927"/>
            <a:ext cx="5747660" cy="2515984"/>
          </a:xfrm>
          <a:prstGeom prst="rect">
            <a:avLst/>
          </a:prstGeom>
        </p:spPr>
      </p:pic>
      <p:sp>
        <p:nvSpPr>
          <p:cNvPr id="3" name="Rectangle 2"/>
          <p:cNvSpPr/>
          <p:nvPr/>
        </p:nvSpPr>
        <p:spPr>
          <a:xfrm>
            <a:off x="4204100" y="1792919"/>
            <a:ext cx="3065262" cy="830997"/>
          </a:xfrm>
          <a:prstGeom prst="rect">
            <a:avLst/>
          </a:prstGeom>
          <a:noFill/>
        </p:spPr>
        <p:txBody>
          <a:bodyPr wrap="none" lIns="91440" tIns="45720" rIns="91440" bIns="45720">
            <a:prstTxWarp prst="textArchUp">
              <a:avLst/>
            </a:prstTxWarp>
            <a:spAutoFit/>
          </a:bodyPr>
          <a:lstStyle/>
          <a:p>
            <a:pPr algn="ctr"/>
            <a:r>
              <a:rPr lang="en-US" sz="4800">
                <a:ln w="0"/>
                <a:solidFill>
                  <a:schemeClr val="accent2">
                    <a:lumMod val="50000"/>
                  </a:schemeClr>
                </a:solidFill>
                <a:effectLst>
                  <a:reflection blurRad="6350" stA="55000" endA="50" endPos="85000" dir="5400000" sy="-100000" algn="bl" rotWithShape="0"/>
                </a:effectLst>
                <a:latin typeface="UTM Azuki" panose="02040603050506020204" pitchFamily="18" charset="0"/>
              </a:rPr>
              <a:t>Hoạt động 1</a:t>
            </a:r>
            <a:endParaRPr lang="en-US" sz="4800" b="0" cap="none" spc="0" dirty="0">
              <a:ln w="0"/>
              <a:solidFill>
                <a:schemeClr val="accent2">
                  <a:lumMod val="50000"/>
                </a:schemeClr>
              </a:solidFill>
              <a:effectLst>
                <a:reflection blurRad="6350" stA="55000" endA="50" endPos="85000" dir="5400000" sy="-100000" algn="bl" rotWithShape="0"/>
              </a:effectLst>
              <a:latin typeface="UTM Azuki" panose="02040603050506020204" pitchFamily="18" charset="0"/>
            </a:endParaRPr>
          </a:p>
        </p:txBody>
      </p:sp>
      <p:sp>
        <p:nvSpPr>
          <p:cNvPr id="4" name="Rectangle 3"/>
          <p:cNvSpPr/>
          <p:nvPr/>
        </p:nvSpPr>
        <p:spPr>
          <a:xfrm>
            <a:off x="1889719" y="3358082"/>
            <a:ext cx="7694024" cy="1569660"/>
          </a:xfrm>
          <a:prstGeom prst="rect">
            <a:avLst/>
          </a:prstGeom>
          <a:noFill/>
        </p:spPr>
        <p:txBody>
          <a:bodyPr wrap="square" lIns="91440" tIns="45720" rIns="91440" bIns="45720">
            <a:spAutoFit/>
          </a:bodyPr>
          <a:lstStyle/>
          <a:p>
            <a:pPr algn="ctr"/>
            <a:r>
              <a:rPr lang="en-US" sz="9600">
                <a:ln w="0"/>
                <a:solidFill>
                  <a:schemeClr val="accent1">
                    <a:lumMod val="50000"/>
                  </a:schemeClr>
                </a:solidFill>
                <a:effectLst>
                  <a:reflection blurRad="6350" stA="53000" endA="300" endPos="35500" dir="5400000" sy="-90000" algn="bl" rotWithShape="0"/>
                </a:effectLst>
                <a:latin typeface="#9Slide07 Cadena" panose="02000503000000020004" pitchFamily="2" charset="0"/>
              </a:rPr>
              <a:t>LUYỆN ĐỌC</a:t>
            </a:r>
            <a:endParaRPr lang="en-US" sz="9600" b="0" cap="none" spc="0" dirty="0">
              <a:ln w="0"/>
              <a:solidFill>
                <a:schemeClr val="accent1">
                  <a:lumMod val="50000"/>
                </a:schemeClr>
              </a:solidFill>
              <a:effectLst>
                <a:reflection blurRad="6350" stA="53000" endA="300" endPos="35500" dir="5400000" sy="-90000" algn="bl" rotWithShape="0"/>
              </a:effectLst>
              <a:latin typeface="#9Slide07 Cadena" panose="02000503000000020004" pitchFamily="2" charset="0"/>
            </a:endParaRPr>
          </a:p>
        </p:txBody>
      </p:sp>
    </p:spTree>
    <p:extLst>
      <p:ext uri="{BB962C8B-B14F-4D97-AF65-F5344CB8AC3E}">
        <p14:creationId xmlns:p14="http://schemas.microsoft.com/office/powerpoint/2010/main" val="1934532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 by="(-#ppt_w*2)" calcmode="lin" valueType="num">
                                      <p:cBhvr rctx="PPT">
                                        <p:cTn id="11" dur="250" autoRev="1" fill="hold">
                                          <p:stCondLst>
                                            <p:cond delay="0"/>
                                          </p:stCondLst>
                                        </p:cTn>
                                        <p:tgtEl>
                                          <p:spTgt spid="3"/>
                                        </p:tgtEl>
                                        <p:attrNameLst>
                                          <p:attrName>ppt_w</p:attrName>
                                        </p:attrNameLst>
                                      </p:cBhvr>
                                    </p:anim>
                                    <p:anim by="(#ppt_w*0.50)" calcmode="lin" valueType="num">
                                      <p:cBhvr>
                                        <p:cTn id="12" dur="250" decel="50000" autoRev="1" fill="hold">
                                          <p:stCondLst>
                                            <p:cond delay="0"/>
                                          </p:stCondLst>
                                        </p:cTn>
                                        <p:tgtEl>
                                          <p:spTgt spid="3"/>
                                        </p:tgtEl>
                                        <p:attrNameLst>
                                          <p:attrName>ppt_x</p:attrName>
                                        </p:attrNameLst>
                                      </p:cBhvr>
                                    </p:anim>
                                    <p:anim from="(-#ppt_h/2)" to="(#ppt_y)" calcmode="lin" valueType="num">
                                      <p:cBhvr>
                                        <p:cTn id="13" dur="500" fill="hold">
                                          <p:stCondLst>
                                            <p:cond delay="0"/>
                                          </p:stCondLst>
                                        </p:cTn>
                                        <p:tgtEl>
                                          <p:spTgt spid="3"/>
                                        </p:tgtEl>
                                        <p:attrNameLst>
                                          <p:attrName>ppt_y</p:attrName>
                                        </p:attrNameLst>
                                      </p:cBhvr>
                                    </p:anim>
                                    <p:animRot by="21600000">
                                      <p:cBhvr>
                                        <p:cTn id="14" dur="500" fill="hold">
                                          <p:stCondLst>
                                            <p:cond delay="0"/>
                                          </p:stCondLst>
                                        </p:cTn>
                                        <p:tgtEl>
                                          <p:spTgt spid="3"/>
                                        </p:tgtEl>
                                        <p:attrNameLst>
                                          <p:attrName>r</p:attrName>
                                        </p:attrNameLst>
                                      </p:cBhvr>
                                    </p:animRot>
                                  </p:childTnLst>
                                </p:cTn>
                              </p:par>
                            </p:childTnLst>
                          </p:cTn>
                        </p:par>
                        <p:par>
                          <p:cTn id="15" fill="hold">
                            <p:stCondLst>
                              <p:cond delay="14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4"/>
                                        </p:tgtEl>
                                        <p:attrNameLst>
                                          <p:attrName>style.visibility</p:attrName>
                                        </p:attrNameLst>
                                      </p:cBhvr>
                                      <p:to>
                                        <p:strVal val="visible"/>
                                      </p:to>
                                    </p:set>
                                    <p:anim by="(-#ppt_w*2)" calcmode="lin" valueType="num">
                                      <p:cBhvr rctx="PPT">
                                        <p:cTn id="18" dur="250" autoRev="1" fill="hold">
                                          <p:stCondLst>
                                            <p:cond delay="0"/>
                                          </p:stCondLst>
                                        </p:cTn>
                                        <p:tgtEl>
                                          <p:spTgt spid="4"/>
                                        </p:tgtEl>
                                        <p:attrNameLst>
                                          <p:attrName>ppt_w</p:attrName>
                                        </p:attrNameLst>
                                      </p:cBhvr>
                                    </p:anim>
                                    <p:anim by="(#ppt_w*0.50)" calcmode="lin" valueType="num">
                                      <p:cBhvr>
                                        <p:cTn id="19" dur="250" decel="50000" autoRev="1" fill="hold">
                                          <p:stCondLst>
                                            <p:cond delay="0"/>
                                          </p:stCondLst>
                                        </p:cTn>
                                        <p:tgtEl>
                                          <p:spTgt spid="4"/>
                                        </p:tgtEl>
                                        <p:attrNameLst>
                                          <p:attrName>ppt_x</p:attrName>
                                        </p:attrNameLst>
                                      </p:cBhvr>
                                    </p:anim>
                                    <p:anim from="(-#ppt_h/2)" to="(#ppt_y)" calcmode="lin" valueType="num">
                                      <p:cBhvr>
                                        <p:cTn id="20" dur="500" fill="hold">
                                          <p:stCondLst>
                                            <p:cond delay="0"/>
                                          </p:stCondLst>
                                        </p:cTn>
                                        <p:tgtEl>
                                          <p:spTgt spid="4"/>
                                        </p:tgtEl>
                                        <p:attrNameLst>
                                          <p:attrName>ppt_y</p:attrName>
                                        </p:attrNameLst>
                                      </p:cBhvr>
                                    </p:anim>
                                    <p:animRot by="21600000">
                                      <p:cBhvr>
                                        <p:cTn id="21" dur="5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09600" y="1051501"/>
            <a:ext cx="10957210" cy="5029984"/>
          </a:xfrm>
          <a:prstGeom prst="rect">
            <a:avLst/>
          </a:prstGeom>
        </p:spPr>
      </p:pic>
      <p:sp>
        <p:nvSpPr>
          <p:cNvPr id="3" name="TextBox 2"/>
          <p:cNvSpPr txBox="1"/>
          <p:nvPr/>
        </p:nvSpPr>
        <p:spPr>
          <a:xfrm>
            <a:off x="162430" y="270519"/>
            <a:ext cx="5438051" cy="830997"/>
          </a:xfrm>
          <a:prstGeom prst="rect">
            <a:avLst/>
          </a:prstGeom>
          <a:noFill/>
        </p:spPr>
        <p:txBody>
          <a:bodyPr wrap="square" rtlCol="0">
            <a:spAutoFit/>
          </a:bodyPr>
          <a:lstStyle/>
          <a:p>
            <a:pPr algn="ctr"/>
            <a:r>
              <a:rPr lang="en-US" sz="4800" b="1">
                <a:solidFill>
                  <a:srgbClr val="002060"/>
                </a:solidFill>
                <a:latin typeface="UTM Avo" panose="02040603050506020204" pitchFamily="18" charset="0"/>
              </a:rPr>
              <a:t>Tranh vẽ gì?</a:t>
            </a:r>
          </a:p>
        </p:txBody>
      </p:sp>
    </p:spTree>
    <p:extLst>
      <p:ext uri="{BB962C8B-B14F-4D97-AF65-F5344CB8AC3E}">
        <p14:creationId xmlns:p14="http://schemas.microsoft.com/office/powerpoint/2010/main" val="1502414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主题​​">
  <a:themeElements>
    <a:clrScheme name="自定义 364">
      <a:dk1>
        <a:sysClr val="windowText" lastClr="000000"/>
      </a:dk1>
      <a:lt1>
        <a:sysClr val="window" lastClr="FFFFFF"/>
      </a:lt1>
      <a:dk2>
        <a:srgbClr val="44546A"/>
      </a:dk2>
      <a:lt2>
        <a:srgbClr val="E7E6E6"/>
      </a:lt2>
      <a:accent1>
        <a:srgbClr val="FF7C80"/>
      </a:accent1>
      <a:accent2>
        <a:srgbClr val="4EAC68"/>
      </a:accent2>
      <a:accent3>
        <a:srgbClr val="FEA125"/>
      </a:accent3>
      <a:accent4>
        <a:srgbClr val="FF7C80"/>
      </a:accent4>
      <a:accent5>
        <a:srgbClr val="4EAC68"/>
      </a:accent5>
      <a:accent6>
        <a:srgbClr val="FEA125"/>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471</TotalTime>
  <Words>1314</Words>
  <Application>Microsoft Office PowerPoint</Application>
  <PresentationFormat>Widescreen</PresentationFormat>
  <Paragraphs>132</Paragraphs>
  <Slides>28</Slides>
  <Notes>0</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28</vt:i4>
      </vt:variant>
    </vt:vector>
  </HeadingPairs>
  <TitlesOfParts>
    <vt:vector size="48" baseType="lpstr">
      <vt:lpstr>UTM Futura Extra</vt:lpstr>
      <vt:lpstr>UTM Azuki</vt:lpstr>
      <vt:lpstr>#9Slide07 Cadena</vt:lpstr>
      <vt:lpstr>等线</vt:lpstr>
      <vt:lpstr>#9Slide07 Koni</vt:lpstr>
      <vt:lpstr>方正卡通简体</vt:lpstr>
      <vt:lpstr>#9Slide05 VL Fadilla</vt:lpstr>
      <vt:lpstr>SVN-Newton</vt:lpstr>
      <vt:lpstr>#9Slide05 Aphrodite Pro</vt:lpstr>
      <vt:lpstr>#9Slide05 SVNUT Triumph</vt:lpstr>
      <vt:lpstr>#9Slide05 SVNMaphylla</vt:lpstr>
      <vt:lpstr>Arial</vt:lpstr>
      <vt:lpstr>Times New Roman</vt:lpstr>
      <vt:lpstr>UTM Arruba KT</vt:lpstr>
      <vt:lpstr>UTM Alexander</vt:lpstr>
      <vt:lpstr>#9Slide07 HoneyCream</vt:lpstr>
      <vt:lpstr>UTM Brewers KT</vt:lpstr>
      <vt:lpstr>UTM Avo</vt:lpstr>
      <vt:lpstr>UTM Aptima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User</cp:lastModifiedBy>
  <cp:revision>47</cp:revision>
  <dcterms:created xsi:type="dcterms:W3CDTF">2023-02-09T15:43:13Z</dcterms:created>
  <dcterms:modified xsi:type="dcterms:W3CDTF">2026-02-26T03:41:06Z</dcterms:modified>
</cp:coreProperties>
</file>