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292" r:id="rId2"/>
    <p:sldId id="296" r:id="rId3"/>
    <p:sldId id="306" r:id="rId4"/>
    <p:sldId id="307" r:id="rId5"/>
    <p:sldId id="308" r:id="rId6"/>
    <p:sldId id="309" r:id="rId7"/>
    <p:sldId id="310" r:id="rId8"/>
    <p:sldId id="311" r:id="rId9"/>
    <p:sldId id="312" r:id="rId10"/>
    <p:sldId id="294" r:id="rId11"/>
    <p:sldId id="295" r:id="rId12"/>
    <p:sldId id="313" r:id="rId13"/>
    <p:sldId id="314" r:id="rId14"/>
    <p:sldId id="261" r:id="rId15"/>
    <p:sldId id="262" r:id="rId16"/>
    <p:sldId id="263" r:id="rId17"/>
    <p:sldId id="302" r:id="rId18"/>
  </p:sldIdLst>
  <p:sldSz cx="12192000" cy="6858000"/>
  <p:notesSz cx="6858000" cy="9144000"/>
  <p:embeddedFontLst>
    <p:embeddedFont>
      <p:font typeface="#9Slide05 SVNMaphylla" panose="020B0604020202020204" charset="0"/>
      <p:regular r:id="rId20"/>
    </p:embeddedFont>
    <p:embeddedFont>
      <p:font typeface="Cambria" panose="02040503050406030204" pitchFamily="18" charset="0"/>
      <p:regular r:id="rId21"/>
      <p:bold r:id="rId22"/>
      <p:italic r:id="rId23"/>
      <p:boldItalic r:id="rId2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880"/>
    <a:srgbClr val="BFEAED"/>
    <a:srgbClr val="DB778F"/>
    <a:srgbClr val="D3788A"/>
    <a:srgbClr val="FEEADF"/>
    <a:srgbClr val="78B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36430-9BAB-4B27-BD26-9A0F52CA448C}" v="1084" dt="2023-02-09T10:02:08.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2" autoAdjust="0"/>
    <p:restoredTop sz="94660"/>
  </p:normalViewPr>
  <p:slideViewPr>
    <p:cSldViewPr snapToGrid="0">
      <p:cViewPr varScale="1">
        <p:scale>
          <a:sx n="105" d="100"/>
          <a:sy n="105" d="100"/>
        </p:scale>
        <p:origin x="7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24CC5-C5DA-4869-8B6E-A1F277749459}" type="datetimeFigureOut">
              <a:rPr lang="vi-VN" smtClean="0"/>
              <a:t>26/02/2026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EAA6A-2753-4B6B-A9BA-D9685EA4829F}" type="slidenum">
              <a:rPr lang="vi-VN" smtClean="0"/>
              <a:t>‹#›</a:t>
            </a:fld>
            <a:endParaRPr lang="vi-VN"/>
          </a:p>
        </p:txBody>
      </p:sp>
    </p:spTree>
    <p:extLst>
      <p:ext uri="{BB962C8B-B14F-4D97-AF65-F5344CB8AC3E}">
        <p14:creationId xmlns:p14="http://schemas.microsoft.com/office/powerpoint/2010/main" val="291037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choột</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 Kick </a:t>
            </a:r>
            <a:r>
              <a:rPr lang="en-US" dirty="0" err="1"/>
              <a:t>vào</a:t>
            </a:r>
            <a:r>
              <a:rPr lang="en-US" dirty="0"/>
              <a:t> </a:t>
            </a:r>
            <a:r>
              <a:rPr lang="en-US" dirty="0" err="1"/>
              <a:t>mặt</a:t>
            </a:r>
            <a:r>
              <a:rPr lang="en-US" dirty="0"/>
              <a:t> </a:t>
            </a:r>
            <a:r>
              <a:rPr lang="en-US" dirty="0" err="1"/>
              <a:t>trời</a:t>
            </a:r>
            <a:r>
              <a:rPr lang="en-US" dirty="0"/>
              <a:t> </a:t>
            </a:r>
            <a:r>
              <a:rPr lang="en-US" dirty="0" err="1"/>
              <a:t>để</a:t>
            </a:r>
            <a:r>
              <a:rPr lang="en-US" dirty="0"/>
              <a:t> </a:t>
            </a:r>
            <a:r>
              <a:rPr lang="en-US" dirty="0" err="1"/>
              <a:t>chuyển</a:t>
            </a:r>
            <a:r>
              <a:rPr lang="en-US" dirty="0"/>
              <a:t> </a:t>
            </a:r>
            <a:r>
              <a:rPr lang="en-US" dirty="0" err="1"/>
              <a:t>đến</a:t>
            </a:r>
            <a:r>
              <a:rPr lang="en-US" dirty="0"/>
              <a:t> slide 8 </a:t>
            </a:r>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4</a:t>
            </a:fld>
            <a:endParaRPr lang="vi-VN"/>
          </a:p>
        </p:txBody>
      </p:sp>
    </p:spTree>
    <p:extLst>
      <p:ext uri="{BB962C8B-B14F-4D97-AF65-F5344CB8AC3E}">
        <p14:creationId xmlns:p14="http://schemas.microsoft.com/office/powerpoint/2010/main" val="164699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5</a:t>
            </a:fld>
            <a:endParaRPr lang="vi-VN"/>
          </a:p>
        </p:txBody>
      </p:sp>
    </p:spTree>
    <p:extLst>
      <p:ext uri="{BB962C8B-B14F-4D97-AF65-F5344CB8AC3E}">
        <p14:creationId xmlns:p14="http://schemas.microsoft.com/office/powerpoint/2010/main" val="386083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a:p>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6</a:t>
            </a:fld>
            <a:endParaRPr lang="vi-VN"/>
          </a:p>
        </p:txBody>
      </p:sp>
    </p:spTree>
    <p:extLst>
      <p:ext uri="{BB962C8B-B14F-4D97-AF65-F5344CB8AC3E}">
        <p14:creationId xmlns:p14="http://schemas.microsoft.com/office/powerpoint/2010/main" val="140537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dirty="0"/>
              <a:t> </a:t>
            </a:r>
            <a:r>
              <a:rPr lang="en-US" dirty="0" err="1"/>
              <a:t>các</a:t>
            </a:r>
            <a:r>
              <a:rPr lang="en-US" dirty="0"/>
              <a:t> </a:t>
            </a:r>
            <a:r>
              <a:rPr lang="en-US" dirty="0" err="1"/>
              <a:t>chữ</a:t>
            </a:r>
            <a:r>
              <a:rPr lang="en-US" dirty="0"/>
              <a:t> A, B, C, D </a:t>
            </a:r>
            <a:r>
              <a:rPr lang="en-US" dirty="0" err="1"/>
              <a:t>để</a:t>
            </a:r>
            <a:r>
              <a:rPr lang="en-US" dirty="0"/>
              <a:t> </a:t>
            </a:r>
            <a:r>
              <a:rPr lang="en-US" dirty="0" err="1"/>
              <a:t>ra</a:t>
            </a:r>
            <a:r>
              <a:rPr lang="en-US" dirty="0"/>
              <a:t> </a:t>
            </a:r>
            <a:r>
              <a:rPr lang="en-US" dirty="0" err="1"/>
              <a:t>đáp</a:t>
            </a:r>
            <a:r>
              <a:rPr lang="en-US" dirty="0"/>
              <a:t> </a:t>
            </a:r>
            <a:r>
              <a:rPr lang="en-US" dirty="0" err="1"/>
              <a:t>án</a:t>
            </a:r>
            <a:r>
              <a:rPr lang="en-US" dirty="0"/>
              <a:t> </a:t>
            </a:r>
            <a:r>
              <a:rPr lang="en-US" dirty="0" err="1"/>
              <a:t>đúng</a:t>
            </a:r>
            <a:r>
              <a:rPr lang="en-US" dirty="0"/>
              <a:t>. Kick </a:t>
            </a:r>
            <a:r>
              <a:rPr lang="en-US" dirty="0" err="1"/>
              <a:t>vào</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slide </a:t>
            </a:r>
            <a:r>
              <a:rPr lang="en-US" dirty="0" err="1"/>
              <a:t>các</a:t>
            </a:r>
            <a:r>
              <a:rPr lang="en-US" dirty="0"/>
              <a:t> con </a:t>
            </a:r>
            <a:r>
              <a:rPr lang="en-US" dirty="0" err="1"/>
              <a:t>vật</a:t>
            </a:r>
            <a:endParaRPr lang="vi-VN" dirty="0"/>
          </a:p>
          <a:p>
            <a:endParaRPr lang="vi-VN" dirty="0"/>
          </a:p>
        </p:txBody>
      </p:sp>
      <p:sp>
        <p:nvSpPr>
          <p:cNvPr id="4" name="Slide Number Placeholder 3"/>
          <p:cNvSpPr>
            <a:spLocks noGrp="1"/>
          </p:cNvSpPr>
          <p:nvPr>
            <p:ph type="sldNum" sz="quarter" idx="5"/>
          </p:nvPr>
        </p:nvSpPr>
        <p:spPr/>
        <p:txBody>
          <a:bodyPr/>
          <a:lstStyle/>
          <a:p>
            <a:fld id="{57BEAA6A-2753-4B6B-A9BA-D9685EA4829F}" type="slidenum">
              <a:rPr lang="vi-VN" smtClean="0"/>
              <a:t>7</a:t>
            </a:fld>
            <a:endParaRPr lang="vi-VN"/>
          </a:p>
        </p:txBody>
      </p:sp>
    </p:spTree>
    <p:extLst>
      <p:ext uri="{BB962C8B-B14F-4D97-AF65-F5344CB8AC3E}">
        <p14:creationId xmlns:p14="http://schemas.microsoft.com/office/powerpoint/2010/main" val="280588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1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123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16756299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3" Type="http://schemas.openxmlformats.org/officeDocument/2006/relationships/image" Target="../media/image12.jpeg"/><Relationship Id="rId7" Type="http://schemas.openxmlformats.org/officeDocument/2006/relationships/slide" Target="slide5.xml"/><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slide" Target="slide6.xml"/><Relationship Id="rId4" Type="http://schemas.openxmlformats.org/officeDocument/2006/relationships/slide" Target="slide7.xml"/><Relationship Id="rId9" Type="http://schemas.microsoft.com/office/2007/relationships/hdphoto" Target="../media/hdphoto2.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4.xml"/><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19.png"/><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9.png"/><Relationship Id="rId5" Type="http://schemas.openxmlformats.org/officeDocument/2006/relationships/slideLayout" Target="../slideLayouts/slideLayout2.xml"/><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 Target="slide4.xml"/><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4039667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algn="just">
                <a:lnSpc>
                  <a:spcPct val="107000"/>
                </a:lnSpc>
                <a:spcAft>
                  <a:spcPts val="800"/>
                </a:spcAft>
              </a:pPr>
              <a:r>
                <a:rPr lang="en-US" sz="2800" b="1" dirty="0" err="1">
                  <a:latin typeface="Cambria" panose="02040503050406030204" pitchFamily="18" charset="0"/>
                  <a:ea typeface="Cambria" panose="02040503050406030204" pitchFamily="18" charset="0"/>
                  <a:cs typeface="Times New Roman" panose="02020603050405020304" pitchFamily="18" charset="0"/>
                </a:rPr>
                <a:t>Đọc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đoạn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sau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kể</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lại</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hoạt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động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của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gấu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vào</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xuân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đông</a:t>
              </a:r>
              <a:r>
                <a:rPr lang="en-US" sz="2800" b="1" dirty="0">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FC32F41-0FAE-570D-0E8A-A87ADA13B777}"/>
              </a:ext>
            </a:extLst>
          </p:cNvPr>
          <p:cNvPicPr>
            <a:picLocks noChangeAspect="1"/>
          </p:cNvPicPr>
          <p:nvPr/>
        </p:nvPicPr>
        <p:blipFill>
          <a:blip r:embed="rId7"/>
          <a:stretch>
            <a:fillRect/>
          </a:stretch>
        </p:blipFill>
        <p:spPr>
          <a:xfrm>
            <a:off x="486504" y="30028"/>
            <a:ext cx="2220134" cy="1293045"/>
          </a:xfrm>
          <a:prstGeom prst="rect">
            <a:avLst/>
          </a:prstGeom>
        </p:spPr>
      </p:pic>
      <p:sp>
        <p:nvSpPr>
          <p:cNvPr id="9" name="Rectangle: Rounded Corners 8">
            <a:extLst>
              <a:ext uri="{FF2B5EF4-FFF2-40B4-BE49-F238E27FC236}">
                <a16:creationId xmlns:a16="http://schemas.microsoft.com/office/drawing/2014/main" id="{977B20B3-4554-0D0B-B9C6-3E84FE723077}"/>
              </a:ext>
            </a:extLst>
          </p:cNvPr>
          <p:cNvSpPr/>
          <p:nvPr/>
        </p:nvSpPr>
        <p:spPr>
          <a:xfrm>
            <a:off x="897699" y="1558525"/>
            <a:ext cx="10396602" cy="5091135"/>
          </a:xfrm>
          <a:prstGeom prst="roundRect">
            <a:avLst>
              <a:gd name="adj" fmla="val 34002"/>
            </a:avLst>
          </a:prstGeom>
          <a:solidFill>
            <a:srgbClr val="E2F7D1">
              <a:alpha val="80000"/>
            </a:srgbClr>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C906CB-E376-AC55-E94D-ECCD86B00FF1}"/>
              </a:ext>
            </a:extLst>
          </p:cNvPr>
          <p:cNvSpPr txBox="1"/>
          <p:nvPr/>
        </p:nvSpPr>
        <p:spPr>
          <a:xfrm>
            <a:off x="1212778" y="1884773"/>
            <a:ext cx="9766444" cy="4524315"/>
          </a:xfrm>
          <a:prstGeom prst="rect">
            <a:avLst/>
          </a:prstGeom>
          <a:noFill/>
        </p:spPr>
        <p:txBody>
          <a:bodyPr wrap="square">
            <a:spAutoFit/>
          </a:bodyPr>
          <a:lstStyle/>
          <a:p>
            <a:pPr algn="just"/>
            <a:r>
              <a:rPr lang="vi-VN" sz="3600" b="1" i="0" dirty="0">
                <a:solidFill>
                  <a:srgbClr val="333333"/>
                </a:solidFill>
                <a:effectLst/>
                <a:latin typeface="Cambria" panose="02040503050406030204" pitchFamily="18" charset="0"/>
                <a:ea typeface="Cambria" panose="02040503050406030204" pitchFamily="18" charset="0"/>
              </a:rPr>
              <a:t>        Nhà gấu ở trong rừng. Mùa xuân, cả nhà gấu kéo nhau đi bẻ măng và uống mật ong. Mùa thu, gấu đi nhặt quả hạt dẻ. Gấu bố, gấu mẹ, gấu con cùng béo rung rinh, bước đi lặc lè, lặc lè. Béo đến nỗi khi mùa đông tới, suốt ba tháng rét, cả nhà gấu đứng tránh gió trong gốc cây, không cần đi kiếm ăn, chỉ mút hai bàn chân mỡ cũng đủ no.</a:t>
            </a:r>
            <a:endParaRPr lang="vi-VN" sz="3600" b="1" dirty="0">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93EE3852-D620-EB63-3880-7D0E2090CAEF}"/>
              </a:ext>
            </a:extLst>
          </p:cNvPr>
          <p:cNvPicPr>
            <a:picLocks noChangeAspect="1"/>
          </p:cNvPicPr>
          <p:nvPr/>
        </p:nvPicPr>
        <p:blipFill>
          <a:blip r:embed="rId8"/>
          <a:stretch>
            <a:fillRect/>
          </a:stretch>
        </p:blipFill>
        <p:spPr>
          <a:xfrm>
            <a:off x="2105400" y="1189974"/>
            <a:ext cx="8309568" cy="883997"/>
          </a:xfrm>
          <a:prstGeom prst="rect">
            <a:avLst/>
          </a:prstGeom>
        </p:spPr>
      </p:pic>
    </p:spTree>
    <p:extLst>
      <p:ext uri="{BB962C8B-B14F-4D97-AF65-F5344CB8AC3E}">
        <p14:creationId xmlns:p14="http://schemas.microsoft.com/office/powerpoint/2010/main" val="8657875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BF144C-B9D4-6B55-4E36-8A8D7BE20600}"/>
              </a:ext>
            </a:extLst>
          </p:cNvPr>
          <p:cNvGrpSpPr/>
          <p:nvPr/>
        </p:nvGrpSpPr>
        <p:grpSpPr>
          <a:xfrm>
            <a:off x="796882" y="1251132"/>
            <a:ext cx="2547567" cy="710085"/>
            <a:chOff x="2061722" y="1120761"/>
            <a:chExt cx="7452496" cy="1349289"/>
          </a:xfrm>
        </p:grpSpPr>
        <p:sp>
          <p:nvSpPr>
            <p:cNvPr id="3" name="Arrow: Pentagon 2">
              <a:extLst>
                <a:ext uri="{FF2B5EF4-FFF2-40B4-BE49-F238E27FC236}">
                  <a16:creationId xmlns:a16="http://schemas.microsoft.com/office/drawing/2014/main" id="{01A7FBE1-C43A-ADA4-2686-5601A0DE3785}"/>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19DC63-E5E3-B89C-0C6B-6CAA831F3145}"/>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xuân</a:t>
              </a:r>
            </a:p>
          </p:txBody>
        </p:sp>
      </p:grpSp>
      <p:grpSp>
        <p:nvGrpSpPr>
          <p:cNvPr id="6" name="Group 5">
            <a:extLst>
              <a:ext uri="{FF2B5EF4-FFF2-40B4-BE49-F238E27FC236}">
                <a16:creationId xmlns:a16="http://schemas.microsoft.com/office/drawing/2014/main" id="{C2E81A89-EC0C-B605-CE8C-B9317EEE1D6E}"/>
              </a:ext>
            </a:extLst>
          </p:cNvPr>
          <p:cNvGrpSpPr/>
          <p:nvPr/>
        </p:nvGrpSpPr>
        <p:grpSpPr>
          <a:xfrm>
            <a:off x="3736705" y="3804213"/>
            <a:ext cx="6271687" cy="4489277"/>
            <a:chOff x="1071418" y="3485142"/>
            <a:chExt cx="4693729" cy="3816283"/>
          </a:xfrm>
        </p:grpSpPr>
        <p:sp>
          <p:nvSpPr>
            <p:cNvPr id="7" name="Speech Bubble: Rectangle with Corners Rounded 6">
              <a:extLst>
                <a:ext uri="{FF2B5EF4-FFF2-40B4-BE49-F238E27FC236}">
                  <a16:creationId xmlns:a16="http://schemas.microsoft.com/office/drawing/2014/main" id="{AE07CF6C-22B8-49C2-E26C-A811EE6CBB53}"/>
                </a:ext>
              </a:extLst>
            </p:cNvPr>
            <p:cNvSpPr/>
            <p:nvPr/>
          </p:nvSpPr>
          <p:spPr>
            <a:xfrm>
              <a:off x="1071418" y="3515280"/>
              <a:ext cx="4693729" cy="2061140"/>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08FEE1-F2FE-4887-2F07-6357B7ECC161}"/>
                </a:ext>
              </a:extLst>
            </p:cNvPr>
            <p:cNvSpPr txBox="1"/>
            <p:nvPr/>
          </p:nvSpPr>
          <p:spPr>
            <a:xfrm>
              <a:off x="1164699" y="3485142"/>
              <a:ext cx="4600448" cy="3816283"/>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đứng tránh gió trong hốc cây, không cần đi kiếm ăn, mút hai bàn chân mỡ cũng đủ no. </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141B92E-E7FA-7819-332A-62F0E13B1EEE}"/>
              </a:ext>
            </a:extLst>
          </p:cNvPr>
          <p:cNvGrpSpPr/>
          <p:nvPr/>
        </p:nvGrpSpPr>
        <p:grpSpPr>
          <a:xfrm>
            <a:off x="762158" y="2813715"/>
            <a:ext cx="2547567" cy="710085"/>
            <a:chOff x="2061722" y="1120761"/>
            <a:chExt cx="7452496" cy="1349289"/>
          </a:xfrm>
        </p:grpSpPr>
        <p:sp>
          <p:nvSpPr>
            <p:cNvPr id="12" name="Arrow: Pentagon 11">
              <a:extLst>
                <a:ext uri="{FF2B5EF4-FFF2-40B4-BE49-F238E27FC236}">
                  <a16:creationId xmlns:a16="http://schemas.microsoft.com/office/drawing/2014/main" id="{5BE99F99-ECA2-1BA8-0C82-932C3630D1C1}"/>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33FDB5A-83B6-E78E-B844-2C35C3859CE3}"/>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thu</a:t>
              </a:r>
            </a:p>
          </p:txBody>
        </p:sp>
      </p:grpSp>
      <p:grpSp>
        <p:nvGrpSpPr>
          <p:cNvPr id="20" name="Group 19">
            <a:extLst>
              <a:ext uri="{FF2B5EF4-FFF2-40B4-BE49-F238E27FC236}">
                <a16:creationId xmlns:a16="http://schemas.microsoft.com/office/drawing/2014/main" id="{236F5873-F903-A0BB-62A9-FA27E7D34DD8}"/>
              </a:ext>
            </a:extLst>
          </p:cNvPr>
          <p:cNvGrpSpPr/>
          <p:nvPr/>
        </p:nvGrpSpPr>
        <p:grpSpPr>
          <a:xfrm>
            <a:off x="3799026" y="994130"/>
            <a:ext cx="6271687" cy="1200330"/>
            <a:chOff x="1071418" y="3808821"/>
            <a:chExt cx="4693729" cy="1442126"/>
          </a:xfrm>
        </p:grpSpPr>
        <p:sp>
          <p:nvSpPr>
            <p:cNvPr id="21" name="Speech Bubble: Rectangle with Corners Rounded 20">
              <a:extLst>
                <a:ext uri="{FF2B5EF4-FFF2-40B4-BE49-F238E27FC236}">
                  <a16:creationId xmlns:a16="http://schemas.microsoft.com/office/drawing/2014/main" id="{4A7548F0-7322-3865-10D0-A464276C6065}"/>
                </a:ext>
              </a:extLst>
            </p:cNvPr>
            <p:cNvSpPr/>
            <p:nvPr/>
          </p:nvSpPr>
          <p:spPr>
            <a:xfrm>
              <a:off x="1071418" y="3865952"/>
              <a:ext cx="4693729" cy="1384995"/>
            </a:xfrm>
            <a:prstGeom prst="wedgeRoundRectCallout">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D7F1E3-BAC5-F1CB-0987-CDEB2803B516}"/>
                </a:ext>
              </a:extLst>
            </p:cNvPr>
            <p:cNvSpPr txBox="1"/>
            <p:nvPr/>
          </p:nvSpPr>
          <p:spPr>
            <a:xfrm>
              <a:off x="1118058" y="3808821"/>
              <a:ext cx="4600448" cy="144212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kéo nhau đi bẻ măng và uống mật ong</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EF645F92-C974-93FB-26F3-5FB849A3E968}"/>
              </a:ext>
            </a:extLst>
          </p:cNvPr>
          <p:cNvGrpSpPr/>
          <p:nvPr/>
        </p:nvGrpSpPr>
        <p:grpSpPr>
          <a:xfrm>
            <a:off x="796881" y="4341890"/>
            <a:ext cx="2547567" cy="710085"/>
            <a:chOff x="2061722" y="1120761"/>
            <a:chExt cx="7452496" cy="1349289"/>
          </a:xfrm>
        </p:grpSpPr>
        <p:sp>
          <p:nvSpPr>
            <p:cNvPr id="24" name="Arrow: Pentagon 23">
              <a:extLst>
                <a:ext uri="{FF2B5EF4-FFF2-40B4-BE49-F238E27FC236}">
                  <a16:creationId xmlns:a16="http://schemas.microsoft.com/office/drawing/2014/main" id="{73E0D739-A957-A7C6-4F0B-D81643C4906E}"/>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334560F-31DF-6F87-42CA-A2AF2679419E}"/>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đông </a:t>
              </a:r>
            </a:p>
          </p:txBody>
        </p:sp>
      </p:grpSp>
      <p:grpSp>
        <p:nvGrpSpPr>
          <p:cNvPr id="26" name="Group 25">
            <a:extLst>
              <a:ext uri="{FF2B5EF4-FFF2-40B4-BE49-F238E27FC236}">
                <a16:creationId xmlns:a16="http://schemas.microsoft.com/office/drawing/2014/main" id="{6F5C8E95-110A-691A-4B6C-E11EBA5A899A}"/>
              </a:ext>
            </a:extLst>
          </p:cNvPr>
          <p:cNvGrpSpPr/>
          <p:nvPr/>
        </p:nvGrpSpPr>
        <p:grpSpPr>
          <a:xfrm>
            <a:off x="3736705" y="2764490"/>
            <a:ext cx="6271687" cy="872287"/>
            <a:chOff x="1071418" y="3808821"/>
            <a:chExt cx="4693729" cy="1442126"/>
          </a:xfrm>
        </p:grpSpPr>
        <p:sp>
          <p:nvSpPr>
            <p:cNvPr id="27" name="Speech Bubble: Rectangle with Corners Rounded 26">
              <a:extLst>
                <a:ext uri="{FF2B5EF4-FFF2-40B4-BE49-F238E27FC236}">
                  <a16:creationId xmlns:a16="http://schemas.microsoft.com/office/drawing/2014/main" id="{68C9BB22-BEE6-8C19-659D-98D528E781D2}"/>
                </a:ext>
              </a:extLst>
            </p:cNvPr>
            <p:cNvSpPr/>
            <p:nvPr/>
          </p:nvSpPr>
          <p:spPr>
            <a:xfrm>
              <a:off x="1071418" y="3865952"/>
              <a:ext cx="4693729" cy="1384995"/>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5C9FBB-7B0A-5B80-E8EE-DD1E6AECDB40}"/>
                </a:ext>
              </a:extLst>
            </p:cNvPr>
            <p:cNvSpPr txBox="1"/>
            <p:nvPr/>
          </p:nvSpPr>
          <p:spPr>
            <a:xfrm>
              <a:off x="1118058" y="3808821"/>
              <a:ext cx="4600448" cy="776529"/>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Gấu nhặt quả hạt dẻ </a:t>
              </a:r>
              <a:endParaRPr lang="vi-VN" sz="3600" i="1" dirty="0">
                <a:solidFill>
                  <a:srgbClr val="000000"/>
                </a:solidFill>
                <a:effectLst/>
                <a:latin typeface="Cambria" panose="02040503050406030204" pitchFamily="18" charset="0"/>
                <a:ea typeface="Cambria" panose="02040503050406030204" pitchFamily="18" charset="0"/>
              </a:endParaRPr>
            </a:p>
          </p:txBody>
        </p:sp>
      </p:grpSp>
      <p:pic>
        <p:nvPicPr>
          <p:cNvPr id="32" name="Picture 31">
            <a:extLst>
              <a:ext uri="{FF2B5EF4-FFF2-40B4-BE49-F238E27FC236}">
                <a16:creationId xmlns:a16="http://schemas.microsoft.com/office/drawing/2014/main" id="{F0D9D8BD-3528-87A1-FB38-404E3030E050}"/>
              </a:ext>
            </a:extLst>
          </p:cNvPr>
          <p:cNvPicPr>
            <a:picLocks noChangeAspect="1"/>
          </p:cNvPicPr>
          <p:nvPr/>
        </p:nvPicPr>
        <p:blipFill>
          <a:blip r:embed="rId2"/>
          <a:stretch>
            <a:fillRect/>
          </a:stretch>
        </p:blipFill>
        <p:spPr>
          <a:xfrm>
            <a:off x="10092712" y="5051975"/>
            <a:ext cx="2099288" cy="1779673"/>
          </a:xfrm>
          <a:prstGeom prst="rect">
            <a:avLst/>
          </a:prstGeom>
          <a:ln>
            <a:noFill/>
          </a:ln>
          <a:effectLst>
            <a:softEdge rad="112500"/>
          </a:effectLst>
        </p:spPr>
      </p:pic>
    </p:spTree>
    <p:extLst>
      <p:ext uri="{BB962C8B-B14F-4D97-AF65-F5344CB8AC3E}">
        <p14:creationId xmlns:p14="http://schemas.microsoft.com/office/powerpoint/2010/main" val="3699450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pic>
        <p:nvPicPr>
          <p:cNvPr id="10" name="Picture 9">
            <a:extLst>
              <a:ext uri="{FF2B5EF4-FFF2-40B4-BE49-F238E27FC236}">
                <a16:creationId xmlns:a16="http://schemas.microsoft.com/office/drawing/2014/main" id="{3725D6B9-4167-3CEE-127C-C6195F7335FF}"/>
              </a:ext>
            </a:extLst>
          </p:cNvPr>
          <p:cNvPicPr>
            <a:picLocks noChangeAspect="1"/>
          </p:cNvPicPr>
          <p:nvPr/>
        </p:nvPicPr>
        <p:blipFill>
          <a:blip r:embed="rId8"/>
          <a:stretch>
            <a:fillRect/>
          </a:stretch>
        </p:blipFill>
        <p:spPr>
          <a:xfrm>
            <a:off x="326081" y="1424020"/>
            <a:ext cx="3041164" cy="336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48E8A40-54D9-1E80-F8AC-0BF8B452994B}"/>
              </a:ext>
            </a:extLst>
          </p:cNvPr>
          <p:cNvPicPr>
            <a:picLocks noChangeAspect="1"/>
          </p:cNvPicPr>
          <p:nvPr/>
        </p:nvPicPr>
        <p:blipFill>
          <a:blip r:embed="rId9"/>
          <a:stretch>
            <a:fillRect/>
          </a:stretch>
        </p:blipFill>
        <p:spPr>
          <a:xfrm>
            <a:off x="3716634" y="1516543"/>
            <a:ext cx="4045778" cy="332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35B8FB1-2977-1185-2A65-DB2420262B3A}"/>
              </a:ext>
            </a:extLst>
          </p:cNvPr>
          <p:cNvPicPr>
            <a:picLocks noChangeAspect="1"/>
          </p:cNvPicPr>
          <p:nvPr/>
        </p:nvPicPr>
        <p:blipFill>
          <a:blip r:embed="rId10"/>
          <a:stretch>
            <a:fillRect/>
          </a:stretch>
        </p:blipFill>
        <p:spPr>
          <a:xfrm>
            <a:off x="8111801" y="1349718"/>
            <a:ext cx="3790905" cy="324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1176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3"/>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sp>
        <p:nvSpPr>
          <p:cNvPr id="3" name="Rectangle 2">
            <a:extLst>
              <a:ext uri="{FF2B5EF4-FFF2-40B4-BE49-F238E27FC236}">
                <a16:creationId xmlns:a16="http://schemas.microsoft.com/office/drawing/2014/main" id="{9D8C3F3C-44A8-04F7-2DAF-88431FE7F055}"/>
              </a:ext>
            </a:extLst>
          </p:cNvPr>
          <p:cNvSpPr/>
          <p:nvPr/>
        </p:nvSpPr>
        <p:spPr>
          <a:xfrm>
            <a:off x="2794659" y="187890"/>
            <a:ext cx="9092541" cy="974261"/>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893511" y="215714"/>
            <a:ext cx="8936946" cy="98078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C32CE593-C2BD-18B2-4E72-3E074B7563B2}"/>
              </a:ext>
            </a:extLst>
          </p:cNvPr>
          <p:cNvSpPr txBox="1"/>
          <p:nvPr/>
        </p:nvSpPr>
        <p:spPr>
          <a:xfrm>
            <a:off x="692648" y="1887016"/>
            <a:ext cx="9669364" cy="272811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muốn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đã</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nhìn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thấy</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Khi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nhận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spTree>
    <p:extLst>
      <p:ext uri="{BB962C8B-B14F-4D97-AF65-F5344CB8AC3E}">
        <p14:creationId xmlns:p14="http://schemas.microsoft.com/office/powerpoint/2010/main" val="1514516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4921" y="4244039"/>
            <a:ext cx="2825266" cy="2825266"/>
          </a:xfrm>
          <a:prstGeom prst="rect">
            <a:avLst/>
          </a:prstGeom>
        </p:spPr>
      </p:pic>
      <p:sp>
        <p:nvSpPr>
          <p:cNvPr id="3" name="TextBox 2">
            <a:extLst>
              <a:ext uri="{FF2B5EF4-FFF2-40B4-BE49-F238E27FC236}">
                <a16:creationId xmlns:a16="http://schemas.microsoft.com/office/drawing/2014/main" id="{FC25019A-8796-948E-F623-7BE2E7CA87A0}"/>
              </a:ext>
            </a:extLst>
          </p:cNvPr>
          <p:cNvSpPr txBox="1"/>
          <p:nvPr/>
        </p:nvSpPr>
        <p:spPr>
          <a:xfrm>
            <a:off x="621618" y="1253372"/>
            <a:ext cx="9251588" cy="5016758"/>
          </a:xfrm>
          <a:prstGeom prst="rect">
            <a:avLst/>
          </a:prstGeom>
          <a:noFill/>
        </p:spPr>
        <p:txBody>
          <a:bodyPr wrap="square">
            <a:spAutoFit/>
          </a:bodyPr>
          <a:lstStyle/>
          <a:p>
            <a:pPr algn="just"/>
            <a:r>
              <a:rPr lang="vi-VN" sz="3200" b="1" i="0" dirty="0">
                <a:solidFill>
                  <a:schemeClr val="accent5">
                    <a:lumMod val="50000"/>
                  </a:schemeClr>
                </a:solidFill>
                <a:effectLst/>
                <a:latin typeface="Cambria" panose="02040503050406030204" pitchFamily="18" charset="0"/>
                <a:ea typeface="Cambria" panose="02040503050406030204" pitchFamily="18" charset="0"/>
              </a:rPr>
              <a:t>           Con mèo tam thể nhà em có bộ lông mượt như nhung. Đôi mắt của nó long lanh như hai viên ngọc bích. Chiếc đuôi dài trắng điểm đen, ngoe nguẩy, thướt tha cùng với tấm thân thon dài mềm mại, uyển chuyển trông thật đáng yêu. Với cái mũi rất tinh nhạy, đôi tai rất thính cùng với những chiếc vuốt nhọn, con mèo bắt chuột thật tài ba. Chuột to, chuột nhỏ, chuột cống, chuột nhắt đều bị nó bắt. Nó được cả nhà yêu quý, tin cậy như một vệ sĩ trung thành, tài giỏi.</a:t>
            </a:r>
            <a:endParaRPr lang="vi-VN" sz="3200" b="1" dirty="0">
              <a:solidFill>
                <a:schemeClr val="accent5">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3A79B19-4F06-BDE5-D615-959D798B384B}"/>
              </a:ext>
            </a:extLst>
          </p:cNvPr>
          <p:cNvSpPr txBox="1"/>
          <p:nvPr/>
        </p:nvSpPr>
        <p:spPr>
          <a:xfrm>
            <a:off x="4398221" y="454197"/>
            <a:ext cx="2210923" cy="70294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17905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A47AD92-6256-CF5B-2997-96E586647D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7466" y="4919241"/>
            <a:ext cx="1725740" cy="1725740"/>
          </a:xfrm>
          <a:prstGeom prst="rect">
            <a:avLst/>
          </a:prstGeom>
        </p:spPr>
      </p:pic>
      <p:pic>
        <p:nvPicPr>
          <p:cNvPr id="6" name="图片 5" descr="形状&#10;&#10;中度可信度描述已自动生成">
            <a:extLst>
              <a:ext uri="{FF2B5EF4-FFF2-40B4-BE49-F238E27FC236}">
                <a16:creationId xmlns:a16="http://schemas.microsoft.com/office/drawing/2014/main" id="{5E32A917-A06D-24C6-1662-29DC9A7D2B5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096957" y="1267903"/>
            <a:ext cx="5428342" cy="833244"/>
          </a:xfrm>
          <a:prstGeom prst="rect">
            <a:avLst/>
          </a:prstGeom>
        </p:spPr>
      </p:pic>
      <p:grpSp>
        <p:nvGrpSpPr>
          <p:cNvPr id="5" name="Group 4">
            <a:extLst>
              <a:ext uri="{FF2B5EF4-FFF2-40B4-BE49-F238E27FC236}">
                <a16:creationId xmlns:a16="http://schemas.microsoft.com/office/drawing/2014/main" id="{AEB3EFCD-65D2-AB65-8B8A-8E9D352A4AFD}"/>
              </a:ext>
            </a:extLst>
          </p:cNvPr>
          <p:cNvGrpSpPr/>
          <p:nvPr/>
        </p:nvGrpSpPr>
        <p:grpSpPr>
          <a:xfrm>
            <a:off x="3570217" y="213019"/>
            <a:ext cx="7398870" cy="1631216"/>
            <a:chOff x="6452031" y="4285094"/>
            <a:chExt cx="7398870" cy="1631216"/>
          </a:xfrm>
        </p:grpSpPr>
        <p:sp>
          <p:nvSpPr>
            <p:cNvPr id="8" name="TextBox 7">
              <a:extLst>
                <a:ext uri="{FF2B5EF4-FFF2-40B4-BE49-F238E27FC236}">
                  <a16:creationId xmlns:a16="http://schemas.microsoft.com/office/drawing/2014/main" id="{984B3CFB-45B1-1E39-111D-6287B025400C}"/>
                </a:ext>
              </a:extLst>
            </p:cNvPr>
            <p:cNvSpPr txBox="1"/>
            <p:nvPr/>
          </p:nvSpPr>
          <p:spPr>
            <a:xfrm>
              <a:off x="6452031" y="4285094"/>
              <a:ext cx="7398870" cy="1631216"/>
            </a:xfrm>
            <a:prstGeom prst="rect">
              <a:avLst/>
            </a:prstGeom>
            <a:noFill/>
          </p:spPr>
          <p:txBody>
            <a:bodyPr wrap="square" rtlCol="0">
              <a:spAutoFit/>
            </a:bodyPr>
            <a:lstStyle/>
            <a:p>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Đọc</a:t>
              </a:r>
              <a:r>
                <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mở</a:t>
              </a:r>
              <a:r>
                <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0000" b="1" dirty="0" err="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rộng</a:t>
              </a:r>
              <a:endParaRPr lang="en-US" sz="10000" b="1" dirty="0">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9" name="TextBox 8">
              <a:extLst>
                <a:ext uri="{FF2B5EF4-FFF2-40B4-BE49-F238E27FC236}">
                  <a16:creationId xmlns:a16="http://schemas.microsoft.com/office/drawing/2014/main" id="{2D39D7B5-9D33-74B3-E544-2081EC571F0B}"/>
                </a:ext>
              </a:extLst>
            </p:cNvPr>
            <p:cNvSpPr txBox="1"/>
            <p:nvPr/>
          </p:nvSpPr>
          <p:spPr>
            <a:xfrm>
              <a:off x="6452031" y="4285094"/>
              <a:ext cx="7398870" cy="1631216"/>
            </a:xfrm>
            <a:prstGeom prst="rect">
              <a:avLst/>
            </a:prstGeom>
            <a:noFill/>
          </p:spPr>
          <p:txBody>
            <a:bodyPr wrap="square" rtlCol="0">
              <a:spAutoFit/>
            </a:bodyPr>
            <a:lstStyle/>
            <a:p>
              <a:r>
                <a:rPr lang="en-US" sz="10000" b="1" dirty="0" err="1">
                  <a:solidFill>
                    <a:srgbClr val="FF0066"/>
                  </a:solidFill>
                  <a:effectLst>
                    <a:outerShdw blurRad="38100" dist="38100" dir="2700000" algn="tl">
                      <a:srgbClr val="000000">
                        <a:alpha val="43137"/>
                      </a:srgbClr>
                    </a:outerShdw>
                  </a:effectLst>
                  <a:latin typeface="#9Slide05 SVNMaphylla" pitchFamily="2" charset="0"/>
                </a:rPr>
                <a:t>Đọc</a:t>
              </a:r>
              <a:r>
                <a:rPr lang="en-US" sz="10000" b="1" dirty="0">
                  <a:solidFill>
                    <a:srgbClr val="FF0066"/>
                  </a:solidFill>
                  <a:effectLst>
                    <a:outerShdw blurRad="38100" dist="38100" dir="2700000" algn="tl">
                      <a:srgbClr val="000000">
                        <a:alpha val="43137"/>
                      </a:srgbClr>
                    </a:outerShdw>
                  </a:effectLst>
                  <a:latin typeface="#9Slide05 SVNMaphylla" pitchFamily="2" charset="0"/>
                </a:rPr>
                <a:t> </a:t>
              </a:r>
              <a:r>
                <a:rPr lang="en-US" sz="10000" b="1" dirty="0" err="1">
                  <a:solidFill>
                    <a:srgbClr val="FF0066"/>
                  </a:solidFill>
                  <a:effectLst>
                    <a:outerShdw blurRad="38100" dist="38100" dir="2700000" algn="tl">
                      <a:srgbClr val="000000">
                        <a:alpha val="43137"/>
                      </a:srgbClr>
                    </a:outerShdw>
                  </a:effectLst>
                  <a:latin typeface="#9Slide05 SVNMaphylla" pitchFamily="2" charset="0"/>
                </a:rPr>
                <a:t>mở</a:t>
              </a:r>
              <a:r>
                <a:rPr lang="en-US" sz="10000" b="1" dirty="0">
                  <a:solidFill>
                    <a:srgbClr val="FF0066"/>
                  </a:solidFill>
                  <a:effectLst>
                    <a:outerShdw blurRad="38100" dist="38100" dir="2700000" algn="tl">
                      <a:srgbClr val="000000">
                        <a:alpha val="43137"/>
                      </a:srgbClr>
                    </a:outerShdw>
                  </a:effectLst>
                  <a:latin typeface="#9Slide05 SVNMaphylla" pitchFamily="2" charset="0"/>
                </a:rPr>
                <a:t> </a:t>
              </a:r>
              <a:r>
                <a:rPr lang="en-US" sz="10000" b="1" dirty="0" err="1">
                  <a:solidFill>
                    <a:srgbClr val="FF0066"/>
                  </a:solidFill>
                  <a:effectLst>
                    <a:outerShdw blurRad="38100" dist="38100" dir="2700000" algn="tl">
                      <a:srgbClr val="000000">
                        <a:alpha val="43137"/>
                      </a:srgbClr>
                    </a:outerShdw>
                  </a:effectLst>
                  <a:latin typeface="#9Slide05 SVNMaphylla" pitchFamily="2" charset="0"/>
                </a:rPr>
                <a:t>rộng</a:t>
              </a:r>
              <a:endParaRPr lang="en-US" sz="10000" b="1" dirty="0">
                <a:solidFill>
                  <a:srgbClr val="FF0066"/>
                </a:solidFill>
                <a:effectLst>
                  <a:outerShdw blurRad="38100" dist="38100" dir="2700000" algn="tl">
                    <a:srgbClr val="000000">
                      <a:alpha val="43137"/>
                    </a:srgbClr>
                  </a:outerShdw>
                </a:effectLst>
                <a:latin typeface="#9Slide05 SVNMaphylla" pitchFamily="2" charset="0"/>
              </a:endParaRPr>
            </a:p>
          </p:txBody>
        </p:sp>
      </p:grpSp>
      <p:pic>
        <p:nvPicPr>
          <p:cNvPr id="11" name="Picture 10" descr="A picture containing text, mammal&#10;&#10;Description automatically generated">
            <a:extLst>
              <a:ext uri="{FF2B5EF4-FFF2-40B4-BE49-F238E27FC236}">
                <a16:creationId xmlns:a16="http://schemas.microsoft.com/office/drawing/2014/main" id="{363174E6-19DF-D10F-AFBD-CDC6CBAA5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896" y="1684525"/>
            <a:ext cx="2867273" cy="4338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Calendar&#10;&#10;Description automatically generated">
            <a:extLst>
              <a:ext uri="{FF2B5EF4-FFF2-40B4-BE49-F238E27FC236}">
                <a16:creationId xmlns:a16="http://schemas.microsoft.com/office/drawing/2014/main" id="{5460EBD2-1FDE-EEAD-2AC7-BE0F567A8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57" y="2101147"/>
            <a:ext cx="3171029" cy="4485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text&#10;&#10;Description automatically generated">
            <a:extLst>
              <a:ext uri="{FF2B5EF4-FFF2-40B4-BE49-F238E27FC236}">
                <a16:creationId xmlns:a16="http://schemas.microsoft.com/office/drawing/2014/main" id="{23535FD5-CA8E-391C-B54D-A45351959906}"/>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8983293" y="2158496"/>
            <a:ext cx="2845622" cy="4370491"/>
          </a:xfrm>
          <a:prstGeom prst="rect">
            <a:avLst/>
          </a:prstGeom>
        </p:spPr>
      </p:pic>
    </p:spTree>
    <p:extLst>
      <p:ext uri="{BB962C8B-B14F-4D97-AF65-F5344CB8AC3E}">
        <p14:creationId xmlns:p14="http://schemas.microsoft.com/office/powerpoint/2010/main" val="34435321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53E2D9D-0B89-7F5D-3433-219522E89E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4798" y="2695489"/>
            <a:ext cx="4510842" cy="4510842"/>
          </a:xfrm>
          <a:prstGeom prst="rect">
            <a:avLst/>
          </a:prstGeom>
        </p:spPr>
      </p:pic>
      <p:grpSp>
        <p:nvGrpSpPr>
          <p:cNvPr id="5" name="Group 4">
            <a:extLst>
              <a:ext uri="{FF2B5EF4-FFF2-40B4-BE49-F238E27FC236}">
                <a16:creationId xmlns:a16="http://schemas.microsoft.com/office/drawing/2014/main" id="{2920CC60-51C4-BBE0-D9C2-370502209CC5}"/>
              </a:ext>
            </a:extLst>
          </p:cNvPr>
          <p:cNvGrpSpPr/>
          <p:nvPr/>
        </p:nvGrpSpPr>
        <p:grpSpPr>
          <a:xfrm>
            <a:off x="1137863" y="2330430"/>
            <a:ext cx="5623784" cy="692992"/>
            <a:chOff x="1935891" y="1241905"/>
            <a:chExt cx="16451473" cy="1316810"/>
          </a:xfrm>
        </p:grpSpPr>
        <p:sp>
          <p:nvSpPr>
            <p:cNvPr id="8" name="Arrow: Pentagon 7">
              <a:extLst>
                <a:ext uri="{FF2B5EF4-FFF2-40B4-BE49-F238E27FC236}">
                  <a16:creationId xmlns:a16="http://schemas.microsoft.com/office/drawing/2014/main" id="{41B2741E-9803-4EAF-3D55-D4295FB7E059}"/>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FFC915-D382-0A83-9770-2E7DED51056F}"/>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Tên loài vật đó là gì?</a:t>
              </a:r>
            </a:p>
          </p:txBody>
        </p:sp>
      </p:grpSp>
      <p:grpSp>
        <p:nvGrpSpPr>
          <p:cNvPr id="11" name="Group 10">
            <a:extLst>
              <a:ext uri="{FF2B5EF4-FFF2-40B4-BE49-F238E27FC236}">
                <a16:creationId xmlns:a16="http://schemas.microsoft.com/office/drawing/2014/main" id="{7F262E8D-BFBB-A0B9-BC1E-67BB4D2C297F}"/>
              </a:ext>
            </a:extLst>
          </p:cNvPr>
          <p:cNvGrpSpPr/>
          <p:nvPr/>
        </p:nvGrpSpPr>
        <p:grpSpPr>
          <a:xfrm>
            <a:off x="1028530" y="4950910"/>
            <a:ext cx="5623784" cy="692992"/>
            <a:chOff x="1935891" y="1241905"/>
            <a:chExt cx="16451473" cy="1316810"/>
          </a:xfrm>
        </p:grpSpPr>
        <p:sp>
          <p:nvSpPr>
            <p:cNvPr id="13" name="Arrow: Pentagon 12">
              <a:extLst>
                <a:ext uri="{FF2B5EF4-FFF2-40B4-BE49-F238E27FC236}">
                  <a16:creationId xmlns:a16="http://schemas.microsoft.com/office/drawing/2014/main" id="{69D9D9A1-5977-0DB7-2CD6-2E8F8D52D624}"/>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E50735-A5B1-48B9-D319-6ADBE69AF2BB}"/>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Loài vật đó ăn gì?</a:t>
              </a:r>
            </a:p>
          </p:txBody>
        </p:sp>
      </p:grpSp>
      <p:grpSp>
        <p:nvGrpSpPr>
          <p:cNvPr id="15" name="Group 14">
            <a:extLst>
              <a:ext uri="{FF2B5EF4-FFF2-40B4-BE49-F238E27FC236}">
                <a16:creationId xmlns:a16="http://schemas.microsoft.com/office/drawing/2014/main" id="{9997B9A0-32FE-EA23-FAEF-6FB057DA346F}"/>
              </a:ext>
            </a:extLst>
          </p:cNvPr>
          <p:cNvGrpSpPr/>
          <p:nvPr/>
        </p:nvGrpSpPr>
        <p:grpSpPr>
          <a:xfrm>
            <a:off x="1071544" y="3553117"/>
            <a:ext cx="11758367" cy="794202"/>
            <a:chOff x="1935891" y="1241905"/>
            <a:chExt cx="22309230" cy="1316810"/>
          </a:xfrm>
        </p:grpSpPr>
        <p:sp>
          <p:nvSpPr>
            <p:cNvPr id="16" name="Arrow: Pentagon 15">
              <a:extLst>
                <a:ext uri="{FF2B5EF4-FFF2-40B4-BE49-F238E27FC236}">
                  <a16:creationId xmlns:a16="http://schemas.microsoft.com/office/drawing/2014/main" id="{7A054F60-06BA-EDCE-E848-49D90126E3D2}"/>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4AFADF-C1E3-B76A-7E68-04E31AC26C6B}"/>
                </a:ext>
              </a:extLst>
            </p:cNvPr>
            <p:cNvSpPr txBox="1"/>
            <p:nvPr/>
          </p:nvSpPr>
          <p:spPr>
            <a:xfrm>
              <a:off x="2061719" y="1241905"/>
              <a:ext cx="22183402" cy="1228146"/>
            </a:xfrm>
            <a:prstGeom prst="rect">
              <a:avLst/>
            </a:prstGeom>
            <a:noFill/>
          </p:spPr>
          <p:txBody>
            <a:bodyPr wrap="square" rtlCol="0">
              <a:spAutoFit/>
            </a:bodyPr>
            <a:lstStyle/>
            <a:p>
              <a:pPr algn="just" latinLnBrk="0"/>
              <a:r>
                <a:rPr lang="vi-VN" sz="3600" b="1" dirty="0">
                  <a:solidFill>
                    <a:srgbClr val="000000"/>
                  </a:solidFill>
                  <a:latin typeface="Cambria" panose="02040503050406030204" pitchFamily="18" charset="0"/>
                  <a:ea typeface="Cambria" panose="02040503050406030204" pitchFamily="18" charset="0"/>
                </a:rPr>
                <a:t>Đặc điểm nào khiến em nhớ nhất</a:t>
              </a:r>
              <a:endParaRPr lang="vi-VN" sz="3600" b="1" i="0" dirty="0">
                <a:solidFill>
                  <a:srgbClr val="000000"/>
                </a:solidFill>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1011E7EA-16E1-3455-0FBD-1DFDCC2D46B8}"/>
              </a:ext>
            </a:extLst>
          </p:cNvPr>
          <p:cNvPicPr>
            <a:picLocks noChangeAspect="1"/>
          </p:cNvPicPr>
          <p:nvPr/>
        </p:nvPicPr>
        <p:blipFill>
          <a:blip r:embed="rId3"/>
          <a:stretch>
            <a:fillRect/>
          </a:stretch>
        </p:blipFill>
        <p:spPr>
          <a:xfrm>
            <a:off x="2229434" y="267791"/>
            <a:ext cx="8126672" cy="2755631"/>
          </a:xfrm>
          <a:prstGeom prst="rect">
            <a:avLst/>
          </a:prstGeom>
        </p:spPr>
      </p:pic>
    </p:spTree>
    <p:extLst>
      <p:ext uri="{BB962C8B-B14F-4D97-AF65-F5344CB8AC3E}">
        <p14:creationId xmlns:p14="http://schemas.microsoft.com/office/powerpoint/2010/main" val="42201470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pic>
        <p:nvPicPr>
          <p:cNvPr id="3" name="Picture 2">
            <a:extLst>
              <a:ext uri="{FF2B5EF4-FFF2-40B4-BE49-F238E27FC236}">
                <a16:creationId xmlns:a16="http://schemas.microsoft.com/office/drawing/2014/main" id="{F5C49267-E7B0-53EC-C960-63808025BE31}"/>
              </a:ext>
            </a:extLst>
          </p:cNvPr>
          <p:cNvPicPr>
            <a:picLocks noChangeAspect="1"/>
          </p:cNvPicPr>
          <p:nvPr/>
        </p:nvPicPr>
        <p:blipFill>
          <a:blip r:embed="rId6"/>
          <a:stretch>
            <a:fillRect/>
          </a:stretch>
        </p:blipFill>
        <p:spPr>
          <a:xfrm>
            <a:off x="1128355" y="1226217"/>
            <a:ext cx="9711770" cy="2402032"/>
          </a:xfrm>
          <a:prstGeom prst="rect">
            <a:avLst/>
          </a:prstGeom>
        </p:spPr>
      </p:pic>
    </p:spTree>
    <p:extLst>
      <p:ext uri="{BB962C8B-B14F-4D97-AF65-F5344CB8AC3E}">
        <p14:creationId xmlns:p14="http://schemas.microsoft.com/office/powerpoint/2010/main" val="15175972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7" name="图片 6">
            <a:extLst>
              <a:ext uri="{FF2B5EF4-FFF2-40B4-BE49-F238E27FC236}">
                <a16:creationId xmlns:a16="http://schemas.microsoft.com/office/drawing/2014/main" id="{A466EE51-F73E-8BD9-D514-4144AF24DC5D}"/>
              </a:ext>
            </a:extLst>
          </p:cNvPr>
          <p:cNvPicPr>
            <a:picLocks noChangeAspect="1"/>
          </p:cNvPicPr>
          <p:nvPr/>
        </p:nvPicPr>
        <p:blipFill rotWithShape="1">
          <a:blip r:embed="rId6">
            <a:extLst>
              <a:ext uri="{28A0092B-C50C-407E-A947-70E740481C1C}">
                <a14:useLocalDpi xmlns:a14="http://schemas.microsoft.com/office/drawing/2010/main" val="0"/>
              </a:ext>
            </a:extLst>
          </a:blip>
          <a:srcRect l="15194" t="4021" r="53798" b="76981"/>
          <a:stretch/>
        </p:blipFill>
        <p:spPr>
          <a:xfrm>
            <a:off x="4361587" y="-394211"/>
            <a:ext cx="3468826" cy="2941418"/>
          </a:xfrm>
          <a:prstGeom prst="rect">
            <a:avLst/>
          </a:prstGeom>
        </p:spPr>
      </p:pic>
      <p:pic>
        <p:nvPicPr>
          <p:cNvPr id="2" name="Picture 1">
            <a:extLst>
              <a:ext uri="{FF2B5EF4-FFF2-40B4-BE49-F238E27FC236}">
                <a16:creationId xmlns:a16="http://schemas.microsoft.com/office/drawing/2014/main" id="{0EA12A59-CF8B-4382-D626-57686CC41D7E}"/>
              </a:ext>
            </a:extLst>
          </p:cNvPr>
          <p:cNvPicPr>
            <a:picLocks noChangeAspect="1"/>
          </p:cNvPicPr>
          <p:nvPr/>
        </p:nvPicPr>
        <p:blipFill>
          <a:blip r:embed="rId7"/>
          <a:stretch>
            <a:fillRect/>
          </a:stretch>
        </p:blipFill>
        <p:spPr>
          <a:xfrm>
            <a:off x="1910769" y="1005527"/>
            <a:ext cx="8779001" cy="2517866"/>
          </a:xfrm>
          <a:prstGeom prst="rect">
            <a:avLst/>
          </a:prstGeom>
        </p:spPr>
      </p:pic>
    </p:spTree>
    <p:extLst>
      <p:ext uri="{BB962C8B-B14F-4D97-AF65-F5344CB8AC3E}">
        <p14:creationId xmlns:p14="http://schemas.microsoft.com/office/powerpoint/2010/main" val="3213603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x, container&#10;&#10;Description automatically generated">
            <a:extLst>
              <a:ext uri="{FF2B5EF4-FFF2-40B4-BE49-F238E27FC236}">
                <a16:creationId xmlns:a16="http://schemas.microsoft.com/office/drawing/2014/main" id="{E2C4FB9E-1E70-FC36-C241-F4F49FEFB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9" y="108627"/>
            <a:ext cx="12002861" cy="6640745"/>
          </a:xfrm>
          <a:prstGeom prst="rect">
            <a:avLst/>
          </a:prstGeom>
        </p:spPr>
      </p:pic>
    </p:spTree>
    <p:extLst>
      <p:ext uri="{BB962C8B-B14F-4D97-AF65-F5344CB8AC3E}">
        <p14:creationId xmlns:p14="http://schemas.microsoft.com/office/powerpoint/2010/main" val="24679070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0002BDE-C72A-0BB9-01D5-FFAFBCDBB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pic>
        <p:nvPicPr>
          <p:cNvPr id="5" name="Picture 4">
            <a:hlinkClick r:id="rId4" action="ppaction://hlinksldjump"/>
            <a:extLst>
              <a:ext uri="{FF2B5EF4-FFF2-40B4-BE49-F238E27FC236}">
                <a16:creationId xmlns:a16="http://schemas.microsoft.com/office/drawing/2014/main" id="{8AF0C8A9-B097-FB39-C18D-06FD2B68A1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29" b="95688" l="9212" r="89987">
                        <a14:foregroundMark x1="28972" y1="7794" x2="38051" y2="21891"/>
                        <a14:foregroundMark x1="41255" y1="87894" x2="44326" y2="89055"/>
                        <a14:foregroundMark x1="50601" y1="89718" x2="57143" y2="89386"/>
                        <a14:foregroundMark x1="69693" y1="87231" x2="66756" y2="93698"/>
                        <a14:foregroundMark x1="26836" y1="94859" x2="29372" y2="94030"/>
                        <a14:foregroundMark x1="71429" y1="95854" x2="74499" y2="94030"/>
                        <a14:foregroundMark x1="9212" y1="25207" x2="10147" y2="25373"/>
                      </a14:backgroundRemoval>
                    </a14:imgEffect>
                    <a14:imgEffect>
                      <a14:saturation sat="400000"/>
                    </a14:imgEffect>
                  </a14:imgLayer>
                </a14:imgProps>
              </a:ext>
            </a:extLst>
          </a:blip>
          <a:stretch>
            <a:fillRect/>
          </a:stretch>
        </p:blipFill>
        <p:spPr>
          <a:xfrm>
            <a:off x="8319314" y="3605010"/>
            <a:ext cx="3756664" cy="3024390"/>
          </a:xfrm>
          <a:prstGeom prst="rect">
            <a:avLst/>
          </a:prstGeom>
        </p:spPr>
      </p:pic>
      <p:pic>
        <p:nvPicPr>
          <p:cNvPr id="4" name="Picture 3">
            <a:hlinkClick r:id="rId7" action="ppaction://hlinksldjump"/>
            <a:extLst>
              <a:ext uri="{FF2B5EF4-FFF2-40B4-BE49-F238E27FC236}">
                <a16:creationId xmlns:a16="http://schemas.microsoft.com/office/drawing/2014/main" id="{8E522D34-EC17-B60F-1765-B6214F76A5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79" b="95893" l="7023" r="89924">
                        <a14:foregroundMark x1="10382" y1="8036" x2="20305" y2="7500"/>
                        <a14:foregroundMark x1="20305" y1="7500" x2="20305" y2="7500"/>
                        <a14:foregroundMark x1="10382" y1="27321" x2="7023" y2="49821"/>
                        <a14:foregroundMark x1="7023" y1="49821" x2="10687" y2="57143"/>
                        <a14:foregroundMark x1="13282" y1="91429" x2="21069" y2="90536"/>
                        <a14:foregroundMark x1="21069" y1="90536" x2="21069" y2="90536"/>
                        <a14:foregroundMark x1="34809" y1="87321" x2="34046" y2="95536"/>
                        <a14:foregroundMark x1="33282" y1="95893" x2="35420" y2="94821"/>
                        <a14:foregroundMark x1="13282" y1="2679" x2="17557" y2="3929"/>
                      </a14:backgroundRemoval>
                    </a14:imgEffect>
                  </a14:imgLayer>
                </a14:imgProps>
              </a:ext>
            </a:extLst>
          </a:blip>
          <a:stretch>
            <a:fillRect/>
          </a:stretch>
        </p:blipFill>
        <p:spPr>
          <a:xfrm flipH="1">
            <a:off x="0" y="848133"/>
            <a:ext cx="1898248" cy="1602441"/>
          </a:xfrm>
          <a:prstGeom prst="rect">
            <a:avLst/>
          </a:prstGeom>
        </p:spPr>
      </p:pic>
      <p:pic>
        <p:nvPicPr>
          <p:cNvPr id="7" name="Picture 6">
            <a:hlinkClick r:id="rId10" action="ppaction://hlinksldjump"/>
            <a:extLst>
              <a:ext uri="{FF2B5EF4-FFF2-40B4-BE49-F238E27FC236}">
                <a16:creationId xmlns:a16="http://schemas.microsoft.com/office/drawing/2014/main" id="{13924CA4-74D1-3E3E-756F-269F30D8C8F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434" b="96541" l="9109" r="89922">
                        <a14:foregroundMark x1="58721" y1="86478" x2="59884" y2="94969"/>
                        <a14:foregroundMark x1="85853" y1="10692" x2="90310" y2="12579"/>
                        <a14:foregroundMark x1="12209" y1="91195" x2="14729" y2="96855"/>
                        <a14:foregroundMark x1="9109" y1="20440" x2="11434" y2="38994"/>
                        <a14:foregroundMark x1="11434" y1="38994" x2="10078" y2="73585"/>
                        <a14:foregroundMark x1="80620" y1="12579" x2="89341" y2="31132"/>
                        <a14:foregroundMark x1="89341" y1="31132" x2="89341" y2="39308"/>
                      </a14:backgroundRemoval>
                    </a14:imgEffect>
                  </a14:imgLayer>
                </a14:imgProps>
              </a:ext>
            </a:extLst>
          </a:blip>
          <a:stretch>
            <a:fillRect/>
          </a:stretch>
        </p:blipFill>
        <p:spPr>
          <a:xfrm>
            <a:off x="478456" y="3851707"/>
            <a:ext cx="4507200" cy="2777693"/>
          </a:xfrm>
          <a:prstGeom prst="rect">
            <a:avLst/>
          </a:prstGeom>
        </p:spPr>
      </p:pic>
      <p:pic>
        <p:nvPicPr>
          <p:cNvPr id="2" name="Picture 2" descr="D:\acer\配图\8ff02d20754c5ff1a50fb722d6517668.png">
            <a:hlinkClick r:id="rId13" action="ppaction://hlinksldjump"/>
            <a:extLst>
              <a:ext uri="{FF2B5EF4-FFF2-40B4-BE49-F238E27FC236}">
                <a16:creationId xmlns:a16="http://schemas.microsoft.com/office/drawing/2014/main" id="{49960279-8A98-2577-1B57-D990D0E0749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18792" y="228600"/>
            <a:ext cx="1752500" cy="73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91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0002BDE-C72A-0BB9-01D5-FFAFBCDBBB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5" y="191548"/>
            <a:ext cx="12272237" cy="6818777"/>
          </a:xfrm>
          <a:prstGeom prst="rect">
            <a:avLst/>
          </a:prstGeom>
        </p:spPr>
      </p:pic>
      <p:sp>
        <p:nvSpPr>
          <p:cNvPr id="51" name="Speech Bubble: Rectangle with Corners Rounded 50">
            <a:extLst>
              <a:ext uri="{FF2B5EF4-FFF2-40B4-BE49-F238E27FC236}">
                <a16:creationId xmlns:a16="http://schemas.microsoft.com/office/drawing/2014/main" id="{FE12AB2C-EA9E-BB8F-BF02-E3A1CB8AD574}"/>
              </a:ext>
            </a:extLst>
          </p:cNvPr>
          <p:cNvSpPr/>
          <p:nvPr/>
        </p:nvSpPr>
        <p:spPr>
          <a:xfrm>
            <a:off x="579973" y="520663"/>
            <a:ext cx="10171558" cy="1644150"/>
          </a:xfrm>
          <a:prstGeom prst="wedgeRoundRectCallout">
            <a:avLst>
              <a:gd name="adj1" fmla="val -38092"/>
              <a:gd name="adj2" fmla="val 79148"/>
              <a:gd name="adj3" fmla="val 16667"/>
            </a:avLst>
          </a:prstGeom>
          <a:solidFill>
            <a:srgbClr val="FFFFFF"/>
          </a:solidFill>
          <a:ln w="57150" cap="flat" cmpd="sng" algn="ctr">
            <a:solidFill>
              <a:srgbClr val="0168B5"/>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2" name="Picture 51">
            <a:extLst>
              <a:ext uri="{FF2B5EF4-FFF2-40B4-BE49-F238E27FC236}">
                <a16:creationId xmlns:a16="http://schemas.microsoft.com/office/drawing/2014/main" id="{4E063891-9033-90A5-D785-DC51657BC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0118" y="4640320"/>
            <a:ext cx="5758350" cy="1690156"/>
          </a:xfrm>
          <a:prstGeom prst="rect">
            <a:avLst/>
          </a:prstGeom>
        </p:spPr>
      </p:pic>
      <p:pic>
        <p:nvPicPr>
          <p:cNvPr id="53" name="Picture 52">
            <a:extLst>
              <a:ext uri="{FF2B5EF4-FFF2-40B4-BE49-F238E27FC236}">
                <a16:creationId xmlns:a16="http://schemas.microsoft.com/office/drawing/2014/main" id="{331B76D7-80E7-F7D7-0041-B5BB5A7C41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596" y="2844662"/>
            <a:ext cx="5879799" cy="1514396"/>
          </a:xfrm>
          <a:prstGeom prst="rect">
            <a:avLst/>
          </a:prstGeom>
        </p:spPr>
      </p:pic>
      <p:pic>
        <p:nvPicPr>
          <p:cNvPr id="54" name="Picture 53">
            <a:extLst>
              <a:ext uri="{FF2B5EF4-FFF2-40B4-BE49-F238E27FC236}">
                <a16:creationId xmlns:a16="http://schemas.microsoft.com/office/drawing/2014/main" id="{5AFD2C3F-88DA-575A-18EB-14A4406225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6213" y="2886596"/>
            <a:ext cx="5692255" cy="1472462"/>
          </a:xfrm>
          <a:prstGeom prst="rect">
            <a:avLst/>
          </a:prstGeom>
        </p:spPr>
      </p:pic>
      <p:pic>
        <p:nvPicPr>
          <p:cNvPr id="55" name="Picture 54">
            <a:extLst>
              <a:ext uri="{FF2B5EF4-FFF2-40B4-BE49-F238E27FC236}">
                <a16:creationId xmlns:a16="http://schemas.microsoft.com/office/drawing/2014/main" id="{F234F6DD-9216-8285-C50A-29BF7C996C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123" y="4686326"/>
            <a:ext cx="5961272" cy="1644150"/>
          </a:xfrm>
          <a:prstGeom prst="rect">
            <a:avLst/>
          </a:prstGeom>
        </p:spPr>
      </p:pic>
      <p:pic>
        <p:nvPicPr>
          <p:cNvPr id="56" name="Picture 55">
            <a:hlinkClick r:id="rId13" action="ppaction://hlinksldjump"/>
            <a:extLst>
              <a:ext uri="{FF2B5EF4-FFF2-40B4-BE49-F238E27FC236}">
                <a16:creationId xmlns:a16="http://schemas.microsoft.com/office/drawing/2014/main" id="{77FA419C-7DFD-9AFF-49B9-C77D00C9CA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605865" y="6375425"/>
            <a:ext cx="632021" cy="632021"/>
          </a:xfrm>
          <a:prstGeom prst="rect">
            <a:avLst/>
          </a:prstGeom>
        </p:spPr>
      </p:pic>
      <p:pic>
        <p:nvPicPr>
          <p:cNvPr id="57" name="AmthanhThua">
            <a:hlinkClick r:id="" action="ppaction://media"/>
            <a:extLst>
              <a:ext uri="{FF2B5EF4-FFF2-40B4-BE49-F238E27FC236}">
                <a16:creationId xmlns:a16="http://schemas.microsoft.com/office/drawing/2014/main" id="{40574089-2938-637F-457F-3F0D11C6080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1134" y="3444640"/>
            <a:ext cx="490570" cy="490570"/>
          </a:xfrm>
          <a:prstGeom prst="rect">
            <a:avLst/>
          </a:prstGeom>
        </p:spPr>
      </p:pic>
      <p:sp>
        <p:nvSpPr>
          <p:cNvPr id="58" name="TextBox 57">
            <a:extLst>
              <a:ext uri="{FF2B5EF4-FFF2-40B4-BE49-F238E27FC236}">
                <a16:creationId xmlns:a16="http://schemas.microsoft.com/office/drawing/2014/main" id="{940C4F11-10FB-BA89-D082-C96AD532EAE7}"/>
              </a:ext>
            </a:extLst>
          </p:cNvPr>
          <p:cNvSpPr txBox="1"/>
          <p:nvPr/>
        </p:nvSpPr>
        <p:spPr>
          <a:xfrm>
            <a:off x="-1855587" y="1073715"/>
            <a:ext cx="1560628" cy="2862322"/>
          </a:xfrm>
          <a:prstGeom prst="rect">
            <a:avLst/>
          </a:prstGeom>
          <a:noFill/>
        </p:spPr>
        <p:txBody>
          <a:bodyPr wrap="square" rtlCol="0">
            <a:spAutoFit/>
          </a:bodyPr>
          <a:lstStyle/>
          <a:p>
            <a:pPr algn="ctr">
              <a:buClr>
                <a:srgbClr val="000000"/>
              </a:buClr>
              <a:buFont typeface="Arial"/>
              <a:buNone/>
            </a:pPr>
            <a:r>
              <a:rPr lang="en-US" sz="3600" b="1" kern="0" dirty="0" err="1">
                <a:solidFill>
                  <a:srgbClr val="000000"/>
                </a:solidFill>
                <a:cs typeface="Arial"/>
                <a:sym typeface="Arial"/>
              </a:rPr>
              <a:t>Âm</a:t>
            </a:r>
            <a:r>
              <a:rPr lang="en-US" sz="3600" b="1" kern="0" dirty="0">
                <a:solidFill>
                  <a:srgbClr val="000000"/>
                </a:solidFill>
                <a:cs typeface="Arial"/>
                <a:sym typeface="Arial"/>
              </a:rPr>
              <a:t> </a:t>
            </a:r>
            <a:r>
              <a:rPr lang="en-US" sz="3600" b="1" kern="0" dirty="0" err="1">
                <a:solidFill>
                  <a:srgbClr val="000000"/>
                </a:solidFill>
                <a:cs typeface="Arial"/>
                <a:sym typeface="Arial"/>
              </a:rPr>
              <a:t>thanh</a:t>
            </a:r>
            <a:r>
              <a:rPr lang="en-US" sz="3600" b="1" kern="0" dirty="0">
                <a:solidFill>
                  <a:srgbClr val="000000"/>
                </a:solidFill>
                <a:cs typeface="Arial"/>
                <a:sym typeface="Arial"/>
              </a:rPr>
              <a:t> </a:t>
            </a:r>
          </a:p>
          <a:p>
            <a:pPr algn="ctr">
              <a:buClr>
                <a:srgbClr val="000000"/>
              </a:buClr>
              <a:buFont typeface="Arial"/>
              <a:buNone/>
            </a:pPr>
            <a:r>
              <a:rPr lang="en-US" sz="3600" b="1" kern="0" dirty="0" err="1">
                <a:solidFill>
                  <a:srgbClr val="000000"/>
                </a:solidFill>
                <a:cs typeface="Arial"/>
                <a:sym typeface="Arial"/>
              </a:rPr>
              <a:t>khi</a:t>
            </a:r>
            <a:r>
              <a:rPr lang="en-US" sz="3600" b="1" kern="0" dirty="0">
                <a:solidFill>
                  <a:srgbClr val="000000"/>
                </a:solidFill>
                <a:cs typeface="Arial"/>
                <a:sym typeface="Arial"/>
              </a:rPr>
              <a:t> </a:t>
            </a:r>
            <a:r>
              <a:rPr lang="en-US" sz="3600" b="1" kern="0" dirty="0" err="1">
                <a:solidFill>
                  <a:srgbClr val="000000"/>
                </a:solidFill>
                <a:cs typeface="Arial"/>
                <a:sym typeface="Arial"/>
              </a:rPr>
              <a:t>chọn</a:t>
            </a:r>
            <a:r>
              <a:rPr lang="en-US" sz="3600" b="1" kern="0" dirty="0">
                <a:solidFill>
                  <a:srgbClr val="000000"/>
                </a:solidFill>
                <a:cs typeface="Arial"/>
                <a:sym typeface="Arial"/>
              </a:rPr>
              <a:t> </a:t>
            </a:r>
            <a:r>
              <a:rPr lang="en-US" sz="3600" b="1" kern="0" dirty="0" err="1">
                <a:solidFill>
                  <a:srgbClr val="000000"/>
                </a:solidFill>
                <a:cs typeface="Arial"/>
                <a:sym typeface="Arial"/>
              </a:rPr>
              <a:t>Đúng</a:t>
            </a:r>
            <a:endParaRPr lang="en-US" sz="3600" b="1" kern="0" dirty="0">
              <a:solidFill>
                <a:srgbClr val="000000"/>
              </a:solidFill>
              <a:cs typeface="Arial"/>
              <a:sym typeface="Arial"/>
            </a:endParaRPr>
          </a:p>
        </p:txBody>
      </p:sp>
      <p:sp>
        <p:nvSpPr>
          <p:cNvPr id="59" name="TextBox 58">
            <a:extLst>
              <a:ext uri="{FF2B5EF4-FFF2-40B4-BE49-F238E27FC236}">
                <a16:creationId xmlns:a16="http://schemas.microsoft.com/office/drawing/2014/main" id="{80302520-A0D5-3CCB-E352-92BC44F9D00D}"/>
              </a:ext>
            </a:extLst>
          </p:cNvPr>
          <p:cNvSpPr txBox="1"/>
          <p:nvPr/>
        </p:nvSpPr>
        <p:spPr>
          <a:xfrm>
            <a:off x="-3106254" y="3499901"/>
            <a:ext cx="1334731" cy="3416320"/>
          </a:xfrm>
          <a:prstGeom prst="rect">
            <a:avLst/>
          </a:prstGeom>
          <a:noFill/>
        </p:spPr>
        <p:txBody>
          <a:bodyPr wrap="square" rtlCol="0">
            <a:spAutoFit/>
          </a:bodyPr>
          <a:lstStyle/>
          <a:p>
            <a:pPr algn="ctr">
              <a:buClr>
                <a:srgbClr val="000000"/>
              </a:buClr>
              <a:buFont typeface="Arial"/>
              <a:buNone/>
            </a:pPr>
            <a:r>
              <a:rPr lang="en-US" sz="3600" b="1" kern="0" dirty="0" err="1">
                <a:solidFill>
                  <a:srgbClr val="000000"/>
                </a:solidFill>
                <a:cs typeface="Arial"/>
                <a:sym typeface="Arial"/>
              </a:rPr>
              <a:t>Âm</a:t>
            </a:r>
            <a:r>
              <a:rPr lang="en-US" sz="3600" b="1" kern="0" dirty="0">
                <a:solidFill>
                  <a:srgbClr val="000000"/>
                </a:solidFill>
                <a:cs typeface="Arial"/>
                <a:sym typeface="Arial"/>
              </a:rPr>
              <a:t> </a:t>
            </a:r>
            <a:r>
              <a:rPr lang="en-US" sz="3600" b="1" kern="0" dirty="0" err="1">
                <a:solidFill>
                  <a:srgbClr val="000000"/>
                </a:solidFill>
                <a:cs typeface="Arial"/>
                <a:sym typeface="Arial"/>
              </a:rPr>
              <a:t>thanh</a:t>
            </a:r>
            <a:r>
              <a:rPr lang="en-US" sz="3600" b="1" kern="0" dirty="0">
                <a:solidFill>
                  <a:srgbClr val="000000"/>
                </a:solidFill>
                <a:cs typeface="Arial"/>
                <a:sym typeface="Arial"/>
              </a:rPr>
              <a:t> </a:t>
            </a:r>
          </a:p>
          <a:p>
            <a:pPr algn="ctr">
              <a:buClr>
                <a:srgbClr val="000000"/>
              </a:buClr>
              <a:buFont typeface="Arial"/>
              <a:buNone/>
            </a:pPr>
            <a:r>
              <a:rPr lang="en-US" sz="3600" b="1" kern="0" dirty="0" err="1">
                <a:solidFill>
                  <a:srgbClr val="000000"/>
                </a:solidFill>
                <a:cs typeface="Arial"/>
                <a:sym typeface="Arial"/>
              </a:rPr>
              <a:t>khi</a:t>
            </a:r>
            <a:r>
              <a:rPr lang="en-US" sz="3600" b="1" kern="0" dirty="0">
                <a:solidFill>
                  <a:srgbClr val="000000"/>
                </a:solidFill>
                <a:cs typeface="Arial"/>
                <a:sym typeface="Arial"/>
              </a:rPr>
              <a:t> </a:t>
            </a:r>
            <a:r>
              <a:rPr lang="en-US" sz="3600" b="1" kern="0" dirty="0" err="1">
                <a:solidFill>
                  <a:srgbClr val="000000"/>
                </a:solidFill>
                <a:cs typeface="Arial"/>
                <a:sym typeface="Arial"/>
              </a:rPr>
              <a:t>chọn</a:t>
            </a:r>
            <a:r>
              <a:rPr lang="en-US" sz="3600" b="1" kern="0" dirty="0">
                <a:solidFill>
                  <a:srgbClr val="000000"/>
                </a:solidFill>
                <a:cs typeface="Arial"/>
                <a:sym typeface="Arial"/>
              </a:rPr>
              <a:t> Sai</a:t>
            </a:r>
          </a:p>
        </p:txBody>
      </p:sp>
      <p:pic>
        <p:nvPicPr>
          <p:cNvPr id="60" name="59c3c5f047238">
            <a:hlinkClick r:id="" action="ppaction://media"/>
            <a:extLst>
              <a:ext uri="{FF2B5EF4-FFF2-40B4-BE49-F238E27FC236}">
                <a16:creationId xmlns:a16="http://schemas.microsoft.com/office/drawing/2014/main" id="{3F9B239F-EFB9-0ADD-A0A0-74A4EEB5C1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41134" y="385367"/>
            <a:ext cx="490570" cy="490570"/>
          </a:xfrm>
          <a:prstGeom prst="rect">
            <a:avLst/>
          </a:prstGeom>
        </p:spPr>
      </p:pic>
      <p:sp>
        <p:nvSpPr>
          <p:cNvPr id="61" name="Rectangle 60">
            <a:extLst>
              <a:ext uri="{FF2B5EF4-FFF2-40B4-BE49-F238E27FC236}">
                <a16:creationId xmlns:a16="http://schemas.microsoft.com/office/drawing/2014/main" id="{E9704F42-3F32-CD05-FE47-428D0F176BF4}"/>
              </a:ext>
            </a:extLst>
          </p:cNvPr>
          <p:cNvSpPr/>
          <p:nvPr/>
        </p:nvSpPr>
        <p:spPr>
          <a:xfrm>
            <a:off x="1369394" y="3360146"/>
            <a:ext cx="4726606"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lông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đuôi</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chân</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đầu</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p>
        </p:txBody>
      </p:sp>
      <p:sp>
        <p:nvSpPr>
          <p:cNvPr id="62" name="Rectangle 61">
            <a:extLst>
              <a:ext uri="{FF2B5EF4-FFF2-40B4-BE49-F238E27FC236}">
                <a16:creationId xmlns:a16="http://schemas.microsoft.com/office/drawing/2014/main" id="{8DC91665-C627-44E2-9A6B-843DC0E8CF9B}"/>
              </a:ext>
            </a:extLst>
          </p:cNvPr>
          <p:cNvSpPr/>
          <p:nvPr/>
        </p:nvSpPr>
        <p:spPr>
          <a:xfrm>
            <a:off x="892285" y="5162232"/>
            <a:ext cx="5416717"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cổ</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lông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chân</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mèo</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sp>
        <p:nvSpPr>
          <p:cNvPr id="63" name="Rectangle 62">
            <a:extLst>
              <a:ext uri="{FF2B5EF4-FFF2-40B4-BE49-F238E27FC236}">
                <a16:creationId xmlns:a16="http://schemas.microsoft.com/office/drawing/2014/main" id="{3EBF76F4-4EE8-6607-4855-3287548989B1}"/>
              </a:ext>
            </a:extLst>
          </p:cNvPr>
          <p:cNvSpPr/>
          <p:nvPr/>
        </p:nvSpPr>
        <p:spPr>
          <a:xfrm>
            <a:off x="7504890" y="3176735"/>
            <a:ext cx="4035799" cy="646331"/>
          </a:xfrm>
          <a:prstGeom prst="rect">
            <a:avLst/>
          </a:prstGeom>
          <a:noFill/>
        </p:spPr>
        <p:txBody>
          <a:bodyPr wrap="square" lIns="91440" tIns="45720" rIns="91440" bIns="45720">
            <a:spAutoFit/>
          </a:bodyPr>
          <a:lstStyle/>
          <a:p>
            <a:pPr algn="ctr">
              <a:buClr>
                <a:srgbClr val="000000"/>
              </a:buClr>
              <a:buFont typeface="Arial"/>
              <a:buNone/>
            </a:pP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tai,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răng</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khỉ</a:t>
            </a:r>
            <a:r>
              <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thân</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sp>
        <p:nvSpPr>
          <p:cNvPr id="64" name="Rectangle 63">
            <a:extLst>
              <a:ext uri="{FF2B5EF4-FFF2-40B4-BE49-F238E27FC236}">
                <a16:creationId xmlns:a16="http://schemas.microsoft.com/office/drawing/2014/main" id="{13440EE3-F5CD-778B-09DC-D2F7ACF81310}"/>
              </a:ext>
            </a:extLst>
          </p:cNvPr>
          <p:cNvSpPr/>
          <p:nvPr/>
        </p:nvSpPr>
        <p:spPr>
          <a:xfrm>
            <a:off x="7793387" y="5057882"/>
            <a:ext cx="4128489" cy="646331"/>
          </a:xfrm>
          <a:prstGeom prst="rect">
            <a:avLst/>
          </a:prstGeom>
          <a:noFill/>
        </p:spPr>
        <p:txBody>
          <a:bodyPr wrap="square" lIns="91440" tIns="45720" rIns="91440" bIns="45720">
            <a:spAutoFit/>
          </a:bodyPr>
          <a:lstStyle/>
          <a:p>
            <a:pPr algn="ctr">
              <a:buClr>
                <a:srgbClr val="000000"/>
              </a:buClr>
              <a:buFont typeface="Arial"/>
              <a:buNone/>
            </a:pPr>
            <a:r>
              <a:rPr lang="vi-VN"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rPr>
              <a:t>cá, trâu, gà, mèo</a:t>
            </a:r>
            <a:endParaRPr lang="en-US" sz="3600" kern="0" dirty="0">
              <a:ln w="0"/>
              <a:solidFill>
                <a:srgbClr val="000000"/>
              </a:solidFill>
              <a:effectLst>
                <a:outerShdw blurRad="38100" dist="19050" dir="2700000" algn="tl" rotWithShape="0">
                  <a:srgbClr val="191919">
                    <a:alpha val="40000"/>
                  </a:srgbClr>
                </a:outerShdw>
              </a:effectLst>
              <a:cs typeface="Arial" panose="020B0604020202020204" pitchFamily="34" charset="0"/>
              <a:sym typeface="Arial"/>
            </a:endParaRPr>
          </a:p>
        </p:txBody>
      </p:sp>
      <p:pic>
        <p:nvPicPr>
          <p:cNvPr id="65" name="AmthanhThua">
            <a:hlinkClick r:id="" action="ppaction://media"/>
            <a:extLst>
              <a:ext uri="{FF2B5EF4-FFF2-40B4-BE49-F238E27FC236}">
                <a16:creationId xmlns:a16="http://schemas.microsoft.com/office/drawing/2014/main" id="{7BB2C7B2-BF75-3B15-4E69-DFAC21E896F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8612" y="4068559"/>
            <a:ext cx="490570" cy="490570"/>
          </a:xfrm>
          <a:prstGeom prst="rect">
            <a:avLst/>
          </a:prstGeom>
        </p:spPr>
      </p:pic>
      <p:pic>
        <p:nvPicPr>
          <p:cNvPr id="66" name="AmthanhThua">
            <a:hlinkClick r:id="" action="ppaction://media"/>
            <a:extLst>
              <a:ext uri="{FF2B5EF4-FFF2-40B4-BE49-F238E27FC236}">
                <a16:creationId xmlns:a16="http://schemas.microsoft.com/office/drawing/2014/main" id="{D4E30772-5656-413C-CEC6-024090EB0CB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4057" y="4692432"/>
            <a:ext cx="490570" cy="490570"/>
          </a:xfrm>
          <a:prstGeom prst="rect">
            <a:avLst/>
          </a:prstGeom>
        </p:spPr>
      </p:pic>
      <p:sp>
        <p:nvSpPr>
          <p:cNvPr id="67" name="Rectangle 66">
            <a:extLst>
              <a:ext uri="{FF2B5EF4-FFF2-40B4-BE49-F238E27FC236}">
                <a16:creationId xmlns:a16="http://schemas.microsoft.com/office/drawing/2014/main" id="{B5EF1D73-5C5C-EB72-E262-0BD4E92D7A37}"/>
              </a:ext>
            </a:extLst>
          </p:cNvPr>
          <p:cNvSpPr/>
          <p:nvPr/>
        </p:nvSpPr>
        <p:spPr>
          <a:xfrm>
            <a:off x="808007" y="711363"/>
            <a:ext cx="9715490" cy="646331"/>
          </a:xfrm>
          <a:prstGeom prst="rect">
            <a:avLst/>
          </a:prstGeom>
          <a:noFill/>
        </p:spPr>
        <p:txBody>
          <a:bodyPr wrap="square" lIns="91440" tIns="45720" rIns="91440" bIns="45720">
            <a:spAutoFit/>
          </a:bodyPr>
          <a:lstStyle/>
          <a:p>
            <a:pPr algn="ctr">
              <a:buClr>
                <a:srgbClr val="000000"/>
              </a:buClr>
              <a:buFont typeface="Arial"/>
              <a:buNone/>
            </a:pPr>
            <a:r>
              <a:rPr lang="vi-VN" sz="3600" b="1" kern="0" dirty="0">
                <a:ln w="10160">
                  <a:solidFill>
                    <a:srgbClr val="7DE3D6"/>
                  </a:solidFill>
                  <a:prstDash val="solid"/>
                </a:ln>
                <a:solidFill>
                  <a:srgbClr val="0168B5"/>
                </a:solidFill>
                <a:effectLst>
                  <a:outerShdw blurRad="38100" dist="22860" dir="5400000" algn="tl" rotWithShape="0">
                    <a:srgbClr val="000000">
                      <a:alpha val="30000"/>
                    </a:srgbClr>
                  </a:outerShdw>
                </a:effectLst>
                <a:cs typeface="Arial"/>
                <a:sym typeface="Arial"/>
              </a:rPr>
              <a:t>Dòng nào gồm các từ chỉ bộ phận con vật?</a:t>
            </a:r>
            <a:endParaRPr lang="en-US" sz="3600" b="1" kern="0" dirty="0">
              <a:ln w="10160">
                <a:solidFill>
                  <a:srgbClr val="7DE3D6"/>
                </a:solidFill>
                <a:prstDash val="solid"/>
              </a:ln>
              <a:solidFill>
                <a:srgbClr val="0168B5"/>
              </a:solidFill>
              <a:effectLst>
                <a:outerShdw blurRad="38100" dist="22860" dir="5400000" algn="tl" rotWithShape="0">
                  <a:srgbClr val="000000">
                    <a:alpha val="30000"/>
                  </a:srgbClr>
                </a:outerShdw>
              </a:effectLst>
              <a:cs typeface="Arial"/>
              <a:sym typeface="Arial"/>
            </a:endParaRPr>
          </a:p>
        </p:txBody>
      </p:sp>
      <p:pic>
        <p:nvPicPr>
          <p:cNvPr id="68" name="Picture 67">
            <a:extLst>
              <a:ext uri="{FF2B5EF4-FFF2-40B4-BE49-F238E27FC236}">
                <a16:creationId xmlns:a16="http://schemas.microsoft.com/office/drawing/2014/main" id="{9B093152-623B-C7B2-8CB3-53406103DE9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5221" y="2616781"/>
            <a:ext cx="1039944" cy="743365"/>
          </a:xfrm>
          <a:prstGeom prst="rect">
            <a:avLst/>
          </a:prstGeom>
        </p:spPr>
      </p:pic>
    </p:spTree>
    <p:extLst>
      <p:ext uri="{BB962C8B-B14F-4D97-AF65-F5344CB8AC3E}">
        <p14:creationId xmlns:p14="http://schemas.microsoft.com/office/powerpoint/2010/main" val="2144952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out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randombar(horizontal)">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randombar(horizontal)">
                                      <p:cBhvr>
                                        <p:cTn id="23" dur="500"/>
                                        <p:tgtEl>
                                          <p:spTgt spid="5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randombar(horizontal)">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randombar(horizontal)">
                                      <p:cBhvr>
                                        <p:cTn id="31" dur="500"/>
                                        <p:tgtEl>
                                          <p:spTgt spid="5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randombar(horizontal)">
                                      <p:cBhvr>
                                        <p:cTn id="4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60"/>
                                        </p:tgtEl>
                                      </p:cBhvr>
                                    </p:cmd>
                                  </p:childTnLst>
                                </p:cTn>
                              </p:par>
                              <p:par>
                                <p:cTn id="48" presetID="23" presetClass="entr" presetSubtype="32" fill="hold" nodeType="with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250" fill="hold"/>
                                        <p:tgtEl>
                                          <p:spTgt spid="68"/>
                                        </p:tgtEl>
                                        <p:attrNameLst>
                                          <p:attrName>ppt_w</p:attrName>
                                        </p:attrNameLst>
                                      </p:cBhvr>
                                      <p:tavLst>
                                        <p:tav tm="0">
                                          <p:val>
                                            <p:strVal val="4*#ppt_w"/>
                                          </p:val>
                                        </p:tav>
                                        <p:tav tm="100000">
                                          <p:val>
                                            <p:strVal val="#ppt_w"/>
                                          </p:val>
                                        </p:tav>
                                      </p:tavLst>
                                    </p:anim>
                                    <p:anim calcmode="lin" valueType="num">
                                      <p:cBhvr>
                                        <p:cTn id="51" dur="250" fill="hold"/>
                                        <p:tgtEl>
                                          <p:spTgt spid="6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par>
                                <p:cTn id="52" presetID="10" presetClass="exit" presetSubtype="0" fill="hold"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4"/>
                                        </p:tgtEl>
                                      </p:cBhvr>
                                    </p:animEffect>
                                    <p:set>
                                      <p:cBhvr>
                                        <p:cTn id="6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0" restart="whenNotActive" fill="hold" evtFilter="cancelBubble" nodeType="interactiveSeq">
                <p:stCondLst>
                  <p:cond evt="onClick" delay="0">
                    <p:tgtEl>
                      <p:spTgt spid="5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57"/>
                                        </p:tgtEl>
                                      </p:cBhvr>
                                    </p:cmd>
                                  </p:childTnLst>
                                </p:cTn>
                              </p:par>
                            </p:childTnLst>
                          </p:cTn>
                        </p:par>
                      </p:childTnLst>
                    </p:cTn>
                  </p:par>
                </p:childTnLst>
              </p:cTn>
              <p:nextCondLst>
                <p:cond evt="onClick" delay="0">
                  <p:tgtEl>
                    <p:spTgt spid="52"/>
                  </p:tgtEl>
                </p:cond>
              </p:nextCondLst>
            </p:seq>
            <p:seq concurrent="1" nextAc="seek">
              <p:cTn id="75" restart="whenNotActive" fill="hold" evtFilter="cancelBubble" nodeType="interactiveSeq">
                <p:stCondLst>
                  <p:cond evt="onClick" delay="0">
                    <p:tgtEl>
                      <p:spTgt spid="5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65"/>
                                        </p:tgtEl>
                                      </p:cBhvr>
                                    </p:cmd>
                                  </p:child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66"/>
                                        </p:tgtEl>
                                      </p:cBhvr>
                                    </p:cmd>
                                  </p:childTnLst>
                                </p:cTn>
                              </p:par>
                            </p:childTnLst>
                          </p:cTn>
                        </p:par>
                      </p:childTnLst>
                    </p:cTn>
                  </p:par>
                </p:childTnLst>
              </p:cTn>
              <p:nextCondLst>
                <p:cond evt="onClick" delay="0">
                  <p:tgtEl>
                    <p:spTgt spid="55"/>
                  </p:tgtEl>
                </p:cond>
              </p:nextCondLst>
            </p:seq>
            <p:audio>
              <p:cMediaNode vol="80000">
                <p:cTn id="85" fill="hold" display="0">
                  <p:stCondLst>
                    <p:cond delay="indefinite"/>
                  </p:stCondLst>
                  <p:endCondLst>
                    <p:cond evt="onStopAudio" delay="0">
                      <p:tgtEl>
                        <p:sldTgt/>
                      </p:tgtEl>
                    </p:cond>
                  </p:endCondLst>
                </p:cTn>
                <p:tgtEl>
                  <p:spTgt spid="57"/>
                </p:tgtEl>
              </p:cMediaNode>
            </p:audio>
            <p:audio>
              <p:cMediaNode vol="80000">
                <p:cTn id="86" fill="hold" display="0">
                  <p:stCondLst>
                    <p:cond delay="indefinite"/>
                  </p:stCondLst>
                  <p:endCondLst>
                    <p:cond evt="onStopAudio" delay="0">
                      <p:tgtEl>
                        <p:sldTgt/>
                      </p:tgtEl>
                    </p:cond>
                  </p:endCondLst>
                </p:cTn>
                <p:tgtEl>
                  <p:spTgt spid="60"/>
                </p:tgtEl>
              </p:cMediaNode>
            </p:audio>
            <p:audio>
              <p:cMediaNode vol="80000">
                <p:cTn id="87" fill="hold" display="0">
                  <p:stCondLst>
                    <p:cond delay="indefinite"/>
                  </p:stCondLst>
                  <p:endCondLst>
                    <p:cond evt="onStopAudio" delay="0">
                      <p:tgtEl>
                        <p:sldTgt/>
                      </p:tgtEl>
                    </p:cond>
                  </p:endCondLst>
                </p:cTn>
                <p:tgtEl>
                  <p:spTgt spid="65"/>
                </p:tgtEl>
              </p:cMediaNode>
            </p:audio>
            <p:audio>
              <p:cMediaNode vol="80000">
                <p:cTn id="88" fill="hold" display="0">
                  <p:stCondLst>
                    <p:cond delay="indefinite"/>
                  </p:stCondLst>
                  <p:endCondLst>
                    <p:cond evt="onStopAudio" delay="0">
                      <p:tgtEl>
                        <p:sldTgt/>
                      </p:tgtEl>
                    </p:cond>
                  </p:endCondLst>
                </p:cTn>
                <p:tgtEl>
                  <p:spTgt spid="66"/>
                </p:tgtEl>
              </p:cMediaNode>
            </p:audio>
          </p:childTnLst>
        </p:cTn>
      </p:par>
    </p:tnLst>
    <p:bldLst>
      <p:bldP spid="51" grpId="0" animBg="1"/>
      <p:bldP spid="61" grpId="0"/>
      <p:bldP spid="62" grpId="0"/>
      <p:bldP spid="62" grpId="1"/>
      <p:bldP spid="63" grpId="0"/>
      <p:bldP spid="63" grpId="1"/>
      <p:bldP spid="64" grpId="0"/>
      <p:bldP spid="64" grpId="1"/>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E933A-9A66-3273-7997-1807D3E71CFF}"/>
              </a:ext>
            </a:extLst>
          </p:cNvPr>
          <p:cNvPicPr>
            <a:picLocks noChangeAspect="1"/>
          </p:cNvPicPr>
          <p:nvPr/>
        </p:nvPicPr>
        <p:blipFill>
          <a:blip r:embed="rId8"/>
          <a:stretch>
            <a:fillRect/>
          </a:stretch>
        </p:blipFill>
        <p:spPr>
          <a:xfrm>
            <a:off x="0" y="40314"/>
            <a:ext cx="12192000" cy="6777371"/>
          </a:xfrm>
          <a:prstGeom prst="rect">
            <a:avLst/>
          </a:prstGeom>
        </p:spPr>
      </p:pic>
      <p:sp>
        <p:nvSpPr>
          <p:cNvPr id="4" name="Speech Bubble: Rectangle with Corners Rounded 3">
            <a:extLst>
              <a:ext uri="{FF2B5EF4-FFF2-40B4-BE49-F238E27FC236}">
                <a16:creationId xmlns:a16="http://schemas.microsoft.com/office/drawing/2014/main" id="{BBD4CCAE-9BC3-B9C7-72DF-606440451E8C}"/>
              </a:ext>
            </a:extLst>
          </p:cNvPr>
          <p:cNvSpPr/>
          <p:nvPr/>
        </p:nvSpPr>
        <p:spPr>
          <a:xfrm>
            <a:off x="188639" y="313544"/>
            <a:ext cx="9984853" cy="1895301"/>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47BA057-7405-96AE-71F1-B56DE3C18745}"/>
              </a:ext>
            </a:extLst>
          </p:cNvPr>
          <p:cNvSpPr/>
          <p:nvPr/>
        </p:nvSpPr>
        <p:spPr>
          <a:xfrm>
            <a:off x="106922" y="714902"/>
            <a:ext cx="9984853" cy="707886"/>
          </a:xfrm>
          <a:prstGeom prst="rect">
            <a:avLst/>
          </a:prstGeom>
          <a:noFill/>
        </p:spPr>
        <p:txBody>
          <a:bodyPr wrap="square" lIns="91440" tIns="45720" rIns="91440" bIns="45720">
            <a:spAutoFit/>
          </a:bodyPr>
          <a:lstStyle/>
          <a:p>
            <a:pPr algn="ctr"/>
            <a:r>
              <a:rPr lang="vi-VN" sz="40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Từ ngữ nào chỉ đặc điểm của con mèo?</a:t>
            </a:r>
            <a:endParaRPr lang="en-US" sz="40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6" name="Picture 5">
            <a:extLst>
              <a:ext uri="{FF2B5EF4-FFF2-40B4-BE49-F238E27FC236}">
                <a16:creationId xmlns:a16="http://schemas.microsoft.com/office/drawing/2014/main" id="{CD3655B5-86B8-8631-DC11-989ACE4242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1033" y="4858797"/>
            <a:ext cx="5541228" cy="1497132"/>
          </a:xfrm>
          <a:prstGeom prst="rect">
            <a:avLst/>
          </a:prstGeom>
        </p:spPr>
      </p:pic>
      <p:pic>
        <p:nvPicPr>
          <p:cNvPr id="7" name="Picture 6">
            <a:extLst>
              <a:ext uri="{FF2B5EF4-FFF2-40B4-BE49-F238E27FC236}">
                <a16:creationId xmlns:a16="http://schemas.microsoft.com/office/drawing/2014/main" id="{9F4204CB-6DD6-0C9A-0758-9B12A7B951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4" y="2964155"/>
            <a:ext cx="5535031" cy="1477497"/>
          </a:xfrm>
          <a:prstGeom prst="rect">
            <a:avLst/>
          </a:prstGeom>
        </p:spPr>
      </p:pic>
      <p:pic>
        <p:nvPicPr>
          <p:cNvPr id="8" name="Picture 7">
            <a:extLst>
              <a:ext uri="{FF2B5EF4-FFF2-40B4-BE49-F238E27FC236}">
                <a16:creationId xmlns:a16="http://schemas.microsoft.com/office/drawing/2014/main" id="{ACCAE92B-FEF3-123D-B14A-653F0BF9DA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3765" y="2912619"/>
            <a:ext cx="5535033" cy="1529033"/>
          </a:xfrm>
          <a:prstGeom prst="rect">
            <a:avLst/>
          </a:prstGeom>
        </p:spPr>
      </p:pic>
      <p:pic>
        <p:nvPicPr>
          <p:cNvPr id="9" name="Picture 8">
            <a:extLst>
              <a:ext uri="{FF2B5EF4-FFF2-40B4-BE49-F238E27FC236}">
                <a16:creationId xmlns:a16="http://schemas.microsoft.com/office/drawing/2014/main" id="{8AFB56DD-96B7-3480-67F8-12FFDBC23B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067" y="4835310"/>
            <a:ext cx="5541228" cy="1663305"/>
          </a:xfrm>
          <a:prstGeom prst="rect">
            <a:avLst/>
          </a:prstGeom>
        </p:spPr>
      </p:pic>
      <p:pic>
        <p:nvPicPr>
          <p:cNvPr id="10" name="AmthanhThua">
            <a:hlinkClick r:id="" action="ppaction://media"/>
            <a:extLst>
              <a:ext uri="{FF2B5EF4-FFF2-40B4-BE49-F238E27FC236}">
                <a16:creationId xmlns:a16="http://schemas.microsoft.com/office/drawing/2014/main" id="{67EF489B-82CD-36BC-EF67-D1B77A4D958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5828" y="3470284"/>
            <a:ext cx="815889" cy="730578"/>
          </a:xfrm>
          <a:prstGeom prst="rect">
            <a:avLst/>
          </a:prstGeom>
        </p:spPr>
      </p:pic>
      <p:sp>
        <p:nvSpPr>
          <p:cNvPr id="11" name="TextBox 10">
            <a:extLst>
              <a:ext uri="{FF2B5EF4-FFF2-40B4-BE49-F238E27FC236}">
                <a16:creationId xmlns:a16="http://schemas.microsoft.com/office/drawing/2014/main" id="{AB76C52F-9089-FA43-20C3-732BE131B5A0}"/>
              </a:ext>
            </a:extLst>
          </p:cNvPr>
          <p:cNvSpPr txBox="1"/>
          <p:nvPr/>
        </p:nvSpPr>
        <p:spPr>
          <a:xfrm>
            <a:off x="-1790280" y="1099359"/>
            <a:ext cx="1528738" cy="923330"/>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2" name="TextBox 11">
            <a:extLst>
              <a:ext uri="{FF2B5EF4-FFF2-40B4-BE49-F238E27FC236}">
                <a16:creationId xmlns:a16="http://schemas.microsoft.com/office/drawing/2014/main" id="{31875E40-F11F-A340-A291-9099A03A05E7}"/>
              </a:ext>
            </a:extLst>
          </p:cNvPr>
          <p:cNvSpPr txBox="1"/>
          <p:nvPr/>
        </p:nvSpPr>
        <p:spPr>
          <a:xfrm>
            <a:off x="-1675922" y="2687443"/>
            <a:ext cx="1307458" cy="923330"/>
          </a:xfrm>
          <a:prstGeom prst="rect">
            <a:avLst/>
          </a:prstGeom>
          <a:noFill/>
        </p:spPr>
        <p:txBody>
          <a:bodyPr wrap="squar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3" name="59c3c5f047238">
            <a:hlinkClick r:id="" action="ppaction://media"/>
            <a:extLst>
              <a:ext uri="{FF2B5EF4-FFF2-40B4-BE49-F238E27FC236}">
                <a16:creationId xmlns:a16="http://schemas.microsoft.com/office/drawing/2014/main" id="{A35C7E64-99A5-DBC8-C4C4-0F65A91A0B5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75828" y="411011"/>
            <a:ext cx="815889" cy="730578"/>
          </a:xfrm>
          <a:prstGeom prst="rect">
            <a:avLst/>
          </a:prstGeom>
        </p:spPr>
      </p:pic>
      <p:sp>
        <p:nvSpPr>
          <p:cNvPr id="14" name="Rectangle 13">
            <a:extLst>
              <a:ext uri="{FF2B5EF4-FFF2-40B4-BE49-F238E27FC236}">
                <a16:creationId xmlns:a16="http://schemas.microsoft.com/office/drawing/2014/main" id="{D23C7819-F367-11DA-BC52-34752100C8AE}"/>
              </a:ext>
            </a:extLst>
          </p:cNvPr>
          <p:cNvSpPr/>
          <p:nvPr/>
        </p:nvSpPr>
        <p:spPr>
          <a:xfrm>
            <a:off x="1097393" y="3149108"/>
            <a:ext cx="4033381" cy="1200329"/>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cày</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ruộng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vất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vả</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trên</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đồng</a:t>
            </a:r>
            <a:endParaRPr lang="en-US" sz="360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383F8BE1-C3BD-70A8-96EC-D1A2CC184451}"/>
              </a:ext>
            </a:extLst>
          </p:cNvPr>
          <p:cNvSpPr/>
          <p:nvPr/>
        </p:nvSpPr>
        <p:spPr>
          <a:xfrm>
            <a:off x="1941261" y="5524276"/>
            <a:ext cx="2558507" cy="646331"/>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gáy</a:t>
            </a:r>
            <a:r>
              <a:rPr lang="en-US" sz="3600" dirty="0">
                <a:ln w="0"/>
                <a:effectLst>
                  <a:outerShdw blurRad="38100" dist="19050" dir="2700000" algn="tl" rotWithShape="0">
                    <a:schemeClr val="dk1">
                      <a:alpha val="40000"/>
                    </a:schemeClr>
                  </a:outerShdw>
                </a:effectLst>
              </a:rPr>
              <a:t> ò ó o…</a:t>
            </a:r>
          </a:p>
        </p:txBody>
      </p:sp>
      <p:sp>
        <p:nvSpPr>
          <p:cNvPr id="16" name="Rectangle 15">
            <a:extLst>
              <a:ext uri="{FF2B5EF4-FFF2-40B4-BE49-F238E27FC236}">
                <a16:creationId xmlns:a16="http://schemas.microsoft.com/office/drawing/2014/main" id="{9A749CDD-3FF9-FC71-D123-C1452127BEC1}"/>
              </a:ext>
            </a:extLst>
          </p:cNvPr>
          <p:cNvSpPr/>
          <p:nvPr/>
        </p:nvSpPr>
        <p:spPr>
          <a:xfrm>
            <a:off x="7385764" y="3076970"/>
            <a:ext cx="4009001" cy="1200329"/>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liếm</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bộ</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lông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vàng</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mượt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dưới</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nắng</a:t>
            </a:r>
            <a:endParaRPr lang="en-US" sz="3600" dirty="0">
              <a:ln w="0"/>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E89318FD-0867-999A-0D23-36FA53698B22}"/>
              </a:ext>
            </a:extLst>
          </p:cNvPr>
          <p:cNvSpPr/>
          <p:nvPr/>
        </p:nvSpPr>
        <p:spPr>
          <a:xfrm>
            <a:off x="7482489" y="5201110"/>
            <a:ext cx="3599849" cy="646331"/>
          </a:xfrm>
          <a:prstGeom prst="rect">
            <a:avLst/>
          </a:prstGeom>
          <a:noFill/>
        </p:spPr>
        <p:txBody>
          <a:bodyPr wrap="square" lIns="91440" tIns="45720" rIns="91440" bIns="45720">
            <a:spAutoFit/>
          </a:bodyPr>
          <a:lstStyle/>
          <a:p>
            <a:pPr algn="ctr"/>
            <a:r>
              <a:rPr lang="en-US" sz="3600" dirty="0" err="1">
                <a:ln w="0"/>
                <a:effectLst>
                  <a:outerShdw blurRad="38100" dist="19050" dir="2700000" algn="tl" rotWithShape="0">
                    <a:schemeClr val="dk1">
                      <a:alpha val="40000"/>
                    </a:schemeClr>
                  </a:outerShdw>
                </a:effectLst>
              </a:rPr>
              <a:t>hót</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véo</a:t>
            </a:r>
            <a:r>
              <a:rPr lang="en-US" sz="3600" dirty="0">
                <a:ln w="0"/>
                <a:effectLst>
                  <a:outerShdw blurRad="38100" dist="19050" dir="2700000" algn="tl" rotWithShape="0">
                    <a:schemeClr val="dk1">
                      <a:alpha val="40000"/>
                    </a:schemeClr>
                  </a:outerShdw>
                </a:effectLst>
              </a:rPr>
              <a:t> von </a:t>
            </a:r>
          </a:p>
        </p:txBody>
      </p:sp>
      <p:pic>
        <p:nvPicPr>
          <p:cNvPr id="18" name="AmthanhThua">
            <a:hlinkClick r:id="" action="ppaction://media"/>
            <a:extLst>
              <a:ext uri="{FF2B5EF4-FFF2-40B4-BE49-F238E27FC236}">
                <a16:creationId xmlns:a16="http://schemas.microsoft.com/office/drawing/2014/main" id="{E14E38D8-EDBD-CDDC-AE92-A683687271E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3306" y="4094203"/>
            <a:ext cx="815889" cy="730578"/>
          </a:xfrm>
          <a:prstGeom prst="rect">
            <a:avLst/>
          </a:prstGeom>
        </p:spPr>
      </p:pic>
      <p:pic>
        <p:nvPicPr>
          <p:cNvPr id="19" name="AmthanhThua">
            <a:hlinkClick r:id="" action="ppaction://media"/>
            <a:extLst>
              <a:ext uri="{FF2B5EF4-FFF2-40B4-BE49-F238E27FC236}">
                <a16:creationId xmlns:a16="http://schemas.microsoft.com/office/drawing/2014/main" id="{91A3AFBF-D327-E860-7368-AE078C6BCEE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8751" y="4718076"/>
            <a:ext cx="815889" cy="730578"/>
          </a:xfrm>
          <a:prstGeom prst="rect">
            <a:avLst/>
          </a:prstGeom>
        </p:spPr>
      </p:pic>
      <p:pic>
        <p:nvPicPr>
          <p:cNvPr id="20" name="Picture 19">
            <a:hlinkClick r:id="rId14" action="ppaction://hlinksldjump"/>
            <a:extLst>
              <a:ext uri="{FF2B5EF4-FFF2-40B4-BE49-F238E27FC236}">
                <a16:creationId xmlns:a16="http://schemas.microsoft.com/office/drawing/2014/main" id="{84FC79D3-9936-8ED8-5CF2-9FDF0599FA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977424" y="200356"/>
            <a:ext cx="1051142" cy="941233"/>
          </a:xfrm>
          <a:prstGeom prst="rect">
            <a:avLst/>
          </a:prstGeom>
        </p:spPr>
      </p:pic>
      <p:pic>
        <p:nvPicPr>
          <p:cNvPr id="21" name="Picture 20">
            <a:extLst>
              <a:ext uri="{FF2B5EF4-FFF2-40B4-BE49-F238E27FC236}">
                <a16:creationId xmlns:a16="http://schemas.microsoft.com/office/drawing/2014/main" id="{55870B8B-E991-FEE2-BDBC-0CFB0DFC424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5961" y="2436521"/>
            <a:ext cx="1487640" cy="952195"/>
          </a:xfrm>
          <a:prstGeom prst="rect">
            <a:avLst/>
          </a:prstGeom>
        </p:spPr>
      </p:pic>
    </p:spTree>
    <p:extLst>
      <p:ext uri="{BB962C8B-B14F-4D97-AF65-F5344CB8AC3E}">
        <p14:creationId xmlns:p14="http://schemas.microsoft.com/office/powerpoint/2010/main" val="4235397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0"/>
                                        </p:tgtEl>
                                      </p:cBhvr>
                                    </p:cmd>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3"/>
                                        </p:tgtEl>
                                      </p:cBhvr>
                                    </p:cmd>
                                  </p:childTnLst>
                                </p:cTn>
                              </p:par>
                              <p:par>
                                <p:cTn id="53" presetID="23" presetClass="entr" presetSubtype="32"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50" fill="hold"/>
                                        <p:tgtEl>
                                          <p:spTgt spid="21"/>
                                        </p:tgtEl>
                                        <p:attrNameLst>
                                          <p:attrName>ppt_w</p:attrName>
                                        </p:attrNameLst>
                                      </p:cBhvr>
                                      <p:tavLst>
                                        <p:tav tm="0">
                                          <p:val>
                                            <p:strVal val="4*#ppt_w"/>
                                          </p:val>
                                        </p:tav>
                                        <p:tav tm="100000">
                                          <p:val>
                                            <p:strVal val="#ppt_w"/>
                                          </p:val>
                                        </p:tav>
                                      </p:tavLst>
                                    </p:anim>
                                    <p:anim calcmode="lin" valueType="num">
                                      <p:cBhvr>
                                        <p:cTn id="5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Check mark.wav"/>
                                        </p:tgtEl>
                                      </p:cMediaNode>
                                    </p:audio>
                                  </p:sub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19"/>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8"/>
                                        </p:tgtEl>
                                      </p:cBhvr>
                                    </p:cmd>
                                  </p:childTnLst>
                                </p:cTn>
                              </p:par>
                            </p:childTnLst>
                          </p:cTn>
                        </p:par>
                      </p:childTnLst>
                    </p:cTn>
                  </p:par>
                </p:childTnLst>
              </p:cTn>
              <p:nextCondLst>
                <p:cond evt="onClick" delay="0">
                  <p:tgtEl>
                    <p:spTgt spid="7"/>
                  </p:tgtEl>
                </p:cond>
              </p:nextCondLst>
            </p:seq>
            <p:audio>
              <p:cMediaNode vol="80000">
                <p:cTn id="85" fill="hold" display="0">
                  <p:stCondLst>
                    <p:cond delay="indefinite"/>
                  </p:stCondLst>
                  <p:endCondLst>
                    <p:cond evt="onStopAudio" delay="0">
                      <p:tgtEl>
                        <p:sldTgt/>
                      </p:tgtEl>
                    </p:cond>
                  </p:endCondLst>
                </p:cTn>
                <p:tgtEl>
                  <p:spTgt spid="10"/>
                </p:tgtEl>
              </p:cMediaNode>
            </p:audio>
            <p:audio>
              <p:cMediaNode vol="80000">
                <p:cTn id="86" fill="hold" display="0">
                  <p:stCondLst>
                    <p:cond delay="indefinite"/>
                  </p:stCondLst>
                  <p:endCondLst>
                    <p:cond evt="onStopAudio" delay="0">
                      <p:tgtEl>
                        <p:sldTgt/>
                      </p:tgtEl>
                    </p:cond>
                  </p:endCondLst>
                </p:cTn>
                <p:tgtEl>
                  <p:spTgt spid="13"/>
                </p:tgtEl>
              </p:cMediaNode>
            </p:audio>
            <p:audio>
              <p:cMediaNode vol="80000">
                <p:cTn id="87" fill="hold" display="0">
                  <p:stCondLst>
                    <p:cond delay="indefinite"/>
                  </p:stCondLst>
                  <p:endCondLst>
                    <p:cond evt="onStopAudio" delay="0">
                      <p:tgtEl>
                        <p:sldTgt/>
                      </p:tgtEl>
                    </p:cond>
                  </p:endCondLst>
                </p:cTn>
                <p:tgtEl>
                  <p:spTgt spid="18"/>
                </p:tgtEl>
              </p:cMediaNode>
            </p:audio>
            <p:audio>
              <p:cMediaNode vol="80000">
                <p:cTn id="88" fill="hold" display="0">
                  <p:stCondLst>
                    <p:cond delay="indefinite"/>
                  </p:stCondLst>
                  <p:endCondLst>
                    <p:cond evt="onStopAudio" delay="0">
                      <p:tgtEl>
                        <p:sldTgt/>
                      </p:tgtEl>
                    </p:cond>
                  </p:endCondLst>
                </p:cTn>
                <p:tgtEl>
                  <p:spTgt spid="19"/>
                </p:tgtEl>
              </p:cMediaNode>
            </p:audio>
          </p:childTnLst>
        </p:cTn>
      </p:par>
    </p:tnLst>
    <p:bldLst>
      <p:bldP spid="4" grpId="0" animBg="1"/>
      <p:bldP spid="5" grpId="0"/>
      <p:bldP spid="14" grpId="0"/>
      <p:bldP spid="14" grpId="1"/>
      <p:bldP spid="15" grpId="0"/>
      <p:bldP spid="15" grpId="1"/>
      <p:bldP spid="16" grpId="0"/>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80A57-3EDF-20F6-F93B-A60FEDB8DE2F}"/>
              </a:ext>
            </a:extLst>
          </p:cNvPr>
          <p:cNvPicPr>
            <a:picLocks noChangeAspect="1"/>
          </p:cNvPicPr>
          <p:nvPr/>
        </p:nvPicPr>
        <p:blipFill>
          <a:blip r:embed="rId8"/>
          <a:stretch>
            <a:fillRect/>
          </a:stretch>
        </p:blipFill>
        <p:spPr>
          <a:xfrm>
            <a:off x="0" y="40314"/>
            <a:ext cx="12192000" cy="6777371"/>
          </a:xfrm>
          <a:prstGeom prst="rect">
            <a:avLst/>
          </a:prstGeom>
        </p:spPr>
      </p:pic>
      <p:sp>
        <p:nvSpPr>
          <p:cNvPr id="22" name="Speech Bubble: Rectangle with Corners Rounded 21">
            <a:extLst>
              <a:ext uri="{FF2B5EF4-FFF2-40B4-BE49-F238E27FC236}">
                <a16:creationId xmlns:a16="http://schemas.microsoft.com/office/drawing/2014/main" id="{C486775B-0B80-28CE-28EE-5054E777A94D}"/>
              </a:ext>
            </a:extLst>
          </p:cNvPr>
          <p:cNvSpPr/>
          <p:nvPr/>
        </p:nvSpPr>
        <p:spPr>
          <a:xfrm>
            <a:off x="460013" y="219731"/>
            <a:ext cx="9951084" cy="2462393"/>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3200" b="1"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303819A-F3D8-F44D-95E8-968EC11DE829}"/>
              </a:ext>
            </a:extLst>
          </p:cNvPr>
          <p:cNvSpPr/>
          <p:nvPr/>
        </p:nvSpPr>
        <p:spPr>
          <a:xfrm>
            <a:off x="985435" y="371618"/>
            <a:ext cx="6760184" cy="2062103"/>
          </a:xfrm>
          <a:prstGeom prst="rect">
            <a:avLst/>
          </a:prstGeom>
          <a:noFill/>
        </p:spPr>
        <p:txBody>
          <a:bodyPr wrap="none" lIns="91440" tIns="45720" rIns="91440" bIns="45720">
            <a:spAutoFit/>
          </a:bodyPr>
          <a:lstStyle/>
          <a:p>
            <a:pPr algn="ctr"/>
            <a:r>
              <a:rPr lang="vi-VN" sz="32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Đây là con gì: Dáng đi phục phịch</a:t>
            </a:r>
          </a:p>
          <a:p>
            <a:pPr algn="ctr"/>
            <a:r>
              <a:rPr lang="vi-VN"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rPr>
              <a:t>                       Rất thích mật ong</a:t>
            </a:r>
          </a:p>
          <a:p>
            <a:pPr algn="ctr"/>
            <a:r>
              <a:rPr lang="vi-VN" sz="3200" b="1" dirty="0">
                <a:ln w="10160">
                  <a:solidFill>
                    <a:schemeClr val="accent5"/>
                  </a:solidFill>
                  <a:prstDash val="solid"/>
                </a:ln>
                <a:solidFill>
                  <a:srgbClr val="0168B5"/>
                </a:solidFill>
                <a:effectLst>
                  <a:outerShdw blurRad="38100" dist="22860" dir="5400000" algn="tl" rotWithShape="0">
                    <a:srgbClr val="000000">
                      <a:alpha val="30000"/>
                    </a:srgbClr>
                  </a:outerShdw>
                </a:effectLst>
              </a:rPr>
              <a:t>                       Sống ở rừng xanh</a:t>
            </a:r>
          </a:p>
          <a:p>
            <a:pPr algn="ctr"/>
            <a:r>
              <a:rPr lang="vi-VN"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rPr>
              <a:t>                        Muôn loài đều quý</a:t>
            </a:r>
            <a:endParaRPr lang="en-US" sz="3200" b="1" cap="none" spc="0" dirty="0">
              <a:ln w="10160">
                <a:solidFill>
                  <a:schemeClr val="accent5"/>
                </a:solidFill>
                <a:prstDash val="solid"/>
              </a:ln>
              <a:solidFill>
                <a:srgbClr val="0168B5"/>
              </a:solidFill>
              <a:effectLst>
                <a:outerShdw blurRad="38100" dist="22860" dir="5400000" algn="tl" rotWithShape="0">
                  <a:srgbClr val="000000">
                    <a:alpha val="30000"/>
                  </a:srgbClr>
                </a:outerShdw>
              </a:effectLst>
            </a:endParaRPr>
          </a:p>
        </p:txBody>
      </p:sp>
      <p:pic>
        <p:nvPicPr>
          <p:cNvPr id="24" name="Picture 23">
            <a:hlinkClick r:id="rId9" action="ppaction://hlinksldjump"/>
            <a:extLst>
              <a:ext uri="{FF2B5EF4-FFF2-40B4-BE49-F238E27FC236}">
                <a16:creationId xmlns:a16="http://schemas.microsoft.com/office/drawing/2014/main" id="{2A2D16F3-2E5E-60D9-C217-44E80EC081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175646" y="133350"/>
            <a:ext cx="627889" cy="627889"/>
          </a:xfrm>
          <a:prstGeom prst="rect">
            <a:avLst/>
          </a:prstGeom>
        </p:spPr>
      </p:pic>
      <p:pic>
        <p:nvPicPr>
          <p:cNvPr id="25" name="Picture 24">
            <a:extLst>
              <a:ext uri="{FF2B5EF4-FFF2-40B4-BE49-F238E27FC236}">
                <a16:creationId xmlns:a16="http://schemas.microsoft.com/office/drawing/2014/main" id="{F5471984-C9B3-DBCB-8FBF-9FFD751F6B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9574" y="5050098"/>
            <a:ext cx="5728032" cy="1527617"/>
          </a:xfrm>
          <a:prstGeom prst="rect">
            <a:avLst/>
          </a:prstGeom>
        </p:spPr>
      </p:pic>
      <p:pic>
        <p:nvPicPr>
          <p:cNvPr id="26" name="Picture 25">
            <a:extLst>
              <a:ext uri="{FF2B5EF4-FFF2-40B4-BE49-F238E27FC236}">
                <a16:creationId xmlns:a16="http://schemas.microsoft.com/office/drawing/2014/main" id="{27271921-1D80-1447-87EE-C305043C01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42" y="2874869"/>
            <a:ext cx="5616175" cy="1679183"/>
          </a:xfrm>
          <a:prstGeom prst="rect">
            <a:avLst/>
          </a:prstGeom>
        </p:spPr>
      </p:pic>
      <p:pic>
        <p:nvPicPr>
          <p:cNvPr id="27" name="Picture 26">
            <a:extLst>
              <a:ext uri="{FF2B5EF4-FFF2-40B4-BE49-F238E27FC236}">
                <a16:creationId xmlns:a16="http://schemas.microsoft.com/office/drawing/2014/main" id="{8DA15948-5BFE-9B71-2FB5-5832550A7F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75503" y="2922095"/>
            <a:ext cx="5616174" cy="1786034"/>
          </a:xfrm>
          <a:prstGeom prst="rect">
            <a:avLst/>
          </a:prstGeom>
        </p:spPr>
      </p:pic>
      <p:pic>
        <p:nvPicPr>
          <p:cNvPr id="28" name="Picture 27">
            <a:extLst>
              <a:ext uri="{FF2B5EF4-FFF2-40B4-BE49-F238E27FC236}">
                <a16:creationId xmlns:a16="http://schemas.microsoft.com/office/drawing/2014/main" id="{8018090B-2931-CB87-25BD-048CB890AC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981" y="5116167"/>
            <a:ext cx="5964292" cy="1569660"/>
          </a:xfrm>
          <a:prstGeom prst="rect">
            <a:avLst/>
          </a:prstGeom>
        </p:spPr>
      </p:pic>
      <p:pic>
        <p:nvPicPr>
          <p:cNvPr id="29" name="AmthanhThua">
            <a:hlinkClick r:id="" action="ppaction://media"/>
            <a:extLst>
              <a:ext uri="{FF2B5EF4-FFF2-40B4-BE49-F238E27FC236}">
                <a16:creationId xmlns:a16="http://schemas.microsoft.com/office/drawing/2014/main" id="{6BFE7768-AA19-B13D-7679-AFAC3396E1B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86254" y="3192623"/>
            <a:ext cx="487363" cy="487363"/>
          </a:xfrm>
          <a:prstGeom prst="rect">
            <a:avLst/>
          </a:prstGeom>
        </p:spPr>
      </p:pic>
      <p:sp>
        <p:nvSpPr>
          <p:cNvPr id="30" name="TextBox 29">
            <a:extLst>
              <a:ext uri="{FF2B5EF4-FFF2-40B4-BE49-F238E27FC236}">
                <a16:creationId xmlns:a16="http://schemas.microsoft.com/office/drawing/2014/main" id="{3BA6A541-A153-6BDD-5C7A-19A8EADF3509}"/>
              </a:ext>
            </a:extLst>
          </p:cNvPr>
          <p:cNvSpPr txBox="1"/>
          <p:nvPr/>
        </p:nvSpPr>
        <p:spPr>
          <a:xfrm>
            <a:off x="-2639691" y="821698"/>
            <a:ext cx="3028393" cy="1077218"/>
          </a:xfrm>
          <a:prstGeom prst="rect">
            <a:avLst/>
          </a:prstGeom>
          <a:noFill/>
        </p:spPr>
        <p:txBody>
          <a:bodyPr wrap="none" rtlCol="0">
            <a:spAutoFit/>
          </a:bodyPr>
          <a:lstStyle/>
          <a:p>
            <a:pPr algn="ctr"/>
            <a:r>
              <a:rPr lang="en-US" sz="3200" b="1" dirty="0" err="1"/>
              <a:t>Âm</a:t>
            </a:r>
            <a:r>
              <a:rPr lang="en-US" sz="3200" b="1" dirty="0"/>
              <a:t> </a:t>
            </a:r>
            <a:r>
              <a:rPr lang="en-US" sz="3200" b="1" dirty="0" err="1"/>
              <a:t>thanh</a:t>
            </a:r>
            <a:r>
              <a:rPr lang="en-US" sz="3200" b="1" dirty="0"/>
              <a:t> </a:t>
            </a:r>
          </a:p>
          <a:p>
            <a:pPr algn="ctr"/>
            <a:r>
              <a:rPr lang="en-US" sz="3200" b="1" dirty="0" err="1"/>
              <a:t>khi</a:t>
            </a:r>
            <a:r>
              <a:rPr lang="en-US" sz="3200" b="1" dirty="0"/>
              <a:t> </a:t>
            </a:r>
            <a:r>
              <a:rPr lang="en-US" sz="3200" b="1" dirty="0" err="1"/>
              <a:t>chọn</a:t>
            </a:r>
            <a:r>
              <a:rPr lang="en-US" sz="3200" b="1" dirty="0"/>
              <a:t> </a:t>
            </a:r>
            <a:r>
              <a:rPr lang="en-US" sz="3200" b="1" dirty="0" err="1"/>
              <a:t>Đúng</a:t>
            </a:r>
            <a:endParaRPr lang="en-US" sz="3200" b="1" dirty="0"/>
          </a:p>
        </p:txBody>
      </p:sp>
      <p:sp>
        <p:nvSpPr>
          <p:cNvPr id="31" name="TextBox 30">
            <a:extLst>
              <a:ext uri="{FF2B5EF4-FFF2-40B4-BE49-F238E27FC236}">
                <a16:creationId xmlns:a16="http://schemas.microsoft.com/office/drawing/2014/main" id="{142B0C8B-41A4-397A-D63C-17E10A44D670}"/>
              </a:ext>
            </a:extLst>
          </p:cNvPr>
          <p:cNvSpPr txBox="1"/>
          <p:nvPr/>
        </p:nvSpPr>
        <p:spPr>
          <a:xfrm>
            <a:off x="-2421940" y="2409782"/>
            <a:ext cx="2597186" cy="1077218"/>
          </a:xfrm>
          <a:prstGeom prst="rect">
            <a:avLst/>
          </a:prstGeom>
          <a:noFill/>
        </p:spPr>
        <p:txBody>
          <a:bodyPr wrap="none" rtlCol="0">
            <a:spAutoFit/>
          </a:bodyPr>
          <a:lstStyle/>
          <a:p>
            <a:pPr algn="ctr"/>
            <a:r>
              <a:rPr lang="en-US" sz="3200" b="1" dirty="0" err="1"/>
              <a:t>Âm</a:t>
            </a:r>
            <a:r>
              <a:rPr lang="en-US" sz="3200" b="1" dirty="0"/>
              <a:t> </a:t>
            </a:r>
            <a:r>
              <a:rPr lang="en-US" sz="3200" b="1" dirty="0" err="1"/>
              <a:t>thanh</a:t>
            </a:r>
            <a:r>
              <a:rPr lang="en-US" sz="3200" b="1" dirty="0"/>
              <a:t> </a:t>
            </a:r>
          </a:p>
          <a:p>
            <a:pPr algn="ctr"/>
            <a:r>
              <a:rPr lang="en-US" sz="3200" b="1" dirty="0" err="1"/>
              <a:t>khi</a:t>
            </a:r>
            <a:r>
              <a:rPr lang="en-US" sz="3200" b="1" dirty="0"/>
              <a:t> </a:t>
            </a:r>
            <a:r>
              <a:rPr lang="en-US" sz="3200" b="1" dirty="0" err="1"/>
              <a:t>chọn</a:t>
            </a:r>
            <a:r>
              <a:rPr lang="en-US" sz="3200" b="1" dirty="0"/>
              <a:t> Sai</a:t>
            </a:r>
          </a:p>
        </p:txBody>
      </p:sp>
      <p:pic>
        <p:nvPicPr>
          <p:cNvPr id="32" name="59c3c5f047238">
            <a:hlinkClick r:id="" action="ppaction://media"/>
            <a:extLst>
              <a:ext uri="{FF2B5EF4-FFF2-40B4-BE49-F238E27FC236}">
                <a16:creationId xmlns:a16="http://schemas.microsoft.com/office/drawing/2014/main" id="{A0B35904-FA7B-06EE-D60F-31A4E66BBB1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86254" y="133350"/>
            <a:ext cx="487363" cy="487363"/>
          </a:xfrm>
          <a:prstGeom prst="rect">
            <a:avLst/>
          </a:prstGeom>
        </p:spPr>
      </p:pic>
      <p:sp>
        <p:nvSpPr>
          <p:cNvPr id="33" name="Rectangle 32">
            <a:extLst>
              <a:ext uri="{FF2B5EF4-FFF2-40B4-BE49-F238E27FC236}">
                <a16:creationId xmlns:a16="http://schemas.microsoft.com/office/drawing/2014/main" id="{D03658DA-8677-C140-72F3-9A60C9D8E26F}"/>
              </a:ext>
            </a:extLst>
          </p:cNvPr>
          <p:cNvSpPr/>
          <p:nvPr/>
        </p:nvSpPr>
        <p:spPr>
          <a:xfrm>
            <a:off x="1140396" y="3314370"/>
            <a:ext cx="3752484" cy="584775"/>
          </a:xfrm>
          <a:prstGeom prst="rect">
            <a:avLst/>
          </a:prstGeom>
          <a:noFill/>
        </p:spPr>
        <p:txBody>
          <a:bodyPr wrap="square" lIns="91440" tIns="45720" rIns="91440" bIns="45720">
            <a:spAutoFit/>
          </a:bodyPr>
          <a:lstStyle/>
          <a:p>
            <a:pPr algn="ctr"/>
            <a:r>
              <a:rPr lang="en-US" sz="3200" b="1" dirty="0">
                <a:latin typeface="+mn-lt"/>
              </a:rPr>
              <a:t>Con </a:t>
            </a:r>
            <a:r>
              <a:rPr lang="en-US" sz="3200" b="1" dirty="0" err="1">
                <a:latin typeface="+mn-lt"/>
              </a:rPr>
              <a:t>ong</a:t>
            </a:r>
            <a:endParaRPr lang="en-US" sz="3200" b="1" dirty="0">
              <a:ln w="0"/>
              <a:effectLst>
                <a:outerShdw blurRad="38100" dist="19050" dir="2700000" algn="tl" rotWithShape="0">
                  <a:schemeClr val="dk1">
                    <a:alpha val="40000"/>
                  </a:schemeClr>
                </a:outerShdw>
              </a:effectLst>
              <a:latin typeface="+mn-lt"/>
            </a:endParaRPr>
          </a:p>
        </p:txBody>
      </p:sp>
      <p:sp>
        <p:nvSpPr>
          <p:cNvPr id="34" name="Rectangle 33">
            <a:extLst>
              <a:ext uri="{FF2B5EF4-FFF2-40B4-BE49-F238E27FC236}">
                <a16:creationId xmlns:a16="http://schemas.microsoft.com/office/drawing/2014/main" id="{CC3E702D-1E54-994D-D749-09C34C311AC6}"/>
              </a:ext>
            </a:extLst>
          </p:cNvPr>
          <p:cNvSpPr/>
          <p:nvPr/>
        </p:nvSpPr>
        <p:spPr>
          <a:xfrm>
            <a:off x="1395767" y="5530005"/>
            <a:ext cx="3054524" cy="584775"/>
          </a:xfrm>
          <a:prstGeom prst="rect">
            <a:avLst/>
          </a:prstGeom>
          <a:noFill/>
        </p:spPr>
        <p:txBody>
          <a:bodyPr wrap="square" lIns="91440" tIns="45720" rIns="91440" bIns="45720">
            <a:spAutoFit/>
          </a:bodyPr>
          <a:lstStyle/>
          <a:p>
            <a:pPr algn="ctr"/>
            <a:r>
              <a:rPr lang="vi-VN" sz="3200" b="1" dirty="0">
                <a:latin typeface="+mn-lt"/>
                <a:cs typeface="Calibri" panose="020F0502020204030204" pitchFamily="34" charset="0"/>
              </a:rPr>
              <a:t>Con voi</a:t>
            </a:r>
            <a:endParaRPr lang="en-US" sz="3200" b="1" dirty="0">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35" name="Rectangle 34">
            <a:extLst>
              <a:ext uri="{FF2B5EF4-FFF2-40B4-BE49-F238E27FC236}">
                <a16:creationId xmlns:a16="http://schemas.microsoft.com/office/drawing/2014/main" id="{2FA83CA2-AB42-BCBF-E4A7-FE1C6E959AF5}"/>
              </a:ext>
            </a:extLst>
          </p:cNvPr>
          <p:cNvSpPr/>
          <p:nvPr/>
        </p:nvSpPr>
        <p:spPr>
          <a:xfrm>
            <a:off x="7163763" y="3314369"/>
            <a:ext cx="3439653" cy="584775"/>
          </a:xfrm>
          <a:prstGeom prst="rect">
            <a:avLst/>
          </a:prstGeom>
          <a:noFill/>
        </p:spPr>
        <p:txBody>
          <a:bodyPr wrap="square" lIns="91440" tIns="45720" rIns="91440" bIns="45720">
            <a:spAutoFit/>
          </a:bodyPr>
          <a:lstStyle/>
          <a:p>
            <a:pPr algn="ctr"/>
            <a:r>
              <a:rPr lang="vi-VN" sz="3200" b="1" dirty="0">
                <a:cs typeface="Calibri" panose="020F0502020204030204" pitchFamily="34" charset="0"/>
              </a:rPr>
              <a:t>c</a:t>
            </a:r>
            <a:r>
              <a:rPr lang="vi-VN" sz="3200" b="1" dirty="0">
                <a:latin typeface="+mn-lt"/>
                <a:cs typeface="Calibri" panose="020F0502020204030204" pitchFamily="34" charset="0"/>
              </a:rPr>
              <a:t>on sóc</a:t>
            </a:r>
            <a:endParaRPr lang="en-US" sz="3200" b="1" dirty="0">
              <a:ln w="0"/>
              <a:effectLst>
                <a:outerShdw blurRad="38100" dist="19050" dir="2700000" algn="tl" rotWithShape="0">
                  <a:schemeClr val="dk1">
                    <a:alpha val="40000"/>
                  </a:schemeClr>
                </a:outerShdw>
              </a:effectLst>
              <a:latin typeface="+mn-lt"/>
              <a:cs typeface="Calibri" panose="020F0502020204030204" pitchFamily="34" charset="0"/>
            </a:endParaRPr>
          </a:p>
        </p:txBody>
      </p:sp>
      <p:sp>
        <p:nvSpPr>
          <p:cNvPr id="36" name="Rectangle 35">
            <a:extLst>
              <a:ext uri="{FF2B5EF4-FFF2-40B4-BE49-F238E27FC236}">
                <a16:creationId xmlns:a16="http://schemas.microsoft.com/office/drawing/2014/main" id="{CD4621B0-4A30-06B3-85D6-C91F74CF8142}"/>
              </a:ext>
            </a:extLst>
          </p:cNvPr>
          <p:cNvSpPr/>
          <p:nvPr/>
        </p:nvSpPr>
        <p:spPr>
          <a:xfrm>
            <a:off x="7554439" y="5563905"/>
            <a:ext cx="2495874" cy="584775"/>
          </a:xfrm>
          <a:prstGeom prst="rect">
            <a:avLst/>
          </a:prstGeom>
          <a:noFill/>
        </p:spPr>
        <p:txBody>
          <a:bodyPr wrap="square" lIns="91440" tIns="45720" rIns="91440" bIns="45720">
            <a:spAutoFit/>
          </a:bodyPr>
          <a:lstStyle/>
          <a:p>
            <a:pPr algn="ctr"/>
            <a:r>
              <a:rPr lang="en-US" sz="3200" b="1" dirty="0"/>
              <a:t>c</a:t>
            </a:r>
            <a:r>
              <a:rPr lang="en-US" sz="3200" b="1" dirty="0">
                <a:latin typeface="+mn-lt"/>
              </a:rPr>
              <a:t>on </a:t>
            </a:r>
            <a:r>
              <a:rPr lang="en-US" sz="3200" b="1" dirty="0" err="1">
                <a:latin typeface="+mn-lt"/>
              </a:rPr>
              <a:t>gấu</a:t>
            </a:r>
            <a:endParaRPr lang="en-US" sz="3200" b="1" dirty="0">
              <a:ln w="0"/>
              <a:effectLst>
                <a:outerShdw blurRad="38100" dist="19050" dir="2700000" algn="tl" rotWithShape="0">
                  <a:schemeClr val="dk1">
                    <a:alpha val="40000"/>
                  </a:schemeClr>
                </a:outerShdw>
              </a:effectLst>
              <a:latin typeface="+mn-lt"/>
            </a:endParaRPr>
          </a:p>
        </p:txBody>
      </p:sp>
      <p:pic>
        <p:nvPicPr>
          <p:cNvPr id="37" name="AmthanhThua">
            <a:hlinkClick r:id="" action="ppaction://media"/>
            <a:extLst>
              <a:ext uri="{FF2B5EF4-FFF2-40B4-BE49-F238E27FC236}">
                <a16:creationId xmlns:a16="http://schemas.microsoft.com/office/drawing/2014/main" id="{F7AF28AB-D0B2-3814-1EFB-DB7C2E526E5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93732" y="3816542"/>
            <a:ext cx="487363" cy="487363"/>
          </a:xfrm>
          <a:prstGeom prst="rect">
            <a:avLst/>
          </a:prstGeom>
        </p:spPr>
      </p:pic>
      <p:pic>
        <p:nvPicPr>
          <p:cNvPr id="38" name="AmthanhThua">
            <a:hlinkClick r:id="" action="ppaction://media"/>
            <a:extLst>
              <a:ext uri="{FF2B5EF4-FFF2-40B4-BE49-F238E27FC236}">
                <a16:creationId xmlns:a16="http://schemas.microsoft.com/office/drawing/2014/main" id="{92BC6EA0-723B-ADE1-5015-914506E456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79177" y="4440415"/>
            <a:ext cx="487363" cy="487363"/>
          </a:xfrm>
          <a:prstGeom prst="rect">
            <a:avLst/>
          </a:prstGeom>
        </p:spPr>
      </p:pic>
      <p:pic>
        <p:nvPicPr>
          <p:cNvPr id="39" name="Picture 38">
            <a:extLst>
              <a:ext uri="{FF2B5EF4-FFF2-40B4-BE49-F238E27FC236}">
                <a16:creationId xmlns:a16="http://schemas.microsoft.com/office/drawing/2014/main" id="{E9FE88C9-65C7-4B56-9558-2F6CAD9F91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34682" y="5473359"/>
            <a:ext cx="952829" cy="681094"/>
          </a:xfrm>
          <a:prstGeom prst="rect">
            <a:avLst/>
          </a:prstGeom>
        </p:spPr>
      </p:pic>
    </p:spTree>
    <p:extLst>
      <p:ext uri="{BB962C8B-B14F-4D97-AF65-F5344CB8AC3E}">
        <p14:creationId xmlns:p14="http://schemas.microsoft.com/office/powerpoint/2010/main" val="3944053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32"/>
                                        </p:tgtEl>
                                      </p:cBhvr>
                                    </p:cmd>
                                  </p:childTnLst>
                                </p:cTn>
                              </p:par>
                              <p:par>
                                <p:cTn id="48" presetID="23" presetClass="entr" presetSubtype="32"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250" fill="hold"/>
                                        <p:tgtEl>
                                          <p:spTgt spid="39"/>
                                        </p:tgtEl>
                                        <p:attrNameLst>
                                          <p:attrName>ppt_w</p:attrName>
                                        </p:attrNameLst>
                                      </p:cBhvr>
                                      <p:tavLst>
                                        <p:tav tm="0">
                                          <p:val>
                                            <p:strVal val="4*#ppt_w"/>
                                          </p:val>
                                        </p:tav>
                                        <p:tav tm="100000">
                                          <p:val>
                                            <p:strVal val="#ppt_w"/>
                                          </p:val>
                                        </p:tav>
                                      </p:tavLst>
                                    </p:anim>
                                    <p:anim calcmode="lin" valueType="num">
                                      <p:cBhvr>
                                        <p:cTn id="51"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Check mark.wav"/>
                                        </p:tgtEl>
                                      </p:cMediaNode>
                                    </p:audio>
                                  </p:subTnLst>
                                </p:cTn>
                              </p:par>
                              <p:par>
                                <p:cTn id="52" presetID="10" presetClass="exit" presetSubtype="0" fill="hold" nodeType="with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37"/>
                                        </p:tgtEl>
                                      </p:cBhvr>
                                    </p:cmd>
                                  </p:child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38"/>
                                        </p:tgtEl>
                                      </p:cBhvr>
                                    </p:cmd>
                                  </p:childTnLst>
                                </p:cTn>
                              </p:par>
                            </p:childTnLst>
                          </p:cTn>
                        </p:par>
                      </p:childTnLst>
                    </p:cTn>
                  </p:par>
                </p:childTnLst>
              </p:cTn>
              <p:nextCondLst>
                <p:cond evt="onClick" delay="0">
                  <p:tgtEl>
                    <p:spTgt spid="2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9"/>
                                        </p:tgtEl>
                                      </p:cBhvr>
                                    </p:cmd>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29"/>
                </p:tgtEl>
              </p:cMediaNode>
            </p:audio>
            <p:audio>
              <p:cMediaNode vol="80000">
                <p:cTn id="86" fill="hold" display="0">
                  <p:stCondLst>
                    <p:cond delay="indefinite"/>
                  </p:stCondLst>
                  <p:endCondLst>
                    <p:cond evt="onStopAudio" delay="0">
                      <p:tgtEl>
                        <p:sldTgt/>
                      </p:tgtEl>
                    </p:cond>
                  </p:endCondLst>
                </p:cTn>
                <p:tgtEl>
                  <p:spTgt spid="32"/>
                </p:tgtEl>
              </p:cMediaNode>
            </p:audio>
            <p:audio>
              <p:cMediaNode vol="80000">
                <p:cTn id="87" fill="hold" display="0">
                  <p:stCondLst>
                    <p:cond delay="indefinite"/>
                  </p:stCondLst>
                  <p:endCondLst>
                    <p:cond evt="onStopAudio" delay="0">
                      <p:tgtEl>
                        <p:sldTgt/>
                      </p:tgtEl>
                    </p:cond>
                  </p:endCondLst>
                </p:cTn>
                <p:tgtEl>
                  <p:spTgt spid="37"/>
                </p:tgtEl>
              </p:cMediaNode>
            </p:audio>
            <p:audio>
              <p:cMediaNode vol="80000">
                <p:cTn id="88" fill="hold" display="0">
                  <p:stCondLst>
                    <p:cond delay="indefinite"/>
                  </p:stCondLst>
                  <p:endCondLst>
                    <p:cond evt="onStopAudio" delay="0">
                      <p:tgtEl>
                        <p:sldTgt/>
                      </p:tgtEl>
                    </p:cond>
                  </p:endCondLst>
                </p:cTn>
                <p:tgtEl>
                  <p:spTgt spid="38"/>
                </p:tgtEl>
              </p:cMediaNode>
            </p:audio>
          </p:childTnLst>
        </p:cTn>
      </p:par>
    </p:tnLst>
    <p:bldLst>
      <p:bldP spid="22" grpId="0" animBg="1"/>
      <p:bldP spid="23" grpId="0"/>
      <p:bldP spid="33" grpId="0"/>
      <p:bldP spid="33" grpId="1"/>
      <p:bldP spid="34" grpId="0"/>
      <p:bldP spid="34" grpId="1"/>
      <p:bldP spid="35" grpId="0"/>
      <p:bldP spid="35" grpId="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3211532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8" name="Picture 7">
            <a:extLst>
              <a:ext uri="{FF2B5EF4-FFF2-40B4-BE49-F238E27FC236}">
                <a16:creationId xmlns:a16="http://schemas.microsoft.com/office/drawing/2014/main" id="{89FB8E9F-AC7D-C5C1-BF9E-216A0680ECD0}"/>
              </a:ext>
            </a:extLst>
          </p:cNvPr>
          <p:cNvPicPr>
            <a:picLocks noChangeAspect="1"/>
          </p:cNvPicPr>
          <p:nvPr/>
        </p:nvPicPr>
        <p:blipFill>
          <a:blip r:embed="rId6"/>
          <a:stretch>
            <a:fillRect/>
          </a:stretch>
        </p:blipFill>
        <p:spPr>
          <a:xfrm>
            <a:off x="471759" y="850183"/>
            <a:ext cx="11278578" cy="3206774"/>
          </a:xfrm>
          <a:prstGeom prst="rect">
            <a:avLst/>
          </a:prstGeom>
        </p:spPr>
      </p:pic>
    </p:spTree>
    <p:extLst>
      <p:ext uri="{BB962C8B-B14F-4D97-AF65-F5344CB8AC3E}">
        <p14:creationId xmlns:p14="http://schemas.microsoft.com/office/powerpoint/2010/main" val="18444548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661</Words>
  <Application>Microsoft Office PowerPoint</Application>
  <PresentationFormat>Widescreen</PresentationFormat>
  <Paragraphs>67</Paragraphs>
  <Slides>17</Slides>
  <Notes>4</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Cambria</vt:lpstr>
      <vt:lpstr>Times New Roman</vt:lpstr>
      <vt:lpstr>Arial</vt:lpstr>
      <vt:lpstr>#9Slide05 SVNMaphylla</vt:lpstr>
      <vt:lpstr>UTM Isadora</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Vân Nguyễn</dc:creator>
  <cp:lastModifiedBy>User</cp:lastModifiedBy>
  <cp:revision>3</cp:revision>
  <dcterms:created xsi:type="dcterms:W3CDTF">2023-02-06T04:02:54Z</dcterms:created>
  <dcterms:modified xsi:type="dcterms:W3CDTF">2026-02-26T03:30:53Z</dcterms:modified>
</cp:coreProperties>
</file>