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4" r:id="rId2"/>
  </p:sldMasterIdLst>
  <p:notesMasterIdLst>
    <p:notesMasterId r:id="rId16"/>
  </p:notesMasterIdLst>
  <p:handoutMasterIdLst>
    <p:handoutMasterId r:id="rId17"/>
  </p:handoutMasterIdLst>
  <p:sldIdLst>
    <p:sldId id="257" r:id="rId3"/>
    <p:sldId id="262" r:id="rId4"/>
    <p:sldId id="271" r:id="rId5"/>
    <p:sldId id="258" r:id="rId6"/>
    <p:sldId id="259" r:id="rId7"/>
    <p:sldId id="260" r:id="rId8"/>
    <p:sldId id="270" r:id="rId9"/>
    <p:sldId id="261" r:id="rId10"/>
    <p:sldId id="269" r:id="rId11"/>
    <p:sldId id="263" r:id="rId12"/>
    <p:sldId id="265" r:id="rId13"/>
    <p:sldId id="264" r:id="rId14"/>
    <p:sldId id="267" r:id="rId15"/>
  </p:sldIdLst>
  <p:sldSz cx="12192000" cy="6858000"/>
  <p:notesSz cx="6858000" cy="9144000"/>
  <p:embeddedFontLst>
    <p:embeddedFont>
      <p:font typeface="等线" panose="02010600030101010101" pitchFamily="2" charset="-122"/>
      <p:regular r:id="rId18"/>
    </p:embeddedFont>
    <p:embeddedFont>
      <p:font typeface="#9Slide05 Aphrodite Pro" panose="020B0604020202020204" charset="0"/>
      <p:regular r:id="rId19"/>
    </p:embeddedFont>
    <p:embeddedFont>
      <p:font typeface="#9Slide05 ButterScotch" panose="020B0604020202020204" charset="0"/>
      <p:regular r:id="rId20"/>
    </p:embeddedFont>
    <p:embeddedFont>
      <p:font typeface="#9Slide05 SVNShowcase Script" panose="020B0604020202020204" charset="0"/>
      <p:regular r:id="rId21"/>
    </p:embeddedFont>
    <p:embeddedFont>
      <p:font typeface="#9Slide07 HoneyCream" panose="020B0604020202020204" charset="0"/>
      <p:regular r:id="rId22"/>
    </p:embeddedFont>
    <p:embeddedFont>
      <p:font typeface="#9Slide07 SVNZiclets" panose="02000603000000000000" charset="0"/>
      <p:regular r:id="rId23"/>
    </p:embeddedFont>
    <p:embeddedFont>
      <p:font typeface="Cambria" panose="02040503050406030204" pitchFamily="18"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8" d="100"/>
          <a:sy n="108" d="100"/>
        </p:scale>
        <p:origin x="714" y="114"/>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A26AD3-A4DB-A52F-A45C-05E38387B8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8D8E782-8879-DF8B-2076-479BE4722F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0649BF-1A2D-42FF-BD05-22C18E6F2939}" type="datetimeFigureOut">
              <a:rPr lang="en-US" smtClean="0"/>
              <a:t>2/25/2026</a:t>
            </a:fld>
            <a:endParaRPr lang="en-US"/>
          </a:p>
        </p:txBody>
      </p:sp>
      <p:sp>
        <p:nvSpPr>
          <p:cNvPr id="4" name="Footer Placeholder 3">
            <a:extLst>
              <a:ext uri="{FF2B5EF4-FFF2-40B4-BE49-F238E27FC236}">
                <a16:creationId xmlns:a16="http://schemas.microsoft.com/office/drawing/2014/main" id="{D70F73E6-A307-04D9-5BD5-92D80C803A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C9C961-8B9B-062D-4C70-B708861734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2FA285-B8A4-467A-854A-24E85A61F9E0}" type="slidenum">
              <a:rPr lang="en-US" smtClean="0"/>
              <a:t>‹#›</a:t>
            </a:fld>
            <a:endParaRPr lang="en-US"/>
          </a:p>
        </p:txBody>
      </p:sp>
    </p:spTree>
    <p:extLst>
      <p:ext uri="{BB962C8B-B14F-4D97-AF65-F5344CB8AC3E}">
        <p14:creationId xmlns:p14="http://schemas.microsoft.com/office/powerpoint/2010/main" val="598854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55D85-93BB-4746-9061-F3CF6CDAE852}"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5A2E8-D3B3-4879-B661-F2FCA7690A90}" type="slidenum">
              <a:rPr lang="en-US" smtClean="0"/>
              <a:t>‹#›</a:t>
            </a:fld>
            <a:endParaRPr lang="en-US"/>
          </a:p>
        </p:txBody>
      </p:sp>
    </p:spTree>
    <p:extLst>
      <p:ext uri="{BB962C8B-B14F-4D97-AF65-F5344CB8AC3E}">
        <p14:creationId xmlns:p14="http://schemas.microsoft.com/office/powerpoint/2010/main" val="1235072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https://yt1s.com/en340</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501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6576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8005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4280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2807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0785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95723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67558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47209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03493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6894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a:stretch>
            <a:fillRect/>
          </a:stretch>
        </p:blipFill>
        <p:spPr>
          <a:xfrm>
            <a:off x="-2823283" y="-2039193"/>
            <a:ext cx="19091983" cy="9747960"/>
          </a:xfrm>
          <a:prstGeom prst="rect">
            <a:avLst/>
          </a:prstGeom>
        </p:spPr>
      </p:pic>
    </p:spTree>
    <p:extLst>
      <p:ext uri="{BB962C8B-B14F-4D97-AF65-F5344CB8AC3E}">
        <p14:creationId xmlns:p14="http://schemas.microsoft.com/office/powerpoint/2010/main" val="202474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865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156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802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628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
        <p:nvSpPr>
          <p:cNvPr id="11" name="TextBox 10">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989934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57263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8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82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294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571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366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105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377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1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586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7480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1597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8855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74942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556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56745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4" name="Picture 2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5"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6"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8" name="Picture 27">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9" name="Picture 28">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0" name="Picture 29">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2" name="TextBox 31">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3" name="TextBox 32">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4" name="TextBox 33">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082019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4" name="Picture 2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5"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6"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8" name="Picture 27">
            <a:extLst>
              <a:ext uri="{FF2B5EF4-FFF2-40B4-BE49-F238E27FC236}">
                <a16:creationId xmlns:a16="http://schemas.microsoft.com/office/drawing/2014/main"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9" name="Picture 28">
            <a:extLst>
              <a:ext uri="{FF2B5EF4-FFF2-40B4-BE49-F238E27FC236}">
                <a16:creationId xmlns:a16="http://schemas.microsoft.com/office/drawing/2014/main"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0" name="Picture 29">
            <a:extLst>
              <a:ext uri="{FF2B5EF4-FFF2-40B4-BE49-F238E27FC236}">
                <a16:creationId xmlns:a16="http://schemas.microsoft.com/office/drawing/2014/main"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2" name="TextBox 31">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3" name="TextBox 32">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4" name="TextBox 33">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9091995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2.jpeg"/><Relationship Id="rId4" Type="http://schemas.openxmlformats.org/officeDocument/2006/relationships/image" Target="../media/image24.png"/><Relationship Id="rId9" Type="http://schemas.openxmlformats.org/officeDocument/2006/relationships/image" Target="../media/image26.gif"/></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24.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3" Type="http://schemas.openxmlformats.org/officeDocument/2006/relationships/image" Target="../media/image17.jpeg"/><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3.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776" y="2266039"/>
            <a:ext cx="12823713" cy="3921929"/>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26569" y="142732"/>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4305614" y="109447"/>
            <a:ext cx="3580770" cy="176811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946435">
            <a:off x="5582673" y="12505"/>
            <a:ext cx="3580770" cy="1768111"/>
          </a:xfrm>
          <a:prstGeom prst="rect">
            <a:avLst/>
          </a:prstGeom>
        </p:spPr>
      </p:pic>
      <p:pic>
        <p:nvPicPr>
          <p:cNvPr id="13"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1106" y="5604294"/>
            <a:ext cx="751240" cy="1277109"/>
          </a:xfrm>
          <a:prstGeom prst="rect">
            <a:avLst/>
          </a:prstGeom>
        </p:spPr>
      </p:pic>
      <p:sp>
        <p:nvSpPr>
          <p:cNvPr id="23" name="TextBox 22">
            <a:extLst>
              <a:ext uri="{FF2B5EF4-FFF2-40B4-BE49-F238E27FC236}">
                <a16:creationId xmlns:a16="http://schemas.microsoft.com/office/drawing/2014/main" id="{0FA0B4EA-91F8-1C02-3952-FB6BA18251EA}"/>
              </a:ext>
            </a:extLst>
          </p:cNvPr>
          <p:cNvSpPr txBox="1"/>
          <p:nvPr/>
        </p:nvSpPr>
        <p:spPr>
          <a:xfrm rot="20430819">
            <a:off x="1537404" y="1671867"/>
            <a:ext cx="2990268" cy="964838"/>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199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Nói và nghe</a:t>
            </a:r>
            <a:endParaRPr kumimoji="0" lang="id-ID" sz="199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026" name="Picture 2" descr="Họa Mi, Các Vector, Chim PNG, Họa Mi Tệp ảnh Vector, PSD - Pngtree"/>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10000" r="9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6569" y="-495812"/>
            <a:ext cx="3429000" cy="4114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ọa Mi, Chim, Màu Xanh PNG, Họa Mi Tệp ảnh Vector, PSD - Pngtree"/>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446472" y="3624938"/>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535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53" presetClass="entr" presetSubtype="16" fill="hold" grpId="1" nodeType="withEffect">
                                  <p:stCondLst>
                                    <p:cond delay="100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750" fill="hold"/>
                                        <p:tgtEl>
                                          <p:spTgt spid="23"/>
                                        </p:tgtEl>
                                        <p:attrNameLst>
                                          <p:attrName>ppt_w</p:attrName>
                                        </p:attrNameLst>
                                      </p:cBhvr>
                                      <p:tavLst>
                                        <p:tav tm="0">
                                          <p:val>
                                            <p:fltVal val="0"/>
                                          </p:val>
                                        </p:tav>
                                        <p:tav tm="100000">
                                          <p:val>
                                            <p:strVal val="#ppt_w"/>
                                          </p:val>
                                        </p:tav>
                                      </p:tavLst>
                                    </p:anim>
                                    <p:anim calcmode="lin" valueType="num">
                                      <p:cBhvr>
                                        <p:cTn id="14" dur="1750" fill="hold"/>
                                        <p:tgtEl>
                                          <p:spTgt spid="23"/>
                                        </p:tgtEl>
                                        <p:attrNameLst>
                                          <p:attrName>ppt_h</p:attrName>
                                        </p:attrNameLst>
                                      </p:cBhvr>
                                      <p:tavLst>
                                        <p:tav tm="0">
                                          <p:val>
                                            <p:fltVal val="0"/>
                                          </p:val>
                                        </p:tav>
                                        <p:tav tm="100000">
                                          <p:val>
                                            <p:strVal val="#ppt_h"/>
                                          </p:val>
                                        </p:tav>
                                      </p:tavLst>
                                    </p:anim>
                                    <p:animEffect transition="in" filter="fade">
                                      <p:cBhvr>
                                        <p:cTn id="15" dur="1750"/>
                                        <p:tgtEl>
                                          <p:spTgt spid="23"/>
                                        </p:tgtEl>
                                      </p:cBhvr>
                                    </p:animEffect>
                                  </p:childTnLst>
                                </p:cTn>
                              </p:par>
                              <p:par>
                                <p:cTn id="16" presetID="6" presetClass="emph" presetSubtype="0" repeatCount="indefinite" accel="7000" decel="14000" autoRev="1" fill="hold" grpId="0" nodeType="withEffect">
                                  <p:stCondLst>
                                    <p:cond delay="2750"/>
                                  </p:stCondLst>
                                  <p:childTnLst>
                                    <p:animScale>
                                      <p:cBhvr>
                                        <p:cTn id="17" dur="1050" fill="hold"/>
                                        <p:tgtEl>
                                          <p:spTgt spid="23"/>
                                        </p:tgtEl>
                                      </p:cBhvr>
                                      <p:by x="110000" y="110000"/>
                                    </p:animScale>
                                  </p:childTnLst>
                                </p:cTn>
                              </p:par>
                            </p:childTnLst>
                          </p:cTn>
                        </p:par>
                        <p:par>
                          <p:cTn id="18" fill="hold">
                            <p:stCondLst>
                              <p:cond delay="4850"/>
                            </p:stCondLst>
                            <p:childTnLst>
                              <p:par>
                                <p:cTn id="19" presetID="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304801" y="306449"/>
            <a:ext cx="11765280" cy="6064650"/>
          </a:xfrm>
          <a:prstGeom prst="roundRect">
            <a:avLst>
              <a:gd name="adj" fmla="val 10732"/>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文本框 14">
            <a:extLst>
              <a:ext uri="{FF2B5EF4-FFF2-40B4-BE49-F238E27FC236}">
                <a16:creationId xmlns:a16="http://schemas.microsoft.com/office/drawing/2014/main" id="{F7B7643C-B7FA-4F38-BEA4-BAE7893105B8}"/>
              </a:ext>
            </a:extLst>
          </p:cNvPr>
          <p:cNvSpPr txBox="1"/>
          <p:nvPr/>
        </p:nvSpPr>
        <p:spPr>
          <a:xfrm rot="16200000">
            <a:off x="5834019" y="-4712731"/>
            <a:ext cx="923330" cy="1118242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03 –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lại</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từng</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đoạn</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câu</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4" name="图片 26">
            <a:extLst>
              <a:ext uri="{FF2B5EF4-FFF2-40B4-BE49-F238E27FC236}">
                <a16:creationId xmlns:a16="http://schemas.microsoft.com/office/drawing/2014/main" id="{2E026B92-D451-0FCD-9DBA-43FAFA387F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4447" y="2502440"/>
            <a:ext cx="4707552" cy="4707552"/>
          </a:xfrm>
          <a:prstGeom prst="rect">
            <a:avLst/>
          </a:prstGeom>
        </p:spPr>
      </p:pic>
      <p:sp>
        <p:nvSpPr>
          <p:cNvPr id="16" name="TextBox 15"/>
          <p:cNvSpPr txBox="1"/>
          <p:nvPr/>
        </p:nvSpPr>
        <p:spPr>
          <a:xfrm>
            <a:off x="810228" y="1459866"/>
            <a:ext cx="7498749" cy="156966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817380" y="3338774"/>
            <a:ext cx="700074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Yêu</a:t>
            </a:r>
            <a:r>
              <a:rPr kumimoji="0" lang="en-US" sz="32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cầu</a:t>
            </a:r>
            <a:r>
              <a:rPr kumimoji="0" lang="en-US" sz="32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nội</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từng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bức</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tranh</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giọng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đọc</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Sử</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dụng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phối</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hợp</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ngôn</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ngữ</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hình</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thể</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4868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0" name="文本框 14">
            <a:extLst>
              <a:ext uri="{FF2B5EF4-FFF2-40B4-BE49-F238E27FC236}">
                <a16:creationId xmlns:a16="http://schemas.microsoft.com/office/drawing/2014/main" id="{F7B7643C-B7FA-4F38-BEA4-BAE7893105B8}"/>
              </a:ext>
            </a:extLst>
          </p:cNvPr>
          <p:cNvSpPr txBox="1"/>
          <p:nvPr/>
        </p:nvSpPr>
        <p:spPr>
          <a:xfrm rot="16200000">
            <a:off x="6354287" y="-4183142"/>
            <a:ext cx="153888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thi</a:t>
            </a:r>
            <a:r>
              <a:rPr kumimoji="0" lang="en-US" altLang="zh-CN"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grpSp>
        <p:nvGrpSpPr>
          <p:cNvPr id="14" name="Group 13"/>
          <p:cNvGrpSpPr/>
          <p:nvPr/>
        </p:nvGrpSpPr>
        <p:grpSpPr>
          <a:xfrm>
            <a:off x="52417" y="3511151"/>
            <a:ext cx="2540197" cy="3563112"/>
            <a:chOff x="0" y="2916197"/>
            <a:chExt cx="3022613" cy="4066916"/>
          </a:xfrm>
        </p:grpSpPr>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5647" b="97294" l="68570" r="96508"/>
                      </a14:imgEffect>
                      <a14:imgEffect>
                        <a14:saturation sat="300000"/>
                      </a14:imgEffect>
                    </a14:imgLayer>
                  </a14:imgProps>
                </a:ext>
                <a:ext uri="{28A0092B-C50C-407E-A947-70E740481C1C}">
                  <a14:useLocalDpi xmlns:a14="http://schemas.microsoft.com/office/drawing/2010/main" val="0"/>
                </a:ext>
              </a:extLst>
            </a:blip>
            <a:srcRect l="65078" t="72941"/>
            <a:stretch/>
          </p:blipFill>
          <p:spPr>
            <a:xfrm>
              <a:off x="259755" y="5127405"/>
              <a:ext cx="2394969" cy="185570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916197"/>
              <a:ext cx="3022613" cy="3010019"/>
            </a:xfrm>
            <a:prstGeom prst="rect">
              <a:avLst/>
            </a:prstGeom>
          </p:spPr>
        </p:pic>
      </p:grpSp>
      <p:pic>
        <p:nvPicPr>
          <p:cNvPr id="19"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l="52181" t="50760" b="14352"/>
          <a:stretch/>
        </p:blipFill>
        <p:spPr bwMode="auto">
          <a:xfrm>
            <a:off x="6544243" y="4140148"/>
            <a:ext cx="4025940" cy="25191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t="50635" r="53672" b="14975"/>
          <a:stretch/>
        </p:blipFill>
        <p:spPr bwMode="auto">
          <a:xfrm>
            <a:off x="2219941" y="4140148"/>
            <a:ext cx="4088441" cy="250136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3"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l="53003" b="65688"/>
          <a:stretch/>
        </p:blipFill>
        <p:spPr bwMode="auto">
          <a:xfrm>
            <a:off x="6544243" y="1507083"/>
            <a:ext cx="4025940" cy="241283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4"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r="53775" b="65065"/>
          <a:stretch/>
        </p:blipFill>
        <p:spPr bwMode="auto">
          <a:xfrm>
            <a:off x="2226588" y="1500473"/>
            <a:ext cx="4088441" cy="241944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91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sp>
        <p:nvSpPr>
          <p:cNvPr id="10" name="文本框 14">
            <a:extLst>
              <a:ext uri="{FF2B5EF4-FFF2-40B4-BE49-F238E27FC236}">
                <a16:creationId xmlns:a16="http://schemas.microsoft.com/office/drawing/2014/main" id="{F7B7643C-B7FA-4F38-BEA4-BAE7893105B8}"/>
              </a:ext>
            </a:extLst>
          </p:cNvPr>
          <p:cNvSpPr txBox="1"/>
          <p:nvPr/>
        </p:nvSpPr>
        <p:spPr>
          <a:xfrm rot="16200000">
            <a:off x="5600223" y="-2097812"/>
            <a:ext cx="1538883" cy="600713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Vận</a:t>
            </a:r>
            <a:r>
              <a:rPr kumimoji="0" lang="en-US" altLang="zh-CN" sz="8800" b="1" i="0" u="none" strike="noStrike" kern="1200" cap="none" spc="0" normalizeH="0" baseline="0" noProof="0" dirty="0">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dụng</a:t>
            </a:r>
            <a:endParaRPr kumimoji="0" lang="zh-CN" altLang="en-US" sz="8800" b="1" i="0" u="none" strike="noStrike" kern="1200" cap="none" spc="0" normalizeH="0" baseline="0" noProof="0" dirty="0">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sp>
        <p:nvSpPr>
          <p:cNvPr id="2" name="TextBox 1"/>
          <p:cNvSpPr txBox="1"/>
          <p:nvPr/>
        </p:nvSpPr>
        <p:spPr>
          <a:xfrm>
            <a:off x="1263839" y="1675196"/>
            <a:ext cx="9839960" cy="1446550"/>
          </a:xfrm>
          <a:prstGeom prst="rect">
            <a:avLst/>
          </a:prstGeom>
          <a:solidFill>
            <a:schemeClr val="accent4">
              <a:lumMod val="40000"/>
              <a:lumOff val="60000"/>
            </a:schemeClr>
          </a:solidFill>
          <a:ln>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a:solidFill>
                  <a:prstClr val="black"/>
                </a:solidFill>
                <a:latin typeface="Cambria" panose="02040503050406030204" pitchFamily="18" charset="0"/>
                <a:ea typeface="Cambria" panose="02040503050406030204" pitchFamily="18" charset="0"/>
              </a:rPr>
              <a:t>Đóng vai họa mi, kể cho người thân nghe các sự việc trong câu chuyện trên.</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4" descr="Họa Mi, Chim, Màu Xanh PNG, Họa Mi Tệp ảnh Vector, PSD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3366098" y="2837929"/>
            <a:ext cx="4514326" cy="451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384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5">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399849" y="2074560"/>
            <a:ext cx="9392301" cy="5214830"/>
          </a:xfrm>
          <a:prstGeom prst="rect">
            <a:avLst/>
          </a:prstGeom>
        </p:spPr>
      </p:pic>
      <p:pic>
        <p:nvPicPr>
          <p:cNvPr id="13"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14"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sp>
        <p:nvSpPr>
          <p:cNvPr id="15" name="文本框 14">
            <a:extLst>
              <a:ext uri="{FF2B5EF4-FFF2-40B4-BE49-F238E27FC236}">
                <a16:creationId xmlns:a16="http://schemas.microsoft.com/office/drawing/2014/main" id="{F7B7643C-B7FA-4F38-BEA4-BAE7893105B8}"/>
              </a:ext>
            </a:extLst>
          </p:cNvPr>
          <p:cNvSpPr txBox="1"/>
          <p:nvPr/>
        </p:nvSpPr>
        <p:spPr>
          <a:xfrm rot="16200000">
            <a:off x="5484736" y="-2361977"/>
            <a:ext cx="1538883" cy="859599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Chào</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tạm</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biệt</a:t>
            </a:r>
            <a:endParaRPr kumimoji="0" lang="zh-CN" altLang="en-US"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67069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文本框 14">
            <a:extLst>
              <a:ext uri="{FF2B5EF4-FFF2-40B4-BE49-F238E27FC236}">
                <a16:creationId xmlns:a16="http://schemas.microsoft.com/office/drawing/2014/main" id="{F7B7643C-B7FA-4F38-BEA4-BAE7893105B8}"/>
              </a:ext>
            </a:extLst>
          </p:cNvPr>
          <p:cNvSpPr txBox="1"/>
          <p:nvPr/>
        </p:nvSpPr>
        <p:spPr>
          <a:xfrm rot="16200000">
            <a:off x="816661" y="1466304"/>
            <a:ext cx="3139321" cy="252767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0</a:t>
            </a:r>
            <a:r>
              <a:rPr kumimoji="0" lang="vi-VN"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1</a:t>
            </a: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 Nghe </a:t>
            </a:r>
            <a:r>
              <a:rPr kumimoji="0" lang="en-US" altLang="zh-CN" sz="4800" b="1" i="0" u="none" strike="noStrike" kern="1200" cap="none" spc="0" normalizeH="0" baseline="0" noProof="0" dirty="0" err="1">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1"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4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14" name="Picture 4" descr="Họa Mi, Chim, Màu Xanh PNG, Họa Mi Tệp ảnh Vector, PSD - Pngtree"/>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283661" y="3851701"/>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78A670B-009B-E24D-4C7C-C8D5EFF589A7}"/>
              </a:ext>
            </a:extLst>
          </p:cNvPr>
          <p:cNvPicPr>
            <a:picLocks noChangeAspect="1"/>
          </p:cNvPicPr>
          <p:nvPr/>
        </p:nvPicPr>
        <p:blipFill>
          <a:blip r:embed="rId13"/>
          <a:stretch>
            <a:fillRect/>
          </a:stretch>
        </p:blipFill>
        <p:spPr>
          <a:xfrm>
            <a:off x="4163436" y="279455"/>
            <a:ext cx="7164715" cy="2028886"/>
          </a:xfrm>
          <a:prstGeom prst="rect">
            <a:avLst/>
          </a:prstGeom>
        </p:spPr>
      </p:pic>
      <p:pic>
        <p:nvPicPr>
          <p:cNvPr id="4" name="Picture 3">
            <a:extLst>
              <a:ext uri="{FF2B5EF4-FFF2-40B4-BE49-F238E27FC236}">
                <a16:creationId xmlns:a16="http://schemas.microsoft.com/office/drawing/2014/main" id="{6DBF25CA-DC9D-C212-4E38-E71AF3E65661}"/>
              </a:ext>
            </a:extLst>
          </p:cNvPr>
          <p:cNvPicPr>
            <a:picLocks noChangeAspect="1"/>
          </p:cNvPicPr>
          <p:nvPr/>
        </p:nvPicPr>
        <p:blipFill>
          <a:blip r:embed="rId14"/>
          <a:stretch>
            <a:fillRect/>
          </a:stretch>
        </p:blipFill>
        <p:spPr>
          <a:xfrm>
            <a:off x="4163437" y="1569923"/>
            <a:ext cx="7377084" cy="4438614"/>
          </a:xfrm>
          <a:prstGeom prst="rect">
            <a:avLst/>
          </a:prstGeom>
        </p:spPr>
      </p:pic>
    </p:spTree>
    <p:extLst>
      <p:ext uri="{BB962C8B-B14F-4D97-AF65-F5344CB8AC3E}">
        <p14:creationId xmlns:p14="http://schemas.microsoft.com/office/powerpoint/2010/main" val="333954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_ CẢM ƠN HOẠ MI _ Tuần 23 Tiếng Việt Lớp 2 _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3" cy="6858001"/>
          </a:xfrm>
          <a:prstGeom prst="rect">
            <a:avLst/>
          </a:prstGeom>
        </p:spPr>
      </p:pic>
    </p:spTree>
    <p:extLst>
      <p:ext uri="{BB962C8B-B14F-4D97-AF65-F5344CB8AC3E}">
        <p14:creationId xmlns:p14="http://schemas.microsoft.com/office/powerpoint/2010/main" val="2849708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2">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3"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4"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15"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6"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8"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19"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2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22" name="TextBox 21"/>
          <p:cNvSpPr txBox="1"/>
          <p:nvPr/>
        </p:nvSpPr>
        <p:spPr>
          <a:xfrm>
            <a:off x="825468" y="2890461"/>
            <a:ext cx="85338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sát</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4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sau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dựa</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vào</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câu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hỏi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gợi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ý </a:t>
            </a:r>
            <a:r>
              <a:rPr kumimoji="0" lang="en-US" sz="4800" b="0" i="0" u="none" strike="noStrike" kern="1200" cap="none" spc="0" normalizeH="0" baseline="0" noProof="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đoán</a:t>
            </a:r>
            <a:r>
              <a:rPr kumimoji="0" lang="vi-VN"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lại</a:t>
            </a:r>
            <a:r>
              <a:rPr kumimoji="0" lang="en-US"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nội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dung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từng</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a:t>
            </a:r>
          </a:p>
        </p:txBody>
      </p:sp>
      <p:sp>
        <p:nvSpPr>
          <p:cNvPr id="23" name="文本框 14">
            <a:extLst>
              <a:ext uri="{FF2B5EF4-FFF2-40B4-BE49-F238E27FC236}">
                <a16:creationId xmlns:a16="http://schemas.microsoft.com/office/drawing/2014/main" id="{F7B7643C-B7FA-4F38-BEA4-BAE7893105B8}"/>
              </a:ext>
            </a:extLst>
          </p:cNvPr>
          <p:cNvSpPr txBox="1"/>
          <p:nvPr/>
        </p:nvSpPr>
        <p:spPr>
          <a:xfrm rot="16200000">
            <a:off x="5987627" y="-3109208"/>
            <a:ext cx="166199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9600" b="1" i="0" u="none" strike="noStrike" kern="1200" cap="none" spc="0" normalizeH="0" baseline="0" noProof="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rPr>
              <a:t>Cảm</a:t>
            </a:r>
            <a:r>
              <a:rPr kumimoji="0" lang="vi-VN" altLang="zh-CN" sz="9600" b="1" i="0" u="none" strike="noStrike" kern="1200" cap="none" spc="0" normalizeH="0" noProof="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rPr>
              <a:t> ơn họa mi</a:t>
            </a:r>
            <a:endParaRPr kumimoji="0" lang="zh-CN" altLang="en-US" sz="9600" b="1" i="0" u="none" strike="noStrike" kern="1200" cap="none" spc="0" normalizeH="0" baseline="0" noProof="0" dirty="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3594446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2181" t="50760" b="14352"/>
          <a:stretch/>
        </p:blipFill>
        <p:spPr bwMode="auto">
          <a:xfrm>
            <a:off x="6565847" y="3545504"/>
            <a:ext cx="5080722" cy="30960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t="50635" r="53672" b="14975"/>
          <a:stretch/>
        </p:blipFill>
        <p:spPr bwMode="auto">
          <a:xfrm>
            <a:off x="923383" y="3547366"/>
            <a:ext cx="5159598" cy="31567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03" b="65688"/>
          <a:stretch/>
        </p:blipFill>
        <p:spPr bwMode="auto">
          <a:xfrm>
            <a:off x="6565846" y="322083"/>
            <a:ext cx="4968548" cy="29897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r="53775" b="65065"/>
          <a:stretch/>
        </p:blipFill>
        <p:spPr bwMode="auto">
          <a:xfrm>
            <a:off x="923383" y="341335"/>
            <a:ext cx="5159598" cy="30533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Oval 5"/>
          <p:cNvSpPr/>
          <p:nvPr/>
        </p:nvSpPr>
        <p:spPr>
          <a:xfrm>
            <a:off x="682254"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7" name="Oval 6"/>
          <p:cNvSpPr/>
          <p:nvPr/>
        </p:nvSpPr>
        <p:spPr>
          <a:xfrm>
            <a:off x="6311612"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8" name="Oval 7"/>
          <p:cNvSpPr/>
          <p:nvPr/>
        </p:nvSpPr>
        <p:spPr>
          <a:xfrm>
            <a:off x="527143" y="3349589"/>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9" name="Oval 8"/>
          <p:cNvSpPr/>
          <p:nvPr/>
        </p:nvSpPr>
        <p:spPr>
          <a:xfrm>
            <a:off x="6131106" y="3352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Tree>
    <p:extLst>
      <p:ext uri="{BB962C8B-B14F-4D97-AF65-F5344CB8AC3E}">
        <p14:creationId xmlns:p14="http://schemas.microsoft.com/office/powerpoint/2010/main" val="112058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r="53775" b="65065"/>
          <a:stretch/>
        </p:blipFill>
        <p:spPr bwMode="auto">
          <a:xfrm>
            <a:off x="579731" y="2327016"/>
            <a:ext cx="4541169" cy="30533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579731" y="2288516"/>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6" name="TextBox 5"/>
          <p:cNvSpPr txBox="1"/>
          <p:nvPr/>
        </p:nvSpPr>
        <p:spPr>
          <a:xfrm>
            <a:off x="69466" y="5418846"/>
            <a:ext cx="5484311" cy="1077218"/>
          </a:xfrm>
          <a:prstGeom prst="rect">
            <a:avLst/>
          </a:prstGeom>
          <a:solidFill>
            <a:schemeClr val="tx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vi-VN" sz="32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gì có ở vương quốc khiến nhà vua tự hào nhất?</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5553777" y="597529"/>
            <a:ext cx="6345208" cy="3785652"/>
          </a:xfrm>
          <a:prstGeom prst="rect">
            <a:avLst/>
          </a:prstGeom>
          <a:solidFill>
            <a:schemeClr val="tx2">
              <a:lumMod val="60000"/>
              <a:lumOff val="40000"/>
            </a:schemeClr>
          </a:solidFill>
          <a:ln w="38100">
            <a:solidFill>
              <a:schemeClr val="tx1"/>
            </a:solidFill>
            <a:prstDash val="dashDot"/>
          </a:ln>
        </p:spPr>
        <p:txBody>
          <a:bodyPr wrap="square" rtlCol="0">
            <a:spAutoFit/>
          </a:bodyPr>
          <a:lstStyle/>
          <a:p>
            <a:pPr lvl="0" algn="ju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err="1">
                <a:ln>
                  <a:noFill/>
                </a:ln>
                <a:solidFill>
                  <a:prstClr val="white"/>
                </a:solidFill>
                <a:effectLst/>
                <a:uLnTx/>
                <a:uFillTx/>
                <a:latin typeface="Cambria" panose="02040503050406030204" pitchFamily="18" charset="0"/>
                <a:ea typeface="Cambria" panose="02040503050406030204" pitchFamily="18" charset="0"/>
              </a:rPr>
              <a:t>Tranh</a:t>
            </a:r>
            <a:r>
              <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1:</a:t>
            </a:r>
            <a:r>
              <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a:t>
            </a:r>
            <a:r>
              <a:rPr lang="vi-VN" sz="4000">
                <a:solidFill>
                  <a:prstClr val="white"/>
                </a:solidFill>
                <a:latin typeface="Cambria" panose="02040503050406030204" pitchFamily="18" charset="0"/>
                <a:ea typeface="Cambria" panose="02040503050406030204" pitchFamily="18" charset="0"/>
              </a:rPr>
              <a:t>Ở vương quốc nọ có một vị vua rất giàu có. Nhưng điều khiến nhà vua tự hào nhất là ngài có con hoạ mi có tiếng hót trong như pha lê.</a:t>
            </a:r>
            <a:endParaRPr lang="en-US" sz="4000"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5528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03" b="65688"/>
          <a:stretch/>
        </p:blipFill>
        <p:spPr bwMode="auto">
          <a:xfrm>
            <a:off x="7075025" y="134968"/>
            <a:ext cx="4312351" cy="294304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6788695" y="21473"/>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7" name="TextBox 6"/>
          <p:cNvSpPr txBox="1"/>
          <p:nvPr/>
        </p:nvSpPr>
        <p:spPr>
          <a:xfrm>
            <a:off x="6725195" y="3182468"/>
            <a:ext cx="4996905" cy="1754326"/>
          </a:xfrm>
          <a:prstGeom prst="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vi-VN"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vua được tặng gì? Vì sao họa mi trở về rừng xanh?</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158254" y="290519"/>
            <a:ext cx="6487276" cy="6186309"/>
          </a:xfrm>
          <a:prstGeom prst="rect">
            <a:avLst/>
          </a:prstGeom>
          <a:solidFill>
            <a:schemeClr val="accent2">
              <a:lumMod val="60000"/>
              <a:lumOff val="40000"/>
            </a:schemeClr>
          </a:solidFill>
          <a:ln w="38100">
            <a:solidFill>
              <a:schemeClr val="tx1"/>
            </a:solidFill>
            <a:prstDash val="dashDot"/>
          </a:ln>
        </p:spPr>
        <p:txBody>
          <a:bodyPr wrap="square" rtlCol="0">
            <a:spAutoFit/>
          </a:bodyPr>
          <a:lstStyle/>
          <a:p>
            <a:pPr lvl="0" algn="ju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2</a:t>
            </a:r>
            <a:r>
              <a:rPr kumimoji="0" lang="vi-VN"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lang="vi-VN" sz="3600">
                <a:solidFill>
                  <a:prstClr val="black"/>
                </a:solidFill>
                <a:latin typeface="Cambria" panose="02040503050406030204" pitchFamily="18" charset="0"/>
                <a:ea typeface="Cambria" panose="02040503050406030204" pitchFamily="18" charset="0"/>
              </a:rPr>
              <a:t>Một hôm, có người tặng nhà vua một con hoạ mi máy, mình dát kim cương lấp lánh. Hễ vặn dây cót là chim hót, cái đuôi vẫy vẫy óng ánh sợi vàng sợi bạc. Nó có thể hót ba mươi lần liên tục. Mọi người đều thích nghe hoạ mi máy hót, không ai còn để ý đến hoạ mi thật nữa. Hoạ mi thật buồn bã bay về chốn rừng xanh.</a:t>
            </a:r>
            <a:endParaRPr lang="en-US"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75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edg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t="50635" r="53672" b="14975"/>
          <a:stretch/>
        </p:blipFill>
        <p:spPr bwMode="auto">
          <a:xfrm>
            <a:off x="203732" y="1478790"/>
            <a:ext cx="5028668" cy="31567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121920" y="1351083"/>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7" name="TextBox 6"/>
          <p:cNvSpPr txBox="1"/>
          <p:nvPr/>
        </p:nvSpPr>
        <p:spPr>
          <a:xfrm>
            <a:off x="5430966" y="177603"/>
            <a:ext cx="6507480" cy="1200329"/>
          </a:xfrm>
          <a:prstGeom prst="rect">
            <a:avLst/>
          </a:prstGeom>
          <a:solidFill>
            <a:schemeClr val="accent4">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a:solidFill>
                  <a:prstClr val="black"/>
                </a:solidFill>
                <a:latin typeface="Cambria" panose="02040503050406030204" pitchFamily="18" charset="0"/>
                <a:ea typeface="Cambria" panose="02040503050406030204" pitchFamily="18" charset="0"/>
              </a:rPr>
              <a:t>Điều gì xảy ra với món quà nhà vua được tặng?</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5430966" y="1841242"/>
            <a:ext cx="6507480" cy="5016758"/>
          </a:xfrm>
          <a:prstGeom prst="rect">
            <a:avLst/>
          </a:prstGeom>
          <a:solidFill>
            <a:schemeClr val="accent4">
              <a:lumMod val="60000"/>
              <a:lumOff val="40000"/>
            </a:schemeClr>
          </a:solidFill>
          <a:ln>
            <a:solidFill>
              <a:schemeClr val="tx1"/>
            </a:solidFill>
          </a:ln>
        </p:spPr>
        <p:txBody>
          <a:bodyPr wrap="square">
            <a:spAutoFit/>
          </a:bodyPr>
          <a:lstStyle/>
          <a:p>
            <a:pPr lvl="0" algn="ju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3: </a:t>
            </a:r>
            <a:r>
              <a:rPr lang="vi-VN" sz="4000" dirty="0">
                <a:solidFill>
                  <a:prstClr val="black"/>
                </a:solidFill>
                <a:latin typeface="Cambria" panose="02040503050406030204" pitchFamily="18" charset="0"/>
                <a:ea typeface="Cambria" panose="02040503050406030204" pitchFamily="18" charset="0"/>
              </a:rPr>
              <a:t>Một ngày nọ, chim máy đang hót bỗng có tiếng kêu đánh “cạch” trong bụng, rồi chim ngừng hót. Người thợ sửa chữa tháo tung chim máy ra để sửa. Tiếng chim máy bây giờ nghe rèn rẹt, rèn rẹt...</a:t>
            </a:r>
            <a:endParaRPr lang="en-US"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762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55"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0.70"/>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2500" y="4780774"/>
            <a:ext cx="5554980" cy="1754326"/>
          </a:xfrm>
          <a:prstGeom prst="rect">
            <a:avLst/>
          </a:prstGeom>
          <a:solidFill>
            <a:schemeClr val="accent1">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vi-VN" sz="3600" b="1" i="1"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sao họa mi quay trở về hoàng cung cất tiếng hót đầy xúc cảm?</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411480" y="249341"/>
            <a:ext cx="11572962" cy="3539430"/>
          </a:xfrm>
          <a:prstGeom prst="rect">
            <a:avLst/>
          </a:prstGeom>
          <a:solidFill>
            <a:schemeClr val="accent1">
              <a:lumMod val="60000"/>
              <a:lumOff val="40000"/>
            </a:schemeClr>
          </a:solidFill>
          <a:ln>
            <a:solidFill>
              <a:schemeClr val="tx1"/>
            </a:solidFill>
          </a:ln>
        </p:spPr>
        <p:txBody>
          <a:bodyPr wrap="square">
            <a:spAutoFit/>
          </a:bodyPr>
          <a:lstStyle/>
          <a:p>
            <a:pPr algn="just"/>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4</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lang="vi-VN" sz="2800">
                <a:solidFill>
                  <a:prstClr val="black"/>
                </a:solidFill>
                <a:latin typeface="Cambria" panose="02040503050406030204" pitchFamily="18" charset="0"/>
                <a:ea typeface="Cambria" panose="02040503050406030204" pitchFamily="18" charset="0"/>
              </a:rPr>
              <a:t>Vài năm sau, nhà vua lâm bệnh, khó qua khỏi. Một hôm, nhà vua bỗng thấy có bóng hoạ mi ở khung cửa sổ lâu đài. Con chim bé nhỏ nghe tin nhà vua ốm nặng đã bay về... Tiếng hoạ mi hót đầy xúc cảm khiến nhà vua tỉnh lại:</a:t>
            </a:r>
          </a:p>
          <a:p>
            <a:pPr algn="just"/>
            <a:r>
              <a:rPr lang="vi-VN" sz="2800">
                <a:solidFill>
                  <a:prstClr val="black"/>
                </a:solidFill>
                <a:latin typeface="Cambria" panose="02040503050406030204" pitchFamily="18" charset="0"/>
                <a:ea typeface="Cambria" panose="02040503050406030204" pitchFamily="18" charset="0"/>
              </a:rPr>
              <a:t>- Cảm ơn hoạ mi yêu quý! Ta vô tình để chim ra khỏi hoàng cung, vậy mà chim vẫn quay về, cứu ta khỏi tay Thần Chết. – Nhà vua khẽ nói.</a:t>
            </a:r>
          </a:p>
          <a:p>
            <a:pPr algn="just"/>
            <a:r>
              <a:rPr lang="vi-VN" sz="2800">
                <a:solidFill>
                  <a:prstClr val="black"/>
                </a:solidFill>
                <a:latin typeface="Cambria" panose="02040503050406030204" pitchFamily="18" charset="0"/>
                <a:ea typeface="Cambria" panose="02040503050406030204" pitchFamily="18" charset="0"/>
              </a:rPr>
              <a:t>- Tôi không bao giờ quên giọt nước mắt của nhà vua đã nhỏ trong lần đầu tiên nghe tôi hót. - Hoạ mi đáp.</a:t>
            </a:r>
          </a:p>
        </p:txBody>
      </p:sp>
      <p:pic>
        <p:nvPicPr>
          <p:cNvPr id="11"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2181" t="50760" b="14352"/>
          <a:stretch/>
        </p:blipFill>
        <p:spPr bwMode="auto">
          <a:xfrm>
            <a:off x="6903720" y="3660394"/>
            <a:ext cx="5080722" cy="30960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6507480" y="343154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Tree>
    <p:extLst>
      <p:ext uri="{BB962C8B-B14F-4D97-AF65-F5344CB8AC3E}">
        <p14:creationId xmlns:p14="http://schemas.microsoft.com/office/powerpoint/2010/main" val="3359861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486</Words>
  <Application>Microsoft Office PowerPoint</Application>
  <PresentationFormat>Widescreen</PresentationFormat>
  <Paragraphs>40</Paragraphs>
  <Slides>13</Slides>
  <Notes>6</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13</vt:i4>
      </vt:variant>
    </vt:vector>
  </HeadingPairs>
  <TitlesOfParts>
    <vt:vector size="28" baseType="lpstr">
      <vt:lpstr>Cambria</vt:lpstr>
      <vt:lpstr>#9Slide05 SVNShowcase Script</vt:lpstr>
      <vt:lpstr>Wingdings</vt:lpstr>
      <vt:lpstr>Calibri</vt:lpstr>
      <vt:lpstr>#9Slide07 SVNZiclets</vt:lpstr>
      <vt:lpstr>UTM Avo</vt:lpstr>
      <vt:lpstr>Times New Roman</vt:lpstr>
      <vt:lpstr>#9Slide05 ButterScotch</vt:lpstr>
      <vt:lpstr>等线</vt:lpstr>
      <vt:lpstr>#9Slide05 Aphrodite Pro</vt:lpstr>
      <vt:lpstr>SVN-Newton</vt:lpstr>
      <vt:lpstr>#9Slide07 HoneyCream</vt:lpstr>
      <vt:lpstr>Arial</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User</cp:lastModifiedBy>
  <cp:revision>8</cp:revision>
  <dcterms:created xsi:type="dcterms:W3CDTF">2023-01-19T04:22:36Z</dcterms:created>
  <dcterms:modified xsi:type="dcterms:W3CDTF">2026-02-25T08:28:23Z</dcterms:modified>
</cp:coreProperties>
</file>