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4" r:id="rId2"/>
  </p:sldMasterIdLst>
  <p:notesMasterIdLst>
    <p:notesMasterId r:id="rId28"/>
  </p:notesMasterIdLst>
  <p:sldIdLst>
    <p:sldId id="279" r:id="rId3"/>
    <p:sldId id="271" r:id="rId4"/>
    <p:sldId id="280" r:id="rId5"/>
    <p:sldId id="281" r:id="rId6"/>
    <p:sldId id="282" r:id="rId7"/>
    <p:sldId id="371" r:id="rId8"/>
    <p:sldId id="372" r:id="rId9"/>
    <p:sldId id="257" r:id="rId10"/>
    <p:sldId id="260" r:id="rId11"/>
    <p:sldId id="263" r:id="rId12"/>
    <p:sldId id="264" r:id="rId13"/>
    <p:sldId id="283" r:id="rId14"/>
    <p:sldId id="267" r:id="rId15"/>
    <p:sldId id="268" r:id="rId16"/>
    <p:sldId id="284" r:id="rId17"/>
    <p:sldId id="363" r:id="rId18"/>
    <p:sldId id="364" r:id="rId19"/>
    <p:sldId id="366" r:id="rId20"/>
    <p:sldId id="365" r:id="rId21"/>
    <p:sldId id="367" r:id="rId22"/>
    <p:sldId id="269" r:id="rId23"/>
    <p:sldId id="369" r:id="rId24"/>
    <p:sldId id="368" r:id="rId25"/>
    <p:sldId id="370" r:id="rId26"/>
    <p:sldId id="277" r:id="rId27"/>
  </p:sldIdLst>
  <p:sldSz cx="12192000" cy="6858000"/>
  <p:notesSz cx="6858000" cy="9144000"/>
  <p:embeddedFontLst>
    <p:embeddedFont>
      <p:font typeface="#9Slide04 Tinos Bold" panose="020B0604020202020204" charset="0"/>
      <p:bold r:id="rId29"/>
    </p:embeddedFont>
    <p:embeddedFont>
      <p:font typeface="#9Slide05 Claudia" panose="020B0604020202020204" charset="0"/>
      <p:regular r:id="rId30"/>
    </p:embeddedFont>
    <p:embeddedFont>
      <p:font typeface="#9Slide07 Cadena" panose="020B0604020202020204" charset="0"/>
      <p:bold r:id="rId31"/>
    </p:embeddedFont>
    <p:embeddedFont>
      <p:font typeface="#9Slide07 IcielKoni" panose="020B0604020202020204" charset="0"/>
      <p:bold r:id="rId32"/>
    </p:embeddedFont>
    <p:embeddedFont>
      <p:font typeface="#9Slide07 SVNDessert Menu Scrip" panose="020B0604020202020204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F41"/>
    <a:srgbClr val="2FD8FF"/>
    <a:srgbClr val="F56778"/>
    <a:srgbClr val="E54954"/>
    <a:srgbClr val="67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57DC-B6B3-4132-B43B-FBB0E2F6C041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E6C9-614D-4E23-920B-46380FB6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1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52240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1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6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D881-561E-4C51-9693-63F3E7B3DA3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A6EF-1F2A-4ABA-91AE-013F7C90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3218" y="4041549"/>
            <a:ext cx="1341236" cy="2280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82" y="4041549"/>
            <a:ext cx="13412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" y="76319"/>
            <a:ext cx="1447562" cy="144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3514C-8B69-4E48-86E7-FE39F8BFE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0"/>
            <a:ext cx="862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954" y="1406255"/>
            <a:ext cx="313361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5474" y="506095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67913" y="903905"/>
            <a:ext cx="875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56778"/>
                </a:solidFill>
                <a:latin typeface="#9Slide07 IcielKoni" pitchFamily="2" charset="0"/>
              </a:rPr>
              <a:t>LUYỆN ĐỌC TỪ KHÓ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7736" y="2167960"/>
            <a:ext cx="4592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lom</a:t>
            </a:r>
            <a:r>
              <a:rPr lang="en-US" sz="8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khom</a:t>
            </a:r>
            <a:endParaRPr lang="en-US" sz="800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1285" y="2829680"/>
            <a:ext cx="3961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liếu</a:t>
            </a:r>
            <a:r>
              <a:rPr lang="en-US" sz="8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điếu</a:t>
            </a:r>
            <a:endParaRPr lang="en-US" sz="800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8547" y="4335231"/>
            <a:ext cx="4079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chèo</a:t>
            </a:r>
            <a:r>
              <a:rPr lang="en-US" sz="8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bẻo</a:t>
            </a:r>
            <a:endParaRPr lang="en-US" sz="800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DA500-E9BA-524D-8801-938525AAC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7" b="95652" l="9955" r="89744">
                        <a14:foregroundMark x1="40271" y1="60174" x2="40271" y2="60174"/>
                        <a14:foregroundMark x1="60935" y1="45391" x2="60935" y2="4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3333" r="32413" b="13542"/>
          <a:stretch/>
        </p:blipFill>
        <p:spPr>
          <a:xfrm>
            <a:off x="0" y="3084942"/>
            <a:ext cx="2758190" cy="39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allAtOnce"/>
      <p:bldP spid="13" grpId="0" build="p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007" y="546968"/>
            <a:ext cx="11478872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957" y="803051"/>
            <a:ext cx="5883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Giải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nghĩa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latin typeface="#9Slide07 IcielKoni" pitchFamily="2" charset="0"/>
              </a:rPr>
              <a:t>từ</a:t>
            </a:r>
            <a:endParaRPr lang="en-US" sz="72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F0"/>
              </a:solidFill>
              <a:latin typeface="#9Slide07 IcielKoni" pitchFamily="2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60444">
            <a:off x="9338017" y="6526"/>
            <a:ext cx="3374733" cy="1676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26" y="2259463"/>
            <a:ext cx="359895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lon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xon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#9Slide07 IcielKon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828" y="3459792"/>
            <a:ext cx="359895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lân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826" y="4660121"/>
            <a:ext cx="359895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nhấp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IcielKoni" pitchFamily="2" charset="0"/>
              </a:rPr>
              <a:t>nhem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#9Slide07 IcielKon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0546" y="4721676"/>
            <a:ext cx="61253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0546" y="3584416"/>
            <a:ext cx="612531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0546" y="2090632"/>
            <a:ext cx="612531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lue Bird Cartoon Clipart - Animated Bird Flying Png, Transparent Png ,  Transparent Png Image -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899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39" y="1748363"/>
            <a:ext cx="1777397" cy="9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bird, yellow, cartoon, animation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97" r="34171"/>
          <a:stretch/>
        </p:blipFill>
        <p:spPr bwMode="auto">
          <a:xfrm>
            <a:off x="-307685" y="4024098"/>
            <a:ext cx="1650076" cy="14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d Gif Transparent posted by John Tremb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364" y1="46860" x2="54318" y2="61473"/>
                        <a14:foregroundMark x1="52727" y1="41908" x2="50455" y2="58333"/>
                        <a14:foregroundMark x1="59318" y1="43357" x2="54886" y2="56884"/>
                        <a14:foregroundMark x1="56591" y1="41425" x2="52841" y2="59058"/>
                        <a14:foregroundMark x1="63068" y1="44082" x2="68068" y2="47947"/>
                        <a14:foregroundMark x1="66932" y1="50362" x2="63068" y2="59420"/>
                        <a14:foregroundMark x1="61818" y1="71981" x2="50568" y2="77536"/>
                        <a14:foregroundMark x1="50568" y1="74034" x2="66818" y2="72705"/>
                        <a14:foregroundMark x1="68864" y1="71256" x2="61023" y2="77174"/>
                        <a14:foregroundMark x1="47727" y1="75242" x2="46023" y2="76087"/>
                        <a14:foregroundMark x1="63750" y1="47222" x2="64659" y2="5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6" y="3095832"/>
            <a:ext cx="1152364" cy="10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" grpId="0" animBg="1"/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2987" y="546968"/>
            <a:ext cx="9537540" cy="553720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1957" y="803051"/>
            <a:ext cx="7954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Luyện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đọc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câu</a:t>
            </a:r>
            <a:r>
              <a:rPr lang="en-US" sz="72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#9Slide07 IcielKoni" pitchFamily="2" charset="0"/>
              </a:rPr>
              <a:t>dài</a:t>
            </a:r>
            <a:endParaRPr lang="en-US" sz="7200" dirty="0"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C000"/>
              </a:solidFill>
              <a:latin typeface="#9Slide07 IcielKon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3757" y="2259463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Hay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lon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nhảy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sáo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//</a:t>
            </a:r>
            <a:endParaRPr lang="en-US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icken Cartoon png download - 1884*2643 - Free Transparent Chicke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2955" y="3791930"/>
            <a:ext cx="1871582" cy="26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051" y="-291093"/>
            <a:ext cx="1828958" cy="1493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157" y="1436497"/>
            <a:ext cx="2950720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EF5F82-882E-1548-82E6-C9C7E1D942FC}"/>
              </a:ext>
            </a:extLst>
          </p:cNvPr>
          <p:cNvGrpSpPr/>
          <p:nvPr/>
        </p:nvGrpSpPr>
        <p:grpSpPr>
          <a:xfrm>
            <a:off x="2768162" y="1152046"/>
            <a:ext cx="7352258" cy="4137286"/>
            <a:chOff x="2768162" y="1152046"/>
            <a:chExt cx="7352258" cy="4137286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23CB08B3-3A92-8141-9248-BB939C68928B}"/>
                </a:ext>
              </a:extLst>
            </p:cNvPr>
            <p:cNvSpPr/>
            <p:nvPr/>
          </p:nvSpPr>
          <p:spPr>
            <a:xfrm rot="707931">
              <a:off x="2768162" y="1152046"/>
              <a:ext cx="7352258" cy="413728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15F073-7674-7B42-BC00-0502648D0CD4}"/>
                </a:ext>
              </a:extLst>
            </p:cNvPr>
            <p:cNvSpPr txBox="1"/>
            <p:nvPr/>
          </p:nvSpPr>
          <p:spPr>
            <a:xfrm rot="340747">
              <a:off x="4023379" y="1943415"/>
              <a:ext cx="484182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8000" dirty="0">
                  <a:solidFill>
                    <a:srgbClr val="E54954"/>
                  </a:solidFill>
                  <a:latin typeface="#9Slide07 SVNDessert Menu Scrip" pitchFamily="2" charset="77"/>
                  <a:ea typeface="#9Slide04 Tinos Bold" panose="02020803070505020304" pitchFamily="18" charset="0"/>
                  <a:cs typeface="#9Slide04 Tinos Bold" panose="02020803070505020304" pitchFamily="18" charset="0"/>
                </a:rPr>
                <a:t>TRẢ LỜI CÂU HỎI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1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Kể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tên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được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nhắc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đến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trong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bài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vè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820922" y="3042138"/>
            <a:ext cx="10802209" cy="3024554"/>
            <a:chOff x="820922" y="3042138"/>
            <a:chExt cx="10802209" cy="3024554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820922" y="3042138"/>
              <a:ext cx="10802209" cy="302455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172981" y="3554157"/>
              <a:ext cx="10450150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Tên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loài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nhắc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là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: 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gà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sáo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liếu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điếu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chìa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vôi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chèo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bẻo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khách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sẻ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chim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sâu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tu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hú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cú</a:t>
              </a:r>
              <a:r>
                <a:rPr lang="en-US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mèo</a:t>
              </a:r>
              <a:r>
                <a:rPr lang="en-VN" sz="44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en-VN" sz="44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1161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2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Chơi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đố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về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gì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nhảy</a:t>
            </a:r>
            <a:r>
              <a:rPr lang="en-GB" sz="3600" dirty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sáo</a:t>
            </a:r>
            <a:endParaRPr lang="en-GB" sz="3600" dirty="0">
              <a:latin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47D341-EC4A-9F45-B3CC-CA5E26F8D6C3}"/>
              </a:ext>
            </a:extLst>
          </p:cNvPr>
          <p:cNvGrpSpPr/>
          <p:nvPr/>
        </p:nvGrpSpPr>
        <p:grpSpPr>
          <a:xfrm>
            <a:off x="160753" y="3188040"/>
            <a:ext cx="3766291" cy="3806228"/>
            <a:chOff x="160753" y="3188040"/>
            <a:chExt cx="3766291" cy="38062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B23A10-554A-0C4A-A572-97D3651CF4B6}"/>
                </a:ext>
              </a:extLst>
            </p:cNvPr>
            <p:cNvGrpSpPr/>
            <p:nvPr/>
          </p:nvGrpSpPr>
          <p:grpSpPr>
            <a:xfrm>
              <a:off x="160753" y="3955361"/>
              <a:ext cx="3301976" cy="3038907"/>
              <a:chOff x="98263" y="3700528"/>
              <a:chExt cx="3798579" cy="33000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87C220A-EF20-494E-8B61-03F0F7DB8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48" t="32224" r="34274" b="-2328"/>
              <a:stretch/>
            </p:blipFill>
            <p:spPr>
              <a:xfrm>
                <a:off x="1368287" y="3700528"/>
                <a:ext cx="2528555" cy="330002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E21E91-3C90-4745-8F18-D146FE97D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2" t="30773" r="17960" b="-878"/>
              <a:stretch/>
            </p:blipFill>
            <p:spPr>
              <a:xfrm flipH="1">
                <a:off x="98263" y="3725935"/>
                <a:ext cx="2481781" cy="3238978"/>
              </a:xfrm>
              <a:prstGeom prst="rect">
                <a:avLst/>
              </a:prstGeom>
            </p:spPr>
          </p:pic>
        </p:grpSp>
        <p:sp>
          <p:nvSpPr>
            <p:cNvPr id="16" name="Rectangular Callout 15">
              <a:extLst>
                <a:ext uri="{FF2B5EF4-FFF2-40B4-BE49-F238E27FC236}">
                  <a16:creationId xmlns:a16="http://schemas.microsoft.com/office/drawing/2014/main" id="{1613333A-C1B0-E147-9A42-B2371913C016}"/>
                </a:ext>
              </a:extLst>
            </p:cNvPr>
            <p:cNvSpPr/>
            <p:nvPr/>
          </p:nvSpPr>
          <p:spPr>
            <a:xfrm>
              <a:off x="923255" y="3188040"/>
              <a:ext cx="3003789" cy="642872"/>
            </a:xfrm>
            <a:prstGeom prst="wedgeRectCallout">
              <a:avLst>
                <a:gd name="adj1" fmla="val -30814"/>
                <a:gd name="adj2" fmla="val 109135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Làm việc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824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559818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2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Chơi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đố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vui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về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7410CD-4AE0-C044-87BF-968C4C2C089A}"/>
              </a:ext>
            </a:extLst>
          </p:cNvPr>
          <p:cNvSpPr/>
          <p:nvPr/>
        </p:nvSpPr>
        <p:spPr>
          <a:xfrm>
            <a:off x="4260842" y="3429000"/>
            <a:ext cx="6840396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gì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nhảy</a:t>
            </a:r>
            <a:r>
              <a:rPr lang="en-GB" sz="3600" dirty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0118CD-6290-7F4E-BE67-2669D7627120}"/>
              </a:ext>
            </a:extLst>
          </p:cNvPr>
          <p:cNvSpPr/>
          <p:nvPr/>
        </p:nvSpPr>
        <p:spPr>
          <a:xfrm>
            <a:off x="7054216" y="4802608"/>
            <a:ext cx="4143039" cy="1334990"/>
          </a:xfrm>
          <a:prstGeom prst="roundRect">
            <a:avLst/>
          </a:prstGeom>
          <a:solidFill>
            <a:srgbClr val="D72F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sáo</a:t>
            </a:r>
            <a:endParaRPr lang="en-GB" sz="3600" dirty="0">
              <a:latin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75F2D-9FBA-4D4A-8489-57CA91228758}"/>
              </a:ext>
            </a:extLst>
          </p:cNvPr>
          <p:cNvGrpSpPr/>
          <p:nvPr/>
        </p:nvGrpSpPr>
        <p:grpSpPr>
          <a:xfrm>
            <a:off x="4695365" y="4802608"/>
            <a:ext cx="1214203" cy="994802"/>
            <a:chOff x="565879" y="3574472"/>
            <a:chExt cx="1214203" cy="994802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827E24A-99FD-844C-B46F-C901530B59A8}"/>
                </a:ext>
              </a:extLst>
            </p:cNvPr>
            <p:cNvSpPr/>
            <p:nvPr/>
          </p:nvSpPr>
          <p:spPr>
            <a:xfrm>
              <a:off x="565879" y="3574472"/>
              <a:ext cx="1214203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667ABD-CA3F-CA49-A702-91999B3C1AAB}"/>
                </a:ext>
              </a:extLst>
            </p:cNvPr>
            <p:cNvSpPr txBox="1"/>
            <p:nvPr/>
          </p:nvSpPr>
          <p:spPr>
            <a:xfrm>
              <a:off x="722709" y="3810263"/>
              <a:ext cx="900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47B2C7-BE55-2145-B2CB-1C271632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8" y="3186508"/>
            <a:ext cx="4317359" cy="34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3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Tìm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từ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ngữ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chỉ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hoạt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động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của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các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trong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bài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vè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7D1B6-38EA-394C-83D0-97A0B4F7CC32}"/>
              </a:ext>
            </a:extLst>
          </p:cNvPr>
          <p:cNvGrpSpPr/>
          <p:nvPr/>
        </p:nvGrpSpPr>
        <p:grpSpPr>
          <a:xfrm>
            <a:off x="1921998" y="3931823"/>
            <a:ext cx="9548735" cy="2496198"/>
            <a:chOff x="1319134" y="3312826"/>
            <a:chExt cx="9548735" cy="2496198"/>
          </a:xfrm>
          <a:solidFill>
            <a:srgbClr val="F56778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C7410CD-4AE0-C044-87BF-968C4C2C089A}"/>
                </a:ext>
              </a:extLst>
            </p:cNvPr>
            <p:cNvSpPr/>
            <p:nvPr/>
          </p:nvSpPr>
          <p:spPr>
            <a:xfrm>
              <a:off x="1319134" y="3312826"/>
              <a:ext cx="9548735" cy="249619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91833D-B1A0-1D45-94E0-41B78182E1CA}"/>
                </a:ext>
              </a:extLst>
            </p:cNvPr>
            <p:cNvSpPr txBox="1"/>
            <p:nvPr/>
          </p:nvSpPr>
          <p:spPr>
            <a:xfrm>
              <a:off x="1923113" y="3536540"/>
              <a:ext cx="8345773" cy="2035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vè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xon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nhảy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chao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đớp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mồi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lẻo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lân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 …</a:t>
              </a:r>
              <a:endParaRPr lang="en-VN" sz="4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2B6E4-8EDF-9742-A59D-DADB882DEC4F}"/>
              </a:ext>
            </a:extLst>
          </p:cNvPr>
          <p:cNvGrpSpPr/>
          <p:nvPr/>
        </p:nvGrpSpPr>
        <p:grpSpPr>
          <a:xfrm>
            <a:off x="879540" y="2931599"/>
            <a:ext cx="1375214" cy="994802"/>
            <a:chOff x="565880" y="3574472"/>
            <a:chExt cx="1105729" cy="99480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23A1F9C-930E-E940-8A33-B1E5BE7EADE7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0092D-44C6-6E4B-8FAC-5374897E22D2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DA8FE4-2F72-A344-896D-85F6E72E6EFE}"/>
              </a:ext>
            </a:extLst>
          </p:cNvPr>
          <p:cNvSpPr txBox="1"/>
          <p:nvPr/>
        </p:nvSpPr>
        <p:spPr>
          <a:xfrm>
            <a:off x="2432785" y="3075057"/>
            <a:ext cx="363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</a:t>
            </a:r>
            <a:r>
              <a:rPr lang="en-VN" sz="4000" dirty="0">
                <a:latin typeface="Cambria" panose="02040503050406030204" pitchFamily="18" charset="0"/>
              </a:rPr>
              <a:t>hạy lon xon</a:t>
            </a:r>
          </a:p>
        </p:txBody>
      </p:sp>
    </p:spTree>
    <p:extLst>
      <p:ext uri="{BB962C8B-B14F-4D97-AF65-F5344CB8AC3E}">
        <p14:creationId xmlns:p14="http://schemas.microsoft.com/office/powerpoint/2010/main" val="192764604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5D18A9E5-E953-D844-84E4-3599C00ED637}"/>
              </a:ext>
            </a:extLst>
          </p:cNvPr>
          <p:cNvSpPr/>
          <p:nvPr/>
        </p:nvSpPr>
        <p:spPr>
          <a:xfrm>
            <a:off x="3798255" y="982746"/>
            <a:ext cx="420339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KHỞI </a:t>
            </a:r>
          </a:p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ĐỘNG</a:t>
            </a:r>
            <a:endParaRPr lang="zh-CN" altLang="en-US" sz="12000" b="1" dirty="0">
              <a:ln w="19050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33AD35-6F0D-1344-8C47-782BC097DF3F}"/>
              </a:ext>
            </a:extLst>
          </p:cNvPr>
          <p:cNvGrpSpPr/>
          <p:nvPr/>
        </p:nvGrpSpPr>
        <p:grpSpPr>
          <a:xfrm>
            <a:off x="879540" y="924175"/>
            <a:ext cx="10743591" cy="1861953"/>
            <a:chOff x="879540" y="1180184"/>
            <a:chExt cx="10743591" cy="18619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59A50EC-4780-D248-BE0C-72A2B6D70AFA}"/>
                </a:ext>
              </a:extLst>
            </p:cNvPr>
            <p:cNvSpPr/>
            <p:nvPr/>
          </p:nvSpPr>
          <p:spPr>
            <a:xfrm>
              <a:off x="879540" y="1180184"/>
              <a:ext cx="10591193" cy="186195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Google Shape;1047;p34">
              <a:extLst>
                <a:ext uri="{FF2B5EF4-FFF2-40B4-BE49-F238E27FC236}">
                  <a16:creationId xmlns:a16="http://schemas.microsoft.com/office/drawing/2014/main" id="{29D40D41-8927-004C-A0FA-211329CDB08E}"/>
                </a:ext>
              </a:extLst>
            </p:cNvPr>
            <p:cNvSpPr txBox="1">
              <a:spLocks/>
            </p:cNvSpPr>
            <p:nvPr/>
          </p:nvSpPr>
          <p:spPr>
            <a:xfrm>
              <a:off x="1172981" y="1304985"/>
              <a:ext cx="10450150" cy="78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CÂU 4</a:t>
              </a:r>
              <a:r>
                <a:rPr lang="en-US" sz="6000" dirty="0">
                  <a:solidFill>
                    <a:srgbClr val="C00000"/>
                  </a:solidFill>
                  <a:latin typeface="#9Slide07 Cadena" panose="02000503000000020004" pitchFamily="2" charset="0"/>
                </a:rPr>
                <a:t>: </a:t>
              </a:r>
              <a:r>
                <a:rPr lang="en-US" sz="4400" dirty="0" err="1">
                  <a:latin typeface="Cambria" panose="02040503050406030204" pitchFamily="18" charset="0"/>
                </a:rPr>
                <a:t>Dựa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vào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nội</a:t>
              </a:r>
              <a:r>
                <a:rPr lang="en-US" sz="4400" dirty="0">
                  <a:latin typeface="Cambria" panose="02040503050406030204" pitchFamily="18" charset="0"/>
                </a:rPr>
                <a:t> dung </a:t>
              </a:r>
              <a:r>
                <a:rPr lang="en-US" sz="4400" dirty="0" err="1">
                  <a:latin typeface="Cambria" panose="02040503050406030204" pitchFamily="18" charset="0"/>
                </a:rPr>
                <a:t>bài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và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hiểu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biết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của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em</a:t>
              </a:r>
              <a:r>
                <a:rPr lang="en-US" sz="4400" dirty="0">
                  <a:latin typeface="Cambria" panose="02040503050406030204" pitchFamily="18" charset="0"/>
                </a:rPr>
                <a:t>, </a:t>
              </a:r>
              <a:r>
                <a:rPr lang="en-US" sz="4400" dirty="0" err="1">
                  <a:latin typeface="Cambria" panose="02040503050406030204" pitchFamily="18" charset="0"/>
                </a:rPr>
                <a:t>giới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thiệu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về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một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loài</a:t>
              </a:r>
              <a:r>
                <a:rPr lang="en-US" sz="4400" dirty="0">
                  <a:latin typeface="Cambria" panose="02040503050406030204" pitchFamily="18" charset="0"/>
                </a:rPr>
                <a:t> </a:t>
              </a:r>
              <a:r>
                <a:rPr lang="en-US" sz="4400" dirty="0" err="1">
                  <a:latin typeface="Cambria" panose="02040503050406030204" pitchFamily="18" charset="0"/>
                </a:rPr>
                <a:t>chim</a:t>
              </a:r>
              <a:r>
                <a:rPr lang="en-US" sz="4400" dirty="0">
                  <a:latin typeface="Cambria" panose="02040503050406030204" pitchFamily="18" charset="0"/>
                </a:rPr>
                <a:t>.</a:t>
              </a:r>
              <a:endParaRPr lang="en-US" sz="6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2B6E4-8EDF-9742-A59D-DADB882DEC4F}"/>
              </a:ext>
            </a:extLst>
          </p:cNvPr>
          <p:cNvGrpSpPr/>
          <p:nvPr/>
        </p:nvGrpSpPr>
        <p:grpSpPr>
          <a:xfrm>
            <a:off x="879540" y="2931599"/>
            <a:ext cx="1375214" cy="994802"/>
            <a:chOff x="565880" y="3574472"/>
            <a:chExt cx="1105729" cy="99480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23A1F9C-930E-E940-8A33-B1E5BE7EADE7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10092D-44C6-6E4B-8FAC-5374897E22D2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Mẫu: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1D9F42-49D5-684F-A058-EE5A1C68BA78}"/>
              </a:ext>
            </a:extLst>
          </p:cNvPr>
          <p:cNvSpPr/>
          <p:nvPr/>
        </p:nvSpPr>
        <p:spPr>
          <a:xfrm>
            <a:off x="2656384" y="3224439"/>
            <a:ext cx="7483343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Tên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loài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chim</a:t>
            </a:r>
            <a:r>
              <a:rPr lang="en-GB" sz="3600" dirty="0">
                <a:latin typeface="Cambria" panose="02040503050406030204" pitchFamily="18" charset="0"/>
              </a:rPr>
              <a:t>: </a:t>
            </a:r>
            <a:r>
              <a:rPr lang="en-GB" sz="3600" dirty="0" err="1">
                <a:latin typeface="Cambria" panose="02040503050406030204" pitchFamily="18" charset="0"/>
              </a:rPr>
              <a:t>Sáo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1A128F-5535-DD4F-84EC-0BA178669274}"/>
              </a:ext>
            </a:extLst>
          </p:cNvPr>
          <p:cNvSpPr/>
          <p:nvPr/>
        </p:nvSpPr>
        <p:spPr>
          <a:xfrm>
            <a:off x="3987389" y="4595092"/>
            <a:ext cx="7483344" cy="994802"/>
          </a:xfrm>
          <a:prstGeom prst="roundRect">
            <a:avLst/>
          </a:prstGeom>
          <a:solidFill>
            <a:srgbClr val="F567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Cambria" panose="02040503050406030204" pitchFamily="18" charset="0"/>
              </a:rPr>
              <a:t>Đặc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điểm</a:t>
            </a:r>
            <a:r>
              <a:rPr lang="en-GB" sz="3600" dirty="0">
                <a:latin typeface="Cambria" panose="02040503050406030204" pitchFamily="18" charset="0"/>
              </a:rPr>
              <a:t>: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đi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vừa</a:t>
            </a:r>
            <a:r>
              <a:rPr lang="en-GB" sz="3600" dirty="0">
                <a:latin typeface="Cambria" panose="02040503050406030204" pitchFamily="18" charset="0"/>
              </a:rPr>
              <a:t> </a:t>
            </a:r>
            <a:r>
              <a:rPr lang="en-GB" sz="3600" dirty="0" err="1">
                <a:latin typeface="Cambria" panose="02040503050406030204" pitchFamily="18" charset="0"/>
              </a:rPr>
              <a:t>nhảy</a:t>
            </a:r>
            <a:r>
              <a:rPr lang="en-GB" sz="3600" dirty="0">
                <a:latin typeface="Cambria" panose="02040503050406030204" pitchFamily="18" charset="0"/>
              </a:rPr>
              <a:t>, </a:t>
            </a:r>
            <a:r>
              <a:rPr lang="en-GB" sz="3600" dirty="0" err="1">
                <a:latin typeface="Cambria" panose="02040503050406030204" pitchFamily="18" charset="0"/>
              </a:rPr>
              <a:t>hót</a:t>
            </a:r>
            <a:r>
              <a:rPr lang="en-GB" sz="3600" dirty="0">
                <a:latin typeface="Cambria" panose="02040503050406030204" pitchFamily="18" charset="0"/>
              </a:rPr>
              <a:t> hay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A1E604-8747-C74E-9693-57233A5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8" y="3186508"/>
            <a:ext cx="4317359" cy="34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309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051" y="-291093"/>
            <a:ext cx="1828958" cy="149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8561">
            <a:off x="10856698" y="111775"/>
            <a:ext cx="1269628" cy="820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23" y="1561395"/>
            <a:ext cx="432243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5D18A9E5-E953-D844-84E4-3599C00ED637}"/>
              </a:ext>
            </a:extLst>
          </p:cNvPr>
          <p:cNvSpPr/>
          <p:nvPr/>
        </p:nvSpPr>
        <p:spPr>
          <a:xfrm>
            <a:off x="3542931" y="982746"/>
            <a:ext cx="471404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LUYỆN </a:t>
            </a:r>
          </a:p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4812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1277156" y="1116563"/>
            <a:ext cx="1045015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1</a:t>
            </a:r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</a:rPr>
              <a:t>Tìm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từ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người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gọi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loài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chim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dưới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đây</a:t>
            </a:r>
            <a:r>
              <a:rPr lang="en-US" sz="4400" dirty="0">
                <a:latin typeface="Cambria" panose="02040503050406030204" pitchFamily="18" charset="0"/>
              </a:rPr>
              <a:t>:</a:t>
            </a:r>
            <a:endParaRPr lang="en-US" sz="60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84278" y="2921168"/>
            <a:ext cx="3849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2129669" y="4444004"/>
            <a:ext cx="4012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2FD8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6244137" y="3235387"/>
            <a:ext cx="4092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7255152" y="4845792"/>
            <a:ext cx="2807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D72F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9C16F-07AE-AA47-AEAB-0C4AEAD43095}"/>
              </a:ext>
            </a:extLst>
          </p:cNvPr>
          <p:cNvCxnSpPr/>
          <p:nvPr/>
        </p:nvCxnSpPr>
        <p:spPr>
          <a:xfrm>
            <a:off x="1858780" y="389568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C2182F-1EC0-7E4D-A5FE-FF52F3AEDF71}"/>
              </a:ext>
            </a:extLst>
          </p:cNvPr>
          <p:cNvCxnSpPr/>
          <p:nvPr/>
        </p:nvCxnSpPr>
        <p:spPr>
          <a:xfrm>
            <a:off x="6388308" y="4236803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DF494A-7713-E043-BFAC-0822CFA213EC}"/>
              </a:ext>
            </a:extLst>
          </p:cNvPr>
          <p:cNvCxnSpPr/>
          <p:nvPr/>
        </p:nvCxnSpPr>
        <p:spPr>
          <a:xfrm>
            <a:off x="2251023" y="5459667"/>
            <a:ext cx="10043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7CCD3D-D3CE-B242-AF53-2A0772CF87C0}"/>
              </a:ext>
            </a:extLst>
          </p:cNvPr>
          <p:cNvCxnSpPr>
            <a:cxnSpLocks/>
          </p:cNvCxnSpPr>
          <p:nvPr/>
        </p:nvCxnSpPr>
        <p:spPr>
          <a:xfrm>
            <a:off x="7300122" y="5846465"/>
            <a:ext cx="91448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5315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334FD34-25E1-BA40-973F-20FC4FEDF208}"/>
              </a:ext>
            </a:extLst>
          </p:cNvPr>
          <p:cNvSpPr/>
          <p:nvPr/>
        </p:nvSpPr>
        <p:spPr>
          <a:xfrm>
            <a:off x="605337" y="710758"/>
            <a:ext cx="11277601" cy="5885180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72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047;p34">
            <a:extLst>
              <a:ext uri="{FF2B5EF4-FFF2-40B4-BE49-F238E27FC236}">
                <a16:creationId xmlns:a16="http://schemas.microsoft.com/office/drawing/2014/main" id="{29D40D41-8927-004C-A0FA-211329CDB08E}"/>
              </a:ext>
            </a:extLst>
          </p:cNvPr>
          <p:cNvSpPr txBox="1">
            <a:spLocks/>
          </p:cNvSpPr>
          <p:nvPr/>
        </p:nvSpPr>
        <p:spPr>
          <a:xfrm>
            <a:off x="799969" y="1183473"/>
            <a:ext cx="11055487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2</a:t>
            </a:r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</a:rPr>
              <a:t>Đặt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câu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với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từ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ngữ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ở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bài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tập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</a:rPr>
              <a:t>trên</a:t>
            </a:r>
            <a:endParaRPr lang="en-US" sz="60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63A34-55E4-EF43-88C6-5961FAC49209}"/>
              </a:ext>
            </a:extLst>
          </p:cNvPr>
          <p:cNvSpPr txBox="1"/>
          <p:nvPr/>
        </p:nvSpPr>
        <p:spPr>
          <a:xfrm>
            <a:off x="1664601" y="2445788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2A442-B79F-F548-B7C3-13F14D6E129A}"/>
              </a:ext>
            </a:extLst>
          </p:cNvPr>
          <p:cNvSpPr txBox="1"/>
          <p:nvPr/>
        </p:nvSpPr>
        <p:spPr>
          <a:xfrm>
            <a:off x="1664601" y="4438485"/>
            <a:ext cx="2734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2FD8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vôi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2FD8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2960C-2BE1-2D45-B4F5-273235481970}"/>
              </a:ext>
            </a:extLst>
          </p:cNvPr>
          <p:cNvSpPr txBox="1"/>
          <p:nvPr/>
        </p:nvSpPr>
        <p:spPr>
          <a:xfrm>
            <a:off x="1728031" y="3431638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B494-8D78-BC45-9D77-93F9A113C23C}"/>
              </a:ext>
            </a:extLst>
          </p:cNvPr>
          <p:cNvSpPr txBox="1"/>
          <p:nvPr/>
        </p:nvSpPr>
        <p:spPr>
          <a:xfrm>
            <a:off x="1718338" y="5422231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D72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D72F4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EA542-34E2-7D47-9101-742CA8CF587D}"/>
              </a:ext>
            </a:extLst>
          </p:cNvPr>
          <p:cNvSpPr txBox="1"/>
          <p:nvPr/>
        </p:nvSpPr>
        <p:spPr>
          <a:xfrm>
            <a:off x="4467069" y="2426088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cú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mèo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mắt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tinh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150D2-BBFB-344E-8E55-39BAB0690EF8}"/>
              </a:ext>
            </a:extLst>
          </p:cNvPr>
          <p:cNvSpPr txBox="1"/>
          <p:nvPr/>
        </p:nvSpPr>
        <p:spPr>
          <a:xfrm>
            <a:off x="4467069" y="3462416"/>
            <a:ext cx="67755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sáo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xinh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vừa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nhảy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96624-77B0-BB48-90A1-2A087FC0897A}"/>
              </a:ext>
            </a:extLst>
          </p:cNvPr>
          <p:cNvSpPr txBox="1"/>
          <p:nvPr/>
        </p:nvSpPr>
        <p:spPr>
          <a:xfrm>
            <a:off x="4467069" y="4498744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Cậu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chìa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vôi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nghịch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tếu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endParaRPr lang="en-VN" sz="36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0FE8E2-F3A8-FD4B-8342-3DEB3785ADED}"/>
              </a:ext>
            </a:extLst>
          </p:cNvPr>
          <p:cNvSpPr txBox="1"/>
          <p:nvPr/>
        </p:nvSpPr>
        <p:spPr>
          <a:xfrm>
            <a:off x="4467069" y="5535072"/>
            <a:ext cx="7119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hú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giục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hè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9AF9F5-0C95-7041-85A4-153F0E2C9032}"/>
              </a:ext>
            </a:extLst>
          </p:cNvPr>
          <p:cNvGrpSpPr/>
          <p:nvPr/>
        </p:nvGrpSpPr>
        <p:grpSpPr>
          <a:xfrm>
            <a:off x="352817" y="2136633"/>
            <a:ext cx="1375214" cy="994802"/>
            <a:chOff x="565880" y="3574472"/>
            <a:chExt cx="1105729" cy="994802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35C92E50-AFF6-C24B-A032-074747B9FB20}"/>
                </a:ext>
              </a:extLst>
            </p:cNvPr>
            <p:cNvSpPr/>
            <p:nvPr/>
          </p:nvSpPr>
          <p:spPr>
            <a:xfrm>
              <a:off x="565880" y="3574472"/>
              <a:ext cx="1105729" cy="994802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D1C8E1-616D-DF46-B689-CB4864BDE054}"/>
                </a:ext>
              </a:extLst>
            </p:cNvPr>
            <p:cNvSpPr txBox="1"/>
            <p:nvPr/>
          </p:nvSpPr>
          <p:spPr>
            <a:xfrm>
              <a:off x="709024" y="3810263"/>
              <a:ext cx="81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Mẫu: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40373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 build="p"/>
      <p:bldP spid="15" grpId="0"/>
      <p:bldP spid="16" grpId="0"/>
      <p:bldP spid="17" grpId="0"/>
      <p:bldP spid="2" grpId="0" animBg="1"/>
      <p:bldP spid="13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3041074">
            <a:off x="39243" y="772943"/>
            <a:ext cx="2438400" cy="92964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900478">
            <a:off x="10413440" y="5264499"/>
            <a:ext cx="2481188" cy="1815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83" y="1434057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Google Shape;930;p28">
            <a:extLst>
              <a:ext uri="{FF2B5EF4-FFF2-40B4-BE49-F238E27FC236}">
                <a16:creationId xmlns:a16="http://schemas.microsoft.com/office/drawing/2014/main" id="{A03D29F3-81DA-0747-A9F9-1C4D5BFBFB61}"/>
              </a:ext>
            </a:extLst>
          </p:cNvPr>
          <p:cNvSpPr txBox="1">
            <a:spLocks/>
          </p:cNvSpPr>
          <p:nvPr/>
        </p:nvSpPr>
        <p:spPr>
          <a:xfrm>
            <a:off x="3169991" y="1155002"/>
            <a:ext cx="5459922" cy="1249667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9600" kern="400">
                <a:ln w="28575" cmpd="dbl">
                  <a:noFill/>
                </a:ln>
                <a:solidFill>
                  <a:srgbClr val="C00000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TRÒ CHƠI</a:t>
            </a:r>
            <a:endParaRPr lang="zh-CN" altLang="en-US" sz="9600" kern="400" dirty="0">
              <a:ln w="28575" cmpd="dbl">
                <a:noFill/>
              </a:ln>
              <a:solidFill>
                <a:srgbClr val="C00000"/>
              </a:solidFill>
              <a:latin typeface="#9Slide07 Cadena" panose="02000503000000020004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1A66A-5A41-1746-9037-B39B4B56C60D}"/>
              </a:ext>
            </a:extLst>
          </p:cNvPr>
          <p:cNvSpPr txBox="1"/>
          <p:nvPr/>
        </p:nvSpPr>
        <p:spPr>
          <a:xfrm>
            <a:off x="3673913" y="2434249"/>
            <a:ext cx="4452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200" b="1" dirty="0">
                <a:solidFill>
                  <a:srgbClr val="67A818"/>
                </a:solidFill>
                <a:latin typeface="#9Slide05 Claudia" pitchFamily="2" charset="77"/>
              </a:rPr>
              <a:t>Nhà bác học thông thái</a:t>
            </a:r>
          </a:p>
        </p:txBody>
      </p:sp>
    </p:spTree>
    <p:extLst>
      <p:ext uri="{BB962C8B-B14F-4D97-AF65-F5344CB8AC3E}">
        <p14:creationId xmlns:p14="http://schemas.microsoft.com/office/powerpoint/2010/main" val="20603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1A66A-5A41-1746-9037-B39B4B56C60D}"/>
              </a:ext>
            </a:extLst>
          </p:cNvPr>
          <p:cNvSpPr txBox="1"/>
          <p:nvPr/>
        </p:nvSpPr>
        <p:spPr>
          <a:xfrm>
            <a:off x="3673913" y="1120676"/>
            <a:ext cx="4452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200" b="1" dirty="0">
                <a:solidFill>
                  <a:srgbClr val="67A818"/>
                </a:solidFill>
                <a:latin typeface="#9Slide05 Claudia" pitchFamily="2" charset="77"/>
              </a:rPr>
              <a:t>Nhà bác học thông thái</a:t>
            </a:r>
          </a:p>
        </p:txBody>
      </p:sp>
      <p:sp>
        <p:nvSpPr>
          <p:cNvPr id="6" name="Google Shape;998;p31">
            <a:extLst>
              <a:ext uri="{FF2B5EF4-FFF2-40B4-BE49-F238E27FC236}">
                <a16:creationId xmlns:a16="http://schemas.microsoft.com/office/drawing/2014/main" id="{2887D26D-0344-644B-ACB1-55B0D1F2495C}"/>
              </a:ext>
            </a:extLst>
          </p:cNvPr>
          <p:cNvSpPr txBox="1">
            <a:spLocks/>
          </p:cNvSpPr>
          <p:nvPr/>
        </p:nvSpPr>
        <p:spPr>
          <a:xfrm>
            <a:off x="3009240" y="3429000"/>
            <a:ext cx="5781424" cy="126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tổ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thi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nhau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liệt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kê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loài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chim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mà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em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</a:rPr>
              <a:t>Tổ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trả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lời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sẽ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dành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chiến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thắng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Google Shape;999;p31">
            <a:extLst>
              <a:ext uri="{FF2B5EF4-FFF2-40B4-BE49-F238E27FC236}">
                <a16:creationId xmlns:a16="http://schemas.microsoft.com/office/drawing/2014/main" id="{E24503E0-BB93-8046-A583-38C32C767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2140" y="3402000"/>
            <a:ext cx="6795600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54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BẮT</a:t>
            </a:r>
            <a:r>
              <a:rPr lang="en" sz="54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vi-VN" sz="5400" b="1" dirty="0">
                <a:solidFill>
                  <a:schemeClr val="accent2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ĐẦU </a:t>
            </a:r>
            <a:r>
              <a:rPr lang="en" sz="5400" b="1" dirty="0">
                <a:solidFill>
                  <a:schemeClr val="accent2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!</a:t>
            </a:r>
            <a:endParaRPr sz="5400" b="1" dirty="0">
              <a:solidFill>
                <a:schemeClr val="accent2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2F39D14A-46C9-1045-B93C-91672AFED597}"/>
              </a:ext>
            </a:extLst>
          </p:cNvPr>
          <p:cNvSpPr/>
          <p:nvPr/>
        </p:nvSpPr>
        <p:spPr>
          <a:xfrm>
            <a:off x="2770672" y="721652"/>
            <a:ext cx="6258560" cy="4307840"/>
          </a:xfrm>
          <a:prstGeom prst="roundRect">
            <a:avLst>
              <a:gd name="adj" fmla="val 20492"/>
            </a:avLst>
          </a:prstGeom>
          <a:solidFill>
            <a:schemeClr val="bg1"/>
          </a:solidFill>
          <a:ln w="63500" cmpd="dbl">
            <a:solidFill>
              <a:srgbClr val="E75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10">
            <a:extLst>
              <a:ext uri="{FF2B5EF4-FFF2-40B4-BE49-F238E27FC236}">
                <a16:creationId xmlns:a16="http://schemas.microsoft.com/office/drawing/2014/main" id="{5D18A9E5-E953-D844-84E4-3599C00ED637}"/>
              </a:ext>
            </a:extLst>
          </p:cNvPr>
          <p:cNvSpPr/>
          <p:nvPr/>
        </p:nvSpPr>
        <p:spPr>
          <a:xfrm>
            <a:off x="3762188" y="982746"/>
            <a:ext cx="427552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KHÁM</a:t>
            </a:r>
          </a:p>
          <a:p>
            <a:pPr algn="ctr"/>
            <a:r>
              <a:rPr lang="en-US" altLang="zh-CN" sz="12000" b="1" dirty="0">
                <a:ln w="19050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PHÁ</a:t>
            </a:r>
          </a:p>
        </p:txBody>
      </p:sp>
    </p:spTree>
    <p:extLst>
      <p:ext uri="{BB962C8B-B14F-4D97-AF65-F5344CB8AC3E}">
        <p14:creationId xmlns:p14="http://schemas.microsoft.com/office/powerpoint/2010/main" val="3214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C7B1A07-9793-BC41-85DF-E1C2619EE01F}"/>
              </a:ext>
            </a:extLst>
          </p:cNvPr>
          <p:cNvSpPr/>
          <p:nvPr/>
        </p:nvSpPr>
        <p:spPr>
          <a:xfrm>
            <a:off x="229986" y="279830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him sáo là gì? Những điều bạn chưa biết về chim sáo?">
            <a:extLst>
              <a:ext uri="{FF2B5EF4-FFF2-40B4-BE49-F238E27FC236}">
                <a16:creationId xmlns:a16="http://schemas.microsoft.com/office/drawing/2014/main" id="{19A94FF1-882F-0448-B42D-11C71A5CC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8388"/>
          <a:stretch/>
        </p:blipFill>
        <p:spPr bwMode="auto">
          <a:xfrm>
            <a:off x="794258" y="1559920"/>
            <a:ext cx="2913180" cy="18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EB393-65DB-524E-862A-FE669D527B55}"/>
              </a:ext>
            </a:extLst>
          </p:cNvPr>
          <p:cNvSpPr txBox="1"/>
          <p:nvPr/>
        </p:nvSpPr>
        <p:spPr>
          <a:xfrm>
            <a:off x="2881745" y="654760"/>
            <a:ext cx="642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dirty="0">
                <a:latin typeface="#9Slide05 Claudia" pitchFamily="2" charset="77"/>
              </a:rPr>
              <a:t>Giới thiệu một số loài 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EE88B-55CA-E04E-B11D-94B51589B031}"/>
              </a:ext>
            </a:extLst>
          </p:cNvPr>
          <p:cNvSpPr txBox="1"/>
          <p:nvPr/>
        </p:nvSpPr>
        <p:spPr>
          <a:xfrm>
            <a:off x="1211757" y="3445075"/>
            <a:ext cx="207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Cambria" panose="02040503050406030204" pitchFamily="18" charset="0"/>
              </a:rPr>
              <a:t>Chim sáo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475A1-3C98-E94B-9B5A-9FFEE800A15F}"/>
              </a:ext>
            </a:extLst>
          </p:cNvPr>
          <p:cNvSpPr txBox="1"/>
          <p:nvPr/>
        </p:nvSpPr>
        <p:spPr>
          <a:xfrm>
            <a:off x="5142600" y="3449516"/>
            <a:ext cx="247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Cambria" panose="02040503050406030204" pitchFamily="18" charset="0"/>
              </a:rPr>
              <a:t>Chim liếu điếu</a:t>
            </a:r>
          </a:p>
        </p:txBody>
      </p:sp>
      <p:pic>
        <p:nvPicPr>
          <p:cNvPr id="1032" name="Picture 8" descr="chim chia voi 1">
            <a:extLst>
              <a:ext uri="{FF2B5EF4-FFF2-40B4-BE49-F238E27FC236}">
                <a16:creationId xmlns:a16="http://schemas.microsoft.com/office/drawing/2014/main" id="{2B91D587-2CC8-294D-B2D7-628B7C3E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7" y="1543845"/>
            <a:ext cx="2913180" cy="18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79F613-DCD9-C04B-AF55-6FE75DECD019}"/>
              </a:ext>
            </a:extLst>
          </p:cNvPr>
          <p:cNvSpPr txBox="1"/>
          <p:nvPr/>
        </p:nvSpPr>
        <p:spPr>
          <a:xfrm>
            <a:off x="9033786" y="3445075"/>
            <a:ext cx="207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Cambria" panose="02040503050406030204" pitchFamily="18" charset="0"/>
              </a:rPr>
              <a:t>Chim chìa vôi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3C917E6-2DF6-2248-BA68-4BB013A8F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/>
        </p:blipFill>
        <p:spPr bwMode="auto">
          <a:xfrm>
            <a:off x="2650767" y="4008842"/>
            <a:ext cx="2913180" cy="18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B6A2B6-9D42-C548-8E6E-D0EAC6A86CA6}"/>
              </a:ext>
            </a:extLst>
          </p:cNvPr>
          <p:cNvSpPr txBox="1"/>
          <p:nvPr/>
        </p:nvSpPr>
        <p:spPr>
          <a:xfrm>
            <a:off x="3068266" y="5870025"/>
            <a:ext cx="23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Cambria" panose="02040503050406030204" pitchFamily="18" charset="0"/>
              </a:rPr>
              <a:t>Chim chèo bẻo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A6165B2-9165-6947-84D3-D09ADBCB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1"/>
          <a:stretch/>
        </p:blipFill>
        <p:spPr bwMode="auto">
          <a:xfrm>
            <a:off x="4703511" y="1566838"/>
            <a:ext cx="2916703" cy="18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him khách kêu, bay vào nhà là điềm báo gì? | Tử vi">
            <a:extLst>
              <a:ext uri="{FF2B5EF4-FFF2-40B4-BE49-F238E27FC236}">
                <a16:creationId xmlns:a16="http://schemas.microsoft.com/office/drawing/2014/main" id="{72324A0D-921B-874F-BE3C-82D48022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53" y="4010266"/>
            <a:ext cx="2913180" cy="18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AA6A83-8077-244F-AC42-C3444D2F1743}"/>
              </a:ext>
            </a:extLst>
          </p:cNvPr>
          <p:cNvSpPr txBox="1"/>
          <p:nvPr/>
        </p:nvSpPr>
        <p:spPr>
          <a:xfrm>
            <a:off x="7045552" y="5870025"/>
            <a:ext cx="207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Cambria" panose="02040503050406030204" pitchFamily="18" charset="0"/>
              </a:rPr>
              <a:t>Chim khách</a:t>
            </a:r>
          </a:p>
        </p:txBody>
      </p:sp>
    </p:spTree>
    <p:extLst>
      <p:ext uri="{BB962C8B-B14F-4D97-AF65-F5344CB8AC3E}">
        <p14:creationId xmlns:p14="http://schemas.microsoft.com/office/powerpoint/2010/main" val="15088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2" grpId="0"/>
      <p:bldP spid="14" grpId="0"/>
      <p:bldP spid="1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C7B1A07-9793-BC41-85DF-E1C2619EE01F}"/>
              </a:ext>
            </a:extLst>
          </p:cNvPr>
          <p:cNvSpPr/>
          <p:nvPr/>
        </p:nvSpPr>
        <p:spPr>
          <a:xfrm>
            <a:off x="229985" y="293664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EB393-65DB-524E-862A-FE669D527B55}"/>
              </a:ext>
            </a:extLst>
          </p:cNvPr>
          <p:cNvSpPr txBox="1"/>
          <p:nvPr/>
        </p:nvSpPr>
        <p:spPr>
          <a:xfrm>
            <a:off x="2881745" y="654760"/>
            <a:ext cx="642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dirty="0">
                <a:latin typeface="#9Slide05 Claudia" pitchFamily="2" charset="77"/>
              </a:rPr>
              <a:t>Giới thiệu một số loài chim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B4EBC6-CE49-CC4B-9612-E3FEA37A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1"/>
          <a:stretch/>
        </p:blipFill>
        <p:spPr bwMode="auto">
          <a:xfrm>
            <a:off x="6576065" y="1456939"/>
            <a:ext cx="3217963" cy="20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A475A1-3C98-E94B-9B5A-9FFEE800A15F}"/>
              </a:ext>
            </a:extLst>
          </p:cNvPr>
          <p:cNvSpPr txBox="1"/>
          <p:nvPr/>
        </p:nvSpPr>
        <p:spPr>
          <a:xfrm>
            <a:off x="4261730" y="2224677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Cambria" panose="02040503050406030204" pitchFamily="18" charset="0"/>
              </a:rPr>
              <a:t>Chim sẻ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B6A2B6-9D42-C548-8E6E-D0EAC6A86CA6}"/>
              </a:ext>
            </a:extLst>
          </p:cNvPr>
          <p:cNvSpPr txBox="1"/>
          <p:nvPr/>
        </p:nvSpPr>
        <p:spPr>
          <a:xfrm>
            <a:off x="4494413" y="4808526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Cambria" panose="02040503050406030204" pitchFamily="18" charset="0"/>
              </a:rPr>
              <a:t>Chim tu hú</a:t>
            </a:r>
          </a:p>
        </p:txBody>
      </p:sp>
      <p:pic>
        <p:nvPicPr>
          <p:cNvPr id="3074" name="Picture 2" descr="Bài thuốc từ chim sẻ chữa nam giới liệt dương, ít tinh">
            <a:extLst>
              <a:ext uri="{FF2B5EF4-FFF2-40B4-BE49-F238E27FC236}">
                <a16:creationId xmlns:a16="http://schemas.microsoft.com/office/drawing/2014/main" id="{ABEA7735-9104-514F-83D5-1C885136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69" y="1423207"/>
            <a:ext cx="3382351" cy="21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m Tu Hú ăn gì? Có độc ác không? Tiếng Tu Hú kêu báo hiệu điều gì?">
            <a:extLst>
              <a:ext uri="{FF2B5EF4-FFF2-40B4-BE49-F238E27FC236}">
                <a16:creationId xmlns:a16="http://schemas.microsoft.com/office/drawing/2014/main" id="{3D415D74-5A11-1D45-A3DC-B01F53A2E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8"/>
          <a:stretch/>
        </p:blipFill>
        <p:spPr bwMode="auto">
          <a:xfrm>
            <a:off x="1190568" y="3928343"/>
            <a:ext cx="3382352" cy="22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m cú mèo có ý nghĩa gì trong phong thủy? Hình ảnh &amp; các loại cú mèo">
            <a:extLst>
              <a:ext uri="{FF2B5EF4-FFF2-40B4-BE49-F238E27FC236}">
                <a16:creationId xmlns:a16="http://schemas.microsoft.com/office/drawing/2014/main" id="{59684166-6C40-1946-A2C6-A66487B4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95" y="3929566"/>
            <a:ext cx="3217964" cy="22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9090A7-585E-A542-8563-6DEE7BD865EF}"/>
              </a:ext>
            </a:extLst>
          </p:cNvPr>
          <p:cNvSpPr txBox="1"/>
          <p:nvPr/>
        </p:nvSpPr>
        <p:spPr>
          <a:xfrm>
            <a:off x="9525147" y="2258409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Cambria" panose="02040503050406030204" pitchFamily="18" charset="0"/>
              </a:rPr>
              <a:t>Chim sâu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577FC-EFA0-2641-8C7C-1054FB8F6A36}"/>
              </a:ext>
            </a:extLst>
          </p:cNvPr>
          <p:cNvSpPr txBox="1"/>
          <p:nvPr/>
        </p:nvSpPr>
        <p:spPr>
          <a:xfrm>
            <a:off x="9525147" y="4808525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Cambria" panose="02040503050406030204" pitchFamily="18" charset="0"/>
              </a:rPr>
              <a:t>Cú mèo</a:t>
            </a:r>
          </a:p>
        </p:txBody>
      </p:sp>
    </p:spTree>
    <p:extLst>
      <p:ext uri="{BB962C8B-B14F-4D97-AF65-F5344CB8AC3E}">
        <p14:creationId xmlns:p14="http://schemas.microsoft.com/office/powerpoint/2010/main" val="2722344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05" y="883730"/>
            <a:ext cx="6980525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49" y="226255"/>
            <a:ext cx="11732028" cy="6270671"/>
          </a:xfrm>
          <a:custGeom>
            <a:avLst/>
            <a:gdLst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0 w 11511280"/>
              <a:gd name="connsiteY0" fmla="*/ 319579 h 6268720"/>
              <a:gd name="connsiteX1" fmla="*/ 319579 w 11511280"/>
              <a:gd name="connsiteY1" fmla="*/ 0 h 6268720"/>
              <a:gd name="connsiteX2" fmla="*/ 11191701 w 11511280"/>
              <a:gd name="connsiteY2" fmla="*/ 0 h 6268720"/>
              <a:gd name="connsiteX3" fmla="*/ 11511280 w 11511280"/>
              <a:gd name="connsiteY3" fmla="*/ 319579 h 6268720"/>
              <a:gd name="connsiteX4" fmla="*/ 11511280 w 11511280"/>
              <a:gd name="connsiteY4" fmla="*/ 5949141 h 6268720"/>
              <a:gd name="connsiteX5" fmla="*/ 11191701 w 11511280"/>
              <a:gd name="connsiteY5" fmla="*/ 6268720 h 6268720"/>
              <a:gd name="connsiteX6" fmla="*/ 319579 w 11511280"/>
              <a:gd name="connsiteY6" fmla="*/ 6268720 h 6268720"/>
              <a:gd name="connsiteX7" fmla="*/ 0 w 11511280"/>
              <a:gd name="connsiteY7" fmla="*/ 5949141 h 6268720"/>
              <a:gd name="connsiteX8" fmla="*/ 0 w 11511280"/>
              <a:gd name="connsiteY8" fmla="*/ 319579 h 6268720"/>
              <a:gd name="connsiteX0" fmla="*/ 59750 w 11571030"/>
              <a:gd name="connsiteY0" fmla="*/ 319579 h 6268720"/>
              <a:gd name="connsiteX1" fmla="*/ 379329 w 11571030"/>
              <a:gd name="connsiteY1" fmla="*/ 0 h 6268720"/>
              <a:gd name="connsiteX2" fmla="*/ 11251451 w 11571030"/>
              <a:gd name="connsiteY2" fmla="*/ 0 h 6268720"/>
              <a:gd name="connsiteX3" fmla="*/ 11571030 w 11571030"/>
              <a:gd name="connsiteY3" fmla="*/ 319579 h 6268720"/>
              <a:gd name="connsiteX4" fmla="*/ 11571030 w 11571030"/>
              <a:gd name="connsiteY4" fmla="*/ 5949141 h 6268720"/>
              <a:gd name="connsiteX5" fmla="*/ 11251451 w 11571030"/>
              <a:gd name="connsiteY5" fmla="*/ 6268720 h 6268720"/>
              <a:gd name="connsiteX6" fmla="*/ 379329 w 11571030"/>
              <a:gd name="connsiteY6" fmla="*/ 6268720 h 6268720"/>
              <a:gd name="connsiteX7" fmla="*/ 59750 w 11571030"/>
              <a:gd name="connsiteY7" fmla="*/ 5949141 h 6268720"/>
              <a:gd name="connsiteX8" fmla="*/ 59750 w 11571030"/>
              <a:gd name="connsiteY8" fmla="*/ 319579 h 6268720"/>
              <a:gd name="connsiteX0" fmla="*/ 59750 w 11611670"/>
              <a:gd name="connsiteY0" fmla="*/ 319579 h 6268720"/>
              <a:gd name="connsiteX1" fmla="*/ 379329 w 11611670"/>
              <a:gd name="connsiteY1" fmla="*/ 0 h 6268720"/>
              <a:gd name="connsiteX2" fmla="*/ 11251451 w 11611670"/>
              <a:gd name="connsiteY2" fmla="*/ 0 h 6268720"/>
              <a:gd name="connsiteX3" fmla="*/ 11571030 w 11611670"/>
              <a:gd name="connsiteY3" fmla="*/ 319579 h 6268720"/>
              <a:gd name="connsiteX4" fmla="*/ 11571030 w 11611670"/>
              <a:gd name="connsiteY4" fmla="*/ 5949141 h 6268720"/>
              <a:gd name="connsiteX5" fmla="*/ 11251451 w 11611670"/>
              <a:gd name="connsiteY5" fmla="*/ 6268720 h 6268720"/>
              <a:gd name="connsiteX6" fmla="*/ 379329 w 11611670"/>
              <a:gd name="connsiteY6" fmla="*/ 6268720 h 6268720"/>
              <a:gd name="connsiteX7" fmla="*/ 59750 w 11611670"/>
              <a:gd name="connsiteY7" fmla="*/ 5949141 h 6268720"/>
              <a:gd name="connsiteX8" fmla="*/ 59750 w 11611670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379329 w 11588171"/>
              <a:gd name="connsiteY6" fmla="*/ 626872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68720"/>
              <a:gd name="connsiteX1" fmla="*/ 379329 w 11588171"/>
              <a:gd name="connsiteY1" fmla="*/ 0 h 6268720"/>
              <a:gd name="connsiteX2" fmla="*/ 11251451 w 11588171"/>
              <a:gd name="connsiteY2" fmla="*/ 0 h 6268720"/>
              <a:gd name="connsiteX3" fmla="*/ 11571030 w 11588171"/>
              <a:gd name="connsiteY3" fmla="*/ 319579 h 6268720"/>
              <a:gd name="connsiteX4" fmla="*/ 11571030 w 11588171"/>
              <a:gd name="connsiteY4" fmla="*/ 5949141 h 6268720"/>
              <a:gd name="connsiteX5" fmla="*/ 11251451 w 11588171"/>
              <a:gd name="connsiteY5" fmla="*/ 6268720 h 6268720"/>
              <a:gd name="connsiteX6" fmla="*/ 613009 w 11588171"/>
              <a:gd name="connsiteY6" fmla="*/ 6136640 h 6268720"/>
              <a:gd name="connsiteX7" fmla="*/ 59750 w 11588171"/>
              <a:gd name="connsiteY7" fmla="*/ 5949141 h 6268720"/>
              <a:gd name="connsiteX8" fmla="*/ 59750 w 11588171"/>
              <a:gd name="connsiteY8" fmla="*/ 319579 h 6268720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5145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  <a:gd name="connsiteX0" fmla="*/ 59750 w 11588171"/>
              <a:gd name="connsiteY0" fmla="*/ 319579 h 6270671"/>
              <a:gd name="connsiteX1" fmla="*/ 379329 w 11588171"/>
              <a:gd name="connsiteY1" fmla="*/ 0 h 6270671"/>
              <a:gd name="connsiteX2" fmla="*/ 11220971 w 11588171"/>
              <a:gd name="connsiteY2" fmla="*/ 0 h 6270671"/>
              <a:gd name="connsiteX3" fmla="*/ 11571030 w 11588171"/>
              <a:gd name="connsiteY3" fmla="*/ 319579 h 6270671"/>
              <a:gd name="connsiteX4" fmla="*/ 11571030 w 11588171"/>
              <a:gd name="connsiteY4" fmla="*/ 5949141 h 6270671"/>
              <a:gd name="connsiteX5" fmla="*/ 11251451 w 11588171"/>
              <a:gd name="connsiteY5" fmla="*/ 6268720 h 6270671"/>
              <a:gd name="connsiteX6" fmla="*/ 724769 w 11588171"/>
              <a:gd name="connsiteY6" fmla="*/ 6228080 h 6270671"/>
              <a:gd name="connsiteX7" fmla="*/ 59750 w 11588171"/>
              <a:gd name="connsiteY7" fmla="*/ 5949141 h 6270671"/>
              <a:gd name="connsiteX8" fmla="*/ 59750 w 11588171"/>
              <a:gd name="connsiteY8" fmla="*/ 319579 h 62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171" h="6270671">
                <a:moveTo>
                  <a:pt x="59750" y="319579"/>
                </a:moveTo>
                <a:cubicBezTo>
                  <a:pt x="59750" y="143080"/>
                  <a:pt x="202830" y="0"/>
                  <a:pt x="379329" y="0"/>
                </a:cubicBezTo>
                <a:cubicBezTo>
                  <a:pt x="3871290" y="152400"/>
                  <a:pt x="7566450" y="162560"/>
                  <a:pt x="11220971" y="0"/>
                </a:cubicBezTo>
                <a:cubicBezTo>
                  <a:pt x="11397470" y="0"/>
                  <a:pt x="11571030" y="143080"/>
                  <a:pt x="11571030" y="319579"/>
                </a:cubicBezTo>
                <a:cubicBezTo>
                  <a:pt x="11347510" y="2196100"/>
                  <a:pt x="11662470" y="4285980"/>
                  <a:pt x="11571030" y="5949141"/>
                </a:cubicBezTo>
                <a:cubicBezTo>
                  <a:pt x="11571030" y="6125640"/>
                  <a:pt x="11427950" y="6268720"/>
                  <a:pt x="11251451" y="6268720"/>
                </a:cubicBezTo>
                <a:cubicBezTo>
                  <a:pt x="7830610" y="6096000"/>
                  <a:pt x="4267530" y="6370320"/>
                  <a:pt x="724769" y="6228080"/>
                </a:cubicBezTo>
                <a:cubicBezTo>
                  <a:pt x="548270" y="6228080"/>
                  <a:pt x="59750" y="6125640"/>
                  <a:pt x="59750" y="5949141"/>
                </a:cubicBezTo>
                <a:cubicBezTo>
                  <a:pt x="-143450" y="4031980"/>
                  <a:pt x="252790" y="2419620"/>
                  <a:pt x="59750" y="31957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76" y="455732"/>
            <a:ext cx="8856786" cy="94487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Vè chim</a:t>
            </a: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chạy lon xon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gà mới nở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đi vừa nhảy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em sáo xinh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nói linh tinh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con liếu điếu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nghịch hay tếu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cậu chìa vôi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chao đớp mồi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chim chèo bẻo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hay mách lẻo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Thím khách trước nhà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nhặt lân la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bà chim sẻ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tình có nghĩ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mẹ chim sâu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Giục hè đến mau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cô tu hú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Nhấp nhem buồn ngủ</a:t>
            </a:r>
            <a:b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bác cú mèo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r"/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95" y="2611316"/>
            <a:ext cx="3425571" cy="232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1982" y="4995655"/>
            <a:ext cx="1524132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思源黑体 CN Bold"/>
        <a:ea typeface="思源黑体 CN Bold"/>
        <a:cs typeface=""/>
      </a:majorFont>
      <a:minorFont>
        <a:latin typeface="思源黑体 CN Bold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852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思源黑体 CN Light</vt:lpstr>
      <vt:lpstr>#9Slide05 Claudia</vt:lpstr>
      <vt:lpstr>Cambria</vt:lpstr>
      <vt:lpstr>思源黑体 CN Bold</vt:lpstr>
      <vt:lpstr>#9Slide07 IcielKoni</vt:lpstr>
      <vt:lpstr>UTM Fire House</vt:lpstr>
      <vt:lpstr>Calibri</vt:lpstr>
      <vt:lpstr>#9Slide04 Tinos Bold</vt:lpstr>
      <vt:lpstr>Calibri Light</vt:lpstr>
      <vt:lpstr>#9Slide07 SVNDessert Menu Scrip</vt:lpstr>
      <vt:lpstr>#9Slide07 Cadena</vt:lpstr>
      <vt:lpstr>Arial</vt:lpstr>
      <vt:lpstr>Office Theme</vt:lpstr>
      <vt:lpstr>2_Office 主题​​</vt:lpstr>
      <vt:lpstr>PowerPoint Presentation</vt:lpstr>
      <vt:lpstr>PowerPoint Presentation</vt:lpstr>
      <vt:lpstr>PowerPoint Presentation</vt:lpstr>
      <vt:lpstr>BẮT ĐẦU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User</cp:lastModifiedBy>
  <cp:revision>27</cp:revision>
  <dcterms:created xsi:type="dcterms:W3CDTF">2023-01-17T08:10:52Z</dcterms:created>
  <dcterms:modified xsi:type="dcterms:W3CDTF">2026-02-25T08:23:43Z</dcterms:modified>
</cp:coreProperties>
</file>