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313" r:id="rId3"/>
    <p:sldId id="314" r:id="rId4"/>
    <p:sldId id="315" r:id="rId5"/>
    <p:sldId id="316" r:id="rId6"/>
    <p:sldId id="317" r:id="rId7"/>
    <p:sldId id="318" r:id="rId8"/>
    <p:sldId id="319" r:id="rId9"/>
    <p:sldId id="320" r:id="rId10"/>
    <p:sldId id="321" r:id="rId11"/>
    <p:sldId id="322" r:id="rId12"/>
    <p:sldId id="323" r:id="rId13"/>
    <p:sldId id="312" r:id="rId14"/>
    <p:sldId id="260" r:id="rId15"/>
    <p:sldId id="261" r:id="rId16"/>
    <p:sldId id="259" r:id="rId17"/>
    <p:sldId id="324" r:id="rId18"/>
    <p:sldId id="265"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D303"/>
    <a:srgbClr val="98C553"/>
    <a:srgbClr val="4D9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8" autoAdjust="0"/>
    <p:restoredTop sz="94660"/>
  </p:normalViewPr>
  <p:slideViewPr>
    <p:cSldViewPr snapToGrid="0" showGuides="1">
      <p:cViewPr varScale="1">
        <p:scale>
          <a:sx n="83" d="100"/>
          <a:sy n="83" d="100"/>
        </p:scale>
        <p:origin x="411" y="5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2026/4/3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14</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15</a:t>
            </a:fld>
            <a:endParaRPr lang="zh-CN" altLang="en-US"/>
          </a:p>
        </p:txBody>
      </p:sp>
    </p:spTree>
    <p:extLst>
      <p:ext uri="{BB962C8B-B14F-4D97-AF65-F5344CB8AC3E}">
        <p14:creationId xmlns:p14="http://schemas.microsoft.com/office/powerpoint/2010/main" val="198779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16</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17</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18</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98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5" name="Title 1">
            <a:extLst>
              <a:ext uri="{FF2B5EF4-FFF2-40B4-BE49-F238E27FC236}">
                <a16:creationId xmlns:a16="http://schemas.microsoft.com/office/drawing/2014/main" id="{E78AF755-8BEF-FAD9-42AE-F8A6A3A0FB7E}"/>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274771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18686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a:xfrm>
            <a:off x="838200" y="6356350"/>
            <a:ext cx="2743200" cy="365125"/>
          </a:xfrm>
          <a:prstGeom prst="rect">
            <a:avLst/>
          </a:prstGeom>
        </p:spPr>
        <p:txBody>
          <a:bodyPr/>
          <a:lstStyle/>
          <a:p>
            <a:fld id="{842F4CBD-FCA8-4606-B545-782C727023E8}" type="datetimeFigureOut">
              <a:rPr lang="zh-CN" altLang="en-US" smtClean="0"/>
              <a:t>2026/4/3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a:xfrm>
            <a:off x="8610600" y="6356350"/>
            <a:ext cx="2743200" cy="365125"/>
          </a:xfrm>
          <a:prstGeom prst="rect">
            <a:avLst/>
          </a:prstGeom>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5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tree with a face&#10;&#10;Description automatically generated">
            <a:extLst>
              <a:ext uri="{FF2B5EF4-FFF2-40B4-BE49-F238E27FC236}">
                <a16:creationId xmlns:a16="http://schemas.microsoft.com/office/drawing/2014/main" id="{A174576A-09AA-6710-34BB-54A74F27DA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29057" y="-1405731"/>
            <a:ext cx="9184368" cy="9060958"/>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253820" y="243378"/>
            <a:ext cx="1523956" cy="1508868"/>
          </a:xfrm>
          <a:prstGeom prst="rect">
            <a:avLst/>
          </a:prstGeom>
        </p:spPr>
      </p:pic>
      <p:pic>
        <p:nvPicPr>
          <p:cNvPr id="18" name="Picture 17">
            <a:extLst>
              <a:ext uri="{FF2B5EF4-FFF2-40B4-BE49-F238E27FC236}">
                <a16:creationId xmlns:a16="http://schemas.microsoft.com/office/drawing/2014/main" id="{040CAEE5-F103-3859-708F-A6BFA825A6BE}"/>
              </a:ext>
            </a:extLst>
          </p:cNvPr>
          <p:cNvPicPr>
            <a:picLocks noChangeAspect="1"/>
          </p:cNvPicPr>
          <p:nvPr/>
        </p:nvPicPr>
        <p:blipFill>
          <a:blip r:embed="rId6"/>
          <a:stretch>
            <a:fillRect/>
          </a:stretch>
        </p:blipFill>
        <p:spPr>
          <a:xfrm>
            <a:off x="0" y="2108887"/>
            <a:ext cx="11522439" cy="3956647"/>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2823-369D-5C14-D8D4-AA94699F67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7394C2-E2C1-7136-10CA-81D8F4B07014}"/>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1002DBBC-9553-D76B-1931-01520F086A0C}"/>
              </a:ext>
            </a:extLst>
          </p:cNvPr>
          <p:cNvSpPr txBox="1"/>
          <p:nvPr/>
        </p:nvSpPr>
        <p:spPr>
          <a:xfrm>
            <a:off x="235974" y="651031"/>
            <a:ext cx="11690555" cy="6217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4D9146"/>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Khắc Viện</a:t>
            </a: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71B8EB87-F764-AFC3-BDE9-0A8E13974D92}"/>
              </a:ext>
            </a:extLst>
          </p:cNvPr>
          <p:cNvPicPr>
            <a:picLocks noChangeAspect="1"/>
          </p:cNvPicPr>
          <p:nvPr/>
        </p:nvPicPr>
        <p:blipFill>
          <a:blip r:embed="rId3"/>
          <a:stretch>
            <a:fillRect/>
          </a:stretch>
        </p:blipFill>
        <p:spPr>
          <a:xfrm>
            <a:off x="3524316" y="1914210"/>
            <a:ext cx="8667684" cy="4943790"/>
          </a:xfrm>
          <a:prstGeom prst="rect">
            <a:avLst/>
          </a:prstGeom>
        </p:spPr>
      </p:pic>
      <p:pic>
        <p:nvPicPr>
          <p:cNvPr id="6" name="Picture 5">
            <a:extLst>
              <a:ext uri="{FF2B5EF4-FFF2-40B4-BE49-F238E27FC236}">
                <a16:creationId xmlns:a16="http://schemas.microsoft.com/office/drawing/2014/main" id="{26D1F861-8508-FC90-4C6B-83D8A6B7B5DB}"/>
              </a:ext>
            </a:extLst>
          </p:cNvPr>
          <p:cNvPicPr>
            <a:picLocks noChangeAspect="1"/>
          </p:cNvPicPr>
          <p:nvPr/>
        </p:nvPicPr>
        <p:blipFill>
          <a:blip r:embed="rId3"/>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39452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5"/>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5"/>
                                        </p:tgtEl>
                                      </p:cBhvr>
                                      <p:by x="25000" y="25000"/>
                                    </p:animScale>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ADBBB4BB-F5B5-ADE0-BE46-E41690C8A8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A0B53142-8AC2-DAC3-D1B0-2C0D4D513B00}"/>
              </a:ext>
            </a:extLst>
          </p:cNvPr>
          <p:cNvPicPr>
            <a:picLocks noChangeAspect="1"/>
          </p:cNvPicPr>
          <p:nvPr/>
        </p:nvPicPr>
        <p:blipFill>
          <a:blip r:embed="rId4"/>
          <a:stretch>
            <a:fillRect/>
          </a:stretch>
        </p:blipFill>
        <p:spPr>
          <a:xfrm>
            <a:off x="0" y="3568620"/>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D2B1A-1558-101C-A4D3-6BB0F6C4108B}"/>
              </a:ext>
            </a:extLst>
          </p:cNvPr>
          <p:cNvGrpSpPr/>
          <p:nvPr/>
        </p:nvGrpSpPr>
        <p:grpSpPr>
          <a:xfrm>
            <a:off x="197374" y="173694"/>
            <a:ext cx="11668916" cy="1474997"/>
            <a:chOff x="197374" y="173694"/>
            <a:chExt cx="11668916" cy="1474997"/>
          </a:xfrm>
        </p:grpSpPr>
        <p:sp>
          <p:nvSpPr>
            <p:cNvPr id="3" name="Rounded Rectangle 2">
              <a:extLst>
                <a:ext uri="{FF2B5EF4-FFF2-40B4-BE49-F238E27FC236}">
                  <a16:creationId xmlns:a16="http://schemas.microsoft.com/office/drawing/2014/main" id="{59D22B2E-7B71-B778-F8B6-1AFBCD54F026}"/>
                </a:ext>
              </a:extLst>
            </p:cNvPr>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22645-ADC7-0C33-A24C-42BAE5AED1E7}"/>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rgbClr val="00CC00"/>
                  </a:solidFill>
                  <a:latin typeface="Cambria" panose="02040503050406030204" pitchFamily="18" charset="0"/>
                  <a:ea typeface="Cambria" panose="02040503050406030204" pitchFamily="18" charset="0"/>
                </a:rPr>
                <a:t>1. Nghĩ về quê hương, tác giả nhớ nhất hình ảnh nào? </a:t>
              </a:r>
              <a:endParaRPr lang="en-US" sz="3600" b="1" dirty="0">
                <a:solidFill>
                  <a:srgbClr val="00CC00"/>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1AB5DC31-A4AD-A832-BA14-F31ADDC17923}"/>
              </a:ext>
            </a:extLst>
          </p:cNvPr>
          <p:cNvGrpSpPr/>
          <p:nvPr/>
        </p:nvGrpSpPr>
        <p:grpSpPr>
          <a:xfrm>
            <a:off x="133131" y="2125866"/>
            <a:ext cx="11797402" cy="4524315"/>
            <a:chOff x="133131" y="2125866"/>
            <a:chExt cx="11797402" cy="4524315"/>
          </a:xfrm>
        </p:grpSpPr>
        <p:sp>
          <p:nvSpPr>
            <p:cNvPr id="6" name="矩形: 圆角 13">
              <a:extLst>
                <a:ext uri="{FF2B5EF4-FFF2-40B4-BE49-F238E27FC236}">
                  <a16:creationId xmlns:a16="http://schemas.microsoft.com/office/drawing/2014/main" id="{A9EDE52F-ED60-B4F3-1931-8269A2391BB5}"/>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a:extLst>
                <a:ext uri="{FF2B5EF4-FFF2-40B4-BE49-F238E27FC236}">
                  <a16:creationId xmlns:a16="http://schemas.microsoft.com/office/drawing/2014/main" id="{A7F51FDF-9545-F8AC-0CB2-020FFC61E8C0}"/>
                </a:ext>
              </a:extLst>
            </p:cNvPr>
            <p:cNvSpPr txBox="1"/>
            <p:nvPr/>
          </p:nvSpPr>
          <p:spPr>
            <a:xfrm>
              <a:off x="242947" y="2397417"/>
              <a:ext cx="113810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cxnSp>
        <p:nvCxnSpPr>
          <p:cNvPr id="8" name="Straight Connector 7">
            <a:extLst>
              <a:ext uri="{FF2B5EF4-FFF2-40B4-BE49-F238E27FC236}">
                <a16:creationId xmlns:a16="http://schemas.microsoft.com/office/drawing/2014/main" id="{7F9D1279-1F59-C0DE-7DA5-B2AC608CEA25}"/>
              </a:ext>
            </a:extLst>
          </p:cNvPr>
          <p:cNvCxnSpPr/>
          <p:nvPr/>
        </p:nvCxnSpPr>
        <p:spPr>
          <a:xfrm>
            <a:off x="329907" y="3495295"/>
            <a:ext cx="59436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06C06E1-A99F-36E2-E5D8-4CBC0DF4B1FF}"/>
              </a:ext>
            </a:extLst>
          </p:cNvPr>
          <p:cNvGrpSpPr/>
          <p:nvPr/>
        </p:nvGrpSpPr>
        <p:grpSpPr>
          <a:xfrm>
            <a:off x="386669" y="4940462"/>
            <a:ext cx="11237292" cy="1474997"/>
            <a:chOff x="197374" y="173694"/>
            <a:chExt cx="11668916" cy="1474997"/>
          </a:xfrm>
        </p:grpSpPr>
        <p:sp>
          <p:nvSpPr>
            <p:cNvPr id="10" name="Rounded Rectangle 2">
              <a:extLst>
                <a:ext uri="{FF2B5EF4-FFF2-40B4-BE49-F238E27FC236}">
                  <a16:creationId xmlns:a16="http://schemas.microsoft.com/office/drawing/2014/main" id="{1F1DA725-EBA3-BB7F-3B52-C52C35D521D9}"/>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EFE64EE5-2567-F177-1185-E2E7976D0BE4}"/>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=&gt; Nghĩ về quê hương, tác giả nhớ nhất hình ảnh cây đa trước xóm.</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447C3-C15E-D4A9-34DC-FD035C077D84}"/>
              </a:ext>
            </a:extLst>
          </p:cNvPr>
          <p:cNvPicPr>
            <a:picLocks noChangeAspect="1"/>
          </p:cNvPicPr>
          <p:nvPr/>
        </p:nvPicPr>
        <p:blipFill>
          <a:blip r:embed="rId2"/>
          <a:stretch>
            <a:fillRect/>
          </a:stretch>
        </p:blipFill>
        <p:spPr>
          <a:xfrm>
            <a:off x="2555577" y="1465004"/>
            <a:ext cx="6627751" cy="5215542"/>
          </a:xfrm>
          <a:prstGeom prst="rect">
            <a:avLst/>
          </a:prstGeom>
        </p:spPr>
      </p:pic>
      <p:grpSp>
        <p:nvGrpSpPr>
          <p:cNvPr id="5" name="Group 4">
            <a:extLst>
              <a:ext uri="{FF2B5EF4-FFF2-40B4-BE49-F238E27FC236}">
                <a16:creationId xmlns:a16="http://schemas.microsoft.com/office/drawing/2014/main" id="{211F2EB4-660F-346E-AF3D-3645F1A1E1C0}"/>
              </a:ext>
            </a:extLst>
          </p:cNvPr>
          <p:cNvGrpSpPr/>
          <p:nvPr/>
        </p:nvGrpSpPr>
        <p:grpSpPr>
          <a:xfrm>
            <a:off x="383458" y="272014"/>
            <a:ext cx="11482832" cy="927519"/>
            <a:chOff x="197374" y="173694"/>
            <a:chExt cx="11668916" cy="1474997"/>
          </a:xfrm>
        </p:grpSpPr>
        <p:sp>
          <p:nvSpPr>
            <p:cNvPr id="6" name="Rounded Rectangle 2">
              <a:extLst>
                <a:ext uri="{FF2B5EF4-FFF2-40B4-BE49-F238E27FC236}">
                  <a16:creationId xmlns:a16="http://schemas.microsoft.com/office/drawing/2014/main" id="{711BEAFA-1840-5B8A-8107-227A905238B3}"/>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9DA99-C8B8-668A-FD07-8540435FF9C7}"/>
                </a:ext>
              </a:extLst>
            </p:cNvPr>
            <p:cNvSpPr txBox="1"/>
            <p:nvPr/>
          </p:nvSpPr>
          <p:spPr>
            <a:xfrm>
              <a:off x="505691" y="386541"/>
              <a:ext cx="11180618" cy="1125723"/>
            </a:xfrm>
            <a:prstGeom prst="rect">
              <a:avLst/>
            </a:prstGeom>
            <a:noFill/>
          </p:spPr>
          <p:txBody>
            <a:bodyPr wrap="square" rtlCol="0">
              <a:spAutoFit/>
            </a:bodyPr>
            <a:lstStyle/>
            <a:p>
              <a:pPr algn="just"/>
              <a:r>
                <a:rPr lang="vi-VN" sz="4000" b="1" dirty="0">
                  <a:solidFill>
                    <a:srgbClr val="00CC00"/>
                  </a:solidFill>
                  <a:latin typeface="Cambria" panose="02040503050406030204" pitchFamily="18" charset="0"/>
                  <a:ea typeface="Cambria" panose="02040503050406030204" pitchFamily="18" charset="0"/>
                </a:rPr>
                <a:t>2. Cây đa quê hương được tả thế nào?</a:t>
              </a:r>
              <a:endParaRPr lang="en-US" sz="4000" b="1" dirty="0">
                <a:solidFill>
                  <a:srgbClr val="00CC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0C408956-68CE-A0B1-CE72-6B02302FC75A}"/>
              </a:ext>
            </a:extLst>
          </p:cNvPr>
          <p:cNvGrpSpPr/>
          <p:nvPr/>
        </p:nvGrpSpPr>
        <p:grpSpPr>
          <a:xfrm>
            <a:off x="206476" y="1273082"/>
            <a:ext cx="3864077" cy="1633263"/>
            <a:chOff x="108155" y="1247588"/>
            <a:chExt cx="3864077" cy="1633263"/>
          </a:xfrm>
        </p:grpSpPr>
        <p:sp>
          <p:nvSpPr>
            <p:cNvPr id="8" name="Speech Bubble: Rectangle with Corners Rounded 7">
              <a:extLst>
                <a:ext uri="{FF2B5EF4-FFF2-40B4-BE49-F238E27FC236}">
                  <a16:creationId xmlns:a16="http://schemas.microsoft.com/office/drawing/2014/main" id="{E38375CC-D796-8F76-E943-51A3386A0AFE}"/>
                </a:ext>
              </a:extLst>
            </p:cNvPr>
            <p:cNvSpPr/>
            <p:nvPr/>
          </p:nvSpPr>
          <p:spPr>
            <a:xfrm>
              <a:off x="108155" y="1247588"/>
              <a:ext cx="3864077" cy="1633263"/>
            </a:xfrm>
            <a:prstGeom prst="wedgeRoundRectCallout">
              <a:avLst>
                <a:gd name="adj1" fmla="val 62128"/>
                <a:gd name="adj2" fmla="val 23845"/>
                <a:gd name="adj3" fmla="val 16667"/>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D7CEF1E-6E4D-9286-11DB-7F4A32399780}"/>
                </a:ext>
              </a:extLst>
            </p:cNvPr>
            <p:cNvSpPr txBox="1"/>
            <p:nvPr/>
          </p:nvSpPr>
          <p:spPr>
            <a:xfrm>
              <a:off x="176981" y="1307692"/>
              <a:ext cx="3716593" cy="1569660"/>
            </a:xfrm>
            <a:prstGeom prst="rect">
              <a:avLst/>
            </a:prstGeom>
            <a:noFill/>
          </p:spPr>
          <p:txBody>
            <a:bodyPr wrap="square" rtlCol="0">
              <a:spAutoFit/>
            </a:bodyPr>
            <a:lstStyle/>
            <a:p>
              <a:pPr algn="just"/>
              <a:r>
                <a:rPr lang="en-US" sz="2400" b="1" dirty="0" err="1">
                  <a:solidFill>
                    <a:srgbClr val="FFFF00"/>
                  </a:solidFill>
                  <a:latin typeface="Cambria" panose="02040503050406030204" pitchFamily="18" charset="0"/>
                  <a:ea typeface="Cambria" panose="02040503050406030204" pitchFamily="18" charset="0"/>
                </a:rPr>
                <a:t>Đỉnh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vót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giữa</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trời</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xanh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đến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những</a:t>
              </a:r>
              <a:r>
                <a:rPr lang="en-US" sz="2400" b="1" dirty="0">
                  <a:solidFill>
                    <a:srgbClr val="FFFF00"/>
                  </a:solidFill>
                  <a:latin typeface="Cambria" panose="02040503050406030204" pitchFamily="18" charset="0"/>
                  <a:ea typeface="Cambria" panose="02040503050406030204" pitchFamily="18" charset="0"/>
                </a:rPr>
                <a:t> con </a:t>
              </a:r>
              <a:r>
                <a:rPr lang="en-US" sz="2400" b="1" dirty="0" err="1">
                  <a:solidFill>
                    <a:srgbClr val="FFFF00"/>
                  </a:solidFill>
                  <a:latin typeface="Cambria" panose="02040503050406030204" pitchFamily="18" charset="0"/>
                  <a:ea typeface="Cambria" panose="02040503050406030204" pitchFamily="18" charset="0"/>
                </a:rPr>
                <a:t>quạ</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đậu</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trên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cao</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nhìn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cũng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chẳng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rõ</a:t>
              </a:r>
              <a:r>
                <a:rPr lang="en-US" sz="2400" b="1" dirty="0">
                  <a:solidFill>
                    <a:srgbClr val="FFFF00"/>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3F635878-12F8-E31F-90A3-99C404DA5F90}"/>
              </a:ext>
            </a:extLst>
          </p:cNvPr>
          <p:cNvGrpSpPr/>
          <p:nvPr/>
        </p:nvGrpSpPr>
        <p:grpSpPr>
          <a:xfrm>
            <a:off x="304800" y="4858904"/>
            <a:ext cx="4344458" cy="1999096"/>
            <a:chOff x="108155" y="1247588"/>
            <a:chExt cx="3864077" cy="1999096"/>
          </a:xfrm>
        </p:grpSpPr>
        <p:sp>
          <p:nvSpPr>
            <p:cNvPr id="12" name="Speech Bubble: Rectangle with Corners Rounded 11">
              <a:extLst>
                <a:ext uri="{FF2B5EF4-FFF2-40B4-BE49-F238E27FC236}">
                  <a16:creationId xmlns:a16="http://schemas.microsoft.com/office/drawing/2014/main" id="{E54BB7D8-59EC-A449-7CE7-A80F1F64BFD0}"/>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2">
                <a:lumMod val="50000"/>
              </a:schemeClr>
            </a:solidFill>
            <a:ln>
              <a:solidFill>
                <a:srgbClr val="98C5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3F0624A-548E-BFA6-313D-F258ED34C38C}"/>
                </a:ext>
              </a:extLst>
            </p:cNvPr>
            <p:cNvSpPr txBox="1"/>
            <p:nvPr/>
          </p:nvSpPr>
          <p:spPr>
            <a:xfrm>
              <a:off x="176981" y="1307692"/>
              <a:ext cx="3716593" cy="1938992"/>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Rễ cây nổi lên mặt đất thành những ụ, những hình thù quái lạ như những con rắn hổ mang giận dữ. </a:t>
              </a:r>
              <a:endParaRPr lang="en-US" sz="2400" b="1" dirty="0">
                <a:solidFill>
                  <a:srgbClr val="FFFF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01D4C98F-1336-BA86-4421-BCFEC5FB625A}"/>
              </a:ext>
            </a:extLst>
          </p:cNvPr>
          <p:cNvGrpSpPr/>
          <p:nvPr/>
        </p:nvGrpSpPr>
        <p:grpSpPr>
          <a:xfrm>
            <a:off x="206476" y="3289220"/>
            <a:ext cx="2733370" cy="982482"/>
            <a:chOff x="108155" y="1247588"/>
            <a:chExt cx="3864077" cy="1633263"/>
          </a:xfrm>
        </p:grpSpPr>
        <p:sp>
          <p:nvSpPr>
            <p:cNvPr id="21" name="Speech Bubble: Rectangle with Corners Rounded 20">
              <a:extLst>
                <a:ext uri="{FF2B5EF4-FFF2-40B4-BE49-F238E27FC236}">
                  <a16:creationId xmlns:a16="http://schemas.microsoft.com/office/drawing/2014/main" id="{D39C2951-E34D-997A-FF41-BA83331943CE}"/>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ADEE813-C095-D039-934C-71E52142338E}"/>
                </a:ext>
              </a:extLst>
            </p:cNvPr>
            <p:cNvSpPr txBox="1"/>
            <p:nvPr/>
          </p:nvSpPr>
          <p:spPr>
            <a:xfrm>
              <a:off x="176981" y="1307692"/>
              <a:ext cx="3716593" cy="1381437"/>
            </a:xfrm>
            <a:prstGeom prst="rect">
              <a:avLst/>
            </a:prstGeom>
            <a:noFill/>
          </p:spPr>
          <p:txBody>
            <a:bodyPr wrap="square" rtlCol="0">
              <a:spAutoFit/>
            </a:bodyPr>
            <a:lstStyle/>
            <a:p>
              <a:pPr algn="just"/>
              <a:r>
                <a:rPr lang="vi-VN" sz="2400" b="1" dirty="0">
                  <a:solidFill>
                    <a:schemeClr val="bg1"/>
                  </a:solidFill>
                  <a:latin typeface="Cambria" panose="02040503050406030204" pitchFamily="18" charset="0"/>
                  <a:ea typeface="Cambria" panose="02040503050406030204" pitchFamily="18" charset="0"/>
                </a:rPr>
                <a:t>Cành cây lớn hơn cột đình.</a:t>
              </a:r>
              <a:endParaRPr lang="en-US" sz="2400" b="1" dirty="0">
                <a:solidFill>
                  <a:schemeClr val="bg1"/>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694B30B-0236-F627-7546-7AA6665012DC}"/>
              </a:ext>
            </a:extLst>
          </p:cNvPr>
          <p:cNvGrpSpPr/>
          <p:nvPr/>
        </p:nvGrpSpPr>
        <p:grpSpPr>
          <a:xfrm>
            <a:off x="8986684" y="1581918"/>
            <a:ext cx="2998840" cy="2945424"/>
            <a:chOff x="108155" y="1247588"/>
            <a:chExt cx="3864077" cy="1633263"/>
          </a:xfrm>
        </p:grpSpPr>
        <p:sp>
          <p:nvSpPr>
            <p:cNvPr id="24" name="Speech Bubble: Rectangle with Corners Rounded 23">
              <a:extLst>
                <a:ext uri="{FF2B5EF4-FFF2-40B4-BE49-F238E27FC236}">
                  <a16:creationId xmlns:a16="http://schemas.microsoft.com/office/drawing/2014/main" id="{08B3F684-3076-DD3B-66F1-D0D278C07375}"/>
                </a:ext>
              </a:extLst>
            </p:cNvPr>
            <p:cNvSpPr/>
            <p:nvPr/>
          </p:nvSpPr>
          <p:spPr>
            <a:xfrm>
              <a:off x="108155" y="1247588"/>
              <a:ext cx="3864077" cy="1633263"/>
            </a:xfrm>
            <a:prstGeom prst="wedgeRoundRectCallout">
              <a:avLst>
                <a:gd name="adj1" fmla="val -55554"/>
                <a:gd name="adj2" fmla="val 20515"/>
                <a:gd name="adj3" fmla="val 16667"/>
              </a:avLst>
            </a:prstGeom>
            <a:solidFill>
              <a:srgbClr val="3ED3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FC6BEA9-0EC6-58ED-79F1-049213780501}"/>
                </a:ext>
              </a:extLst>
            </p:cNvPr>
            <p:cNvSpPr txBox="1"/>
            <p:nvPr/>
          </p:nvSpPr>
          <p:spPr>
            <a:xfrm>
              <a:off x="185280" y="1307692"/>
              <a:ext cx="3716593" cy="1484783"/>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Trong vòm lá, gió chiều gảy lên những điệu nhạc li kì, có khi tưởng chừng như ai cười ai nói trong cành, trong lá.</a:t>
              </a:r>
            </a:p>
          </p:txBody>
        </p:sp>
      </p:grpSp>
      <p:grpSp>
        <p:nvGrpSpPr>
          <p:cNvPr id="26" name="Group 25">
            <a:extLst>
              <a:ext uri="{FF2B5EF4-FFF2-40B4-BE49-F238E27FC236}">
                <a16:creationId xmlns:a16="http://schemas.microsoft.com/office/drawing/2014/main" id="{E9B95336-349B-6249-C384-F4A818B4DA31}"/>
              </a:ext>
            </a:extLst>
          </p:cNvPr>
          <p:cNvGrpSpPr/>
          <p:nvPr/>
        </p:nvGrpSpPr>
        <p:grpSpPr>
          <a:xfrm>
            <a:off x="7344721" y="5048227"/>
            <a:ext cx="4344458" cy="966989"/>
            <a:chOff x="108155" y="1247588"/>
            <a:chExt cx="3864077" cy="1633263"/>
          </a:xfrm>
        </p:grpSpPr>
        <p:sp>
          <p:nvSpPr>
            <p:cNvPr id="27" name="Speech Bubble: Rectangle with Corners Rounded 26">
              <a:extLst>
                <a:ext uri="{FF2B5EF4-FFF2-40B4-BE49-F238E27FC236}">
                  <a16:creationId xmlns:a16="http://schemas.microsoft.com/office/drawing/2014/main" id="{95F10210-DAF2-7D8D-92BE-931EEE7818DB}"/>
                </a:ext>
              </a:extLst>
            </p:cNvPr>
            <p:cNvSpPr/>
            <p:nvPr/>
          </p:nvSpPr>
          <p:spPr>
            <a:xfrm>
              <a:off x="108155" y="1247588"/>
              <a:ext cx="3864077" cy="1633263"/>
            </a:xfrm>
            <a:prstGeom prst="wedgeRoundRectCallout">
              <a:avLst>
                <a:gd name="adj1" fmla="val -61667"/>
                <a:gd name="adj2" fmla="val -88490"/>
                <a:gd name="adj3" fmla="val 16667"/>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6CF7FE5-A4BA-4F61-3C4D-2D2C349857E7}"/>
                </a:ext>
              </a:extLst>
            </p:cNvPr>
            <p:cNvSpPr txBox="1"/>
            <p:nvPr/>
          </p:nvSpPr>
          <p:spPr>
            <a:xfrm>
              <a:off x="176981" y="1307692"/>
              <a:ext cx="3716593" cy="830997"/>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Chín, mười đứa bé bắt tay nhau ôm không xuể. </a:t>
              </a:r>
              <a:endParaRPr lang="en-US" sz="2400" b="1" dirty="0">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7485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369895" y="1404280"/>
            <a:ext cx="5268876" cy="5095350"/>
          </a:xfrm>
          <a:prstGeom prst="rect">
            <a:avLst/>
          </a:prstGeom>
        </p:spPr>
      </p:pic>
      <p:grpSp>
        <p:nvGrpSpPr>
          <p:cNvPr id="5" name="Group 4">
            <a:extLst>
              <a:ext uri="{FF2B5EF4-FFF2-40B4-BE49-F238E27FC236}">
                <a16:creationId xmlns:a16="http://schemas.microsoft.com/office/drawing/2014/main" id="{F031B40E-CEB7-C948-30DE-90535DB68688}"/>
              </a:ext>
            </a:extLst>
          </p:cNvPr>
          <p:cNvGrpSpPr/>
          <p:nvPr/>
        </p:nvGrpSpPr>
        <p:grpSpPr>
          <a:xfrm>
            <a:off x="383458" y="258378"/>
            <a:ext cx="11482832" cy="1261884"/>
            <a:chOff x="197374" y="152010"/>
            <a:chExt cx="11668916" cy="2006725"/>
          </a:xfrm>
        </p:grpSpPr>
        <p:sp>
          <p:nvSpPr>
            <p:cNvPr id="6" name="Rounded Rectangle 2">
              <a:extLst>
                <a:ext uri="{FF2B5EF4-FFF2-40B4-BE49-F238E27FC236}">
                  <a16:creationId xmlns:a16="http://schemas.microsoft.com/office/drawing/2014/main" id="{A2283D53-9EE0-9374-AE82-1B28BACF5D9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C6A0BB-4F84-BB00-C731-06DC7B93B0C8}"/>
                </a:ext>
              </a:extLst>
            </p:cNvPr>
            <p:cNvSpPr txBox="1"/>
            <p:nvPr/>
          </p:nvSpPr>
          <p:spPr>
            <a:xfrm>
              <a:off x="317274" y="152010"/>
              <a:ext cx="11369036" cy="2006725"/>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3. Vì sao tác giả gọi cây đa quê mình là cây đa nghìn năm?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9CC81F1C-4CBC-D20C-5807-CFDA0BC56E40}"/>
              </a:ext>
            </a:extLst>
          </p:cNvPr>
          <p:cNvSpPr txBox="1"/>
          <p:nvPr/>
        </p:nvSpPr>
        <p:spPr>
          <a:xfrm>
            <a:off x="5997678" y="2243795"/>
            <a:ext cx="5475353" cy="3416320"/>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Tác giả gọi cây đa quê mình là </a:t>
            </a:r>
            <a:r>
              <a:rPr lang="vi-VN" sz="3600" b="1" dirty="0">
                <a:solidFill>
                  <a:srgbClr val="00B050"/>
                </a:solidFill>
                <a:latin typeface="Cambria" panose="02040503050406030204" pitchFamily="18" charset="0"/>
                <a:ea typeface="Cambria" panose="02040503050406030204" pitchFamily="18" charset="0"/>
              </a:rPr>
              <a:t>cây đa nghìn năm</a:t>
            </a:r>
            <a:r>
              <a:rPr lang="vi-VN" sz="3600" b="1" dirty="0">
                <a:solidFill>
                  <a:srgbClr val="0070C0"/>
                </a:solidFill>
                <a:latin typeface="Cambria" panose="02040503050406030204" pitchFamily="18" charset="0"/>
                <a:ea typeface="Cambria" panose="02040503050406030204" pitchFamily="18" charset="0"/>
              </a:rPr>
              <a:t> vì cây đa ấy đã có từ rất lâu đời, gắn liền với tuổi thơ của bao nhiêu người. </a:t>
            </a:r>
            <a:endParaRPr lang="en-US" sz="3600" b="1" dirty="0">
              <a:solidFill>
                <a:srgbClr val="0070C0"/>
              </a:solidFill>
              <a:latin typeface="Cambria" panose="02040503050406030204" pitchFamily="18" charset="0"/>
              <a:ea typeface="Cambria" panose="02040503050406030204" pitchFamily="18" charset="0"/>
            </a:endParaRPr>
          </a:p>
        </p:txBody>
      </p:sp>
      <p:sp>
        <p:nvSpPr>
          <p:cNvPr id="9" name="Title 1">
            <a:extLst>
              <a:ext uri="{FF2B5EF4-FFF2-40B4-BE49-F238E27FC236}">
                <a16:creationId xmlns:a16="http://schemas.microsoft.com/office/drawing/2014/main" id="{AE5270D7-DC9B-4897-F545-608556192814}"/>
              </a:ext>
            </a:extLst>
          </p:cNvPr>
          <p:cNvSpPr txBox="1">
            <a:spLocks/>
          </p:cNvSpPr>
          <p:nvPr/>
        </p:nvSpPr>
        <p:spPr>
          <a:xfrm>
            <a:off x="10373264" y="0"/>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47346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flipH="1">
            <a:off x="6593715" y="1610758"/>
            <a:ext cx="5268876" cy="5095350"/>
          </a:xfrm>
          <a:prstGeom prst="rect">
            <a:avLst/>
          </a:prstGeom>
        </p:spPr>
      </p:pic>
      <p:grpSp>
        <p:nvGrpSpPr>
          <p:cNvPr id="5" name="Group 4">
            <a:extLst>
              <a:ext uri="{FF2B5EF4-FFF2-40B4-BE49-F238E27FC236}">
                <a16:creationId xmlns:a16="http://schemas.microsoft.com/office/drawing/2014/main" id="{E6206F19-73B0-E1F2-AB3A-EB324C83BFEE}"/>
              </a:ext>
            </a:extLst>
          </p:cNvPr>
          <p:cNvGrpSpPr/>
          <p:nvPr/>
        </p:nvGrpSpPr>
        <p:grpSpPr>
          <a:xfrm>
            <a:off x="383458" y="274178"/>
            <a:ext cx="11482832" cy="1466130"/>
            <a:chOff x="197374" y="173694"/>
            <a:chExt cx="11668916" cy="2012028"/>
          </a:xfrm>
        </p:grpSpPr>
        <p:sp>
          <p:nvSpPr>
            <p:cNvPr id="6" name="Rounded Rectangle 2">
              <a:extLst>
                <a:ext uri="{FF2B5EF4-FFF2-40B4-BE49-F238E27FC236}">
                  <a16:creationId xmlns:a16="http://schemas.microsoft.com/office/drawing/2014/main" id="{AED1CBC3-345C-B1C2-5821-1FF1B3ACE290}"/>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23AB18-DF97-B58F-1613-F0309D8E58A5}"/>
                </a:ext>
              </a:extLst>
            </p:cNvPr>
            <p:cNvSpPr txBox="1"/>
            <p:nvPr/>
          </p:nvSpPr>
          <p:spPr>
            <a:xfrm>
              <a:off x="317274" y="178996"/>
              <a:ext cx="11369036" cy="2006726"/>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4. Cây đa quê hương đã gắn bó với tuổi thơ của tác giả như thế nào?</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0A29A921-AD79-FF6D-D1CF-C1ED864CEB26}"/>
              </a:ext>
            </a:extLst>
          </p:cNvPr>
          <p:cNvSpPr txBox="1"/>
          <p:nvPr/>
        </p:nvSpPr>
        <p:spPr>
          <a:xfrm>
            <a:off x="619960" y="2332285"/>
            <a:ext cx="5475353"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Cây đa quê hương đã gắn bó với tuổi thơ của tác giả: </a:t>
            </a:r>
            <a:r>
              <a:rPr lang="vi-VN" sz="3600" b="1" dirty="0">
                <a:solidFill>
                  <a:srgbClr val="002060"/>
                </a:solidFill>
                <a:latin typeface="Cambria" panose="02040503050406030204" pitchFamily="18" charset="0"/>
                <a:ea typeface="Cambria" panose="02040503050406030204" pitchFamily="18" charset="0"/>
              </a:rPr>
              <a:t>Chiều chiều, tác giả và lũ bạn ra ngồi gốc đa hóng mát.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D2277F48-6389-25EB-5EA8-5866E57D02F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095999" y="358906"/>
            <a:ext cx="6327723" cy="6242697"/>
          </a:xfrm>
          <a:prstGeom prst="rect">
            <a:avLst/>
          </a:prstGeom>
        </p:spPr>
      </p:pic>
      <p:grpSp>
        <p:nvGrpSpPr>
          <p:cNvPr id="3" name="Group 2">
            <a:extLst>
              <a:ext uri="{FF2B5EF4-FFF2-40B4-BE49-F238E27FC236}">
                <a16:creationId xmlns:a16="http://schemas.microsoft.com/office/drawing/2014/main" id="{594EEFE4-A3D1-35BC-0A74-329B7772C3E3}"/>
              </a:ext>
            </a:extLst>
          </p:cNvPr>
          <p:cNvGrpSpPr/>
          <p:nvPr/>
        </p:nvGrpSpPr>
        <p:grpSpPr>
          <a:xfrm>
            <a:off x="383458" y="274178"/>
            <a:ext cx="11482832" cy="1409315"/>
            <a:chOff x="197374" y="173694"/>
            <a:chExt cx="11668916" cy="1934058"/>
          </a:xfrm>
        </p:grpSpPr>
        <p:sp>
          <p:nvSpPr>
            <p:cNvPr id="5" name="Rounded Rectangle 2">
              <a:extLst>
                <a:ext uri="{FF2B5EF4-FFF2-40B4-BE49-F238E27FC236}">
                  <a16:creationId xmlns:a16="http://schemas.microsoft.com/office/drawing/2014/main" id="{D4D0F70F-FB9D-265F-EFA0-28C24A33023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EB53F4-B2EE-2B73-C069-340EAC92BA57}"/>
                </a:ext>
              </a:extLst>
            </p:cNvPr>
            <p:cNvSpPr txBox="1"/>
            <p:nvPr/>
          </p:nvSpPr>
          <p:spPr>
            <a:xfrm>
              <a:off x="317274" y="178995"/>
              <a:ext cx="11369036" cy="1731733"/>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5. Những chi tiết, hình ảnh nào trong bài gây ấn tượng đối với em? Vì sao?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3A486FFD-D1EE-1A0A-734E-985996D0EE2B}"/>
              </a:ext>
            </a:extLst>
          </p:cNvPr>
          <p:cNvSpPr txBox="1"/>
          <p:nvPr/>
        </p:nvSpPr>
        <p:spPr>
          <a:xfrm>
            <a:off x="619960" y="2332285"/>
            <a:ext cx="5476039"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Hình ảnh buổi chiều trong đoạn cuối gây ấn tượng với em vì nó thể hiện sự yên bình và êm ả của vùng quê Việt Nam.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16034299-AA1A-EBFE-4EC5-16BEA575486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452434" y="710553"/>
            <a:ext cx="5971287" cy="5891050"/>
          </a:xfrm>
          <a:prstGeom prst="rect">
            <a:avLst/>
          </a:prstGeom>
        </p:spPr>
      </p:pic>
      <p:sp>
        <p:nvSpPr>
          <p:cNvPr id="11" name="TextBox 10">
            <a:extLst>
              <a:ext uri="{FF2B5EF4-FFF2-40B4-BE49-F238E27FC236}">
                <a16:creationId xmlns:a16="http://schemas.microsoft.com/office/drawing/2014/main" id="{5217EAC4-75E8-1CBD-C6F1-618A3C1C1998}"/>
              </a:ext>
            </a:extLst>
          </p:cNvPr>
          <p:cNvSpPr txBox="1"/>
          <p:nvPr/>
        </p:nvSpPr>
        <p:spPr>
          <a:xfrm>
            <a:off x="311499" y="2111221"/>
            <a:ext cx="6219930"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Mỗi người chúng ta đều có những kỉ niệm gắn liền với quê hương và cây đa là một biểu tượng, tượng trưng khi chúng ta nhắc về quê hương.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1C31659-488E-A287-5B0F-70DEFFDF0F93}"/>
              </a:ext>
            </a:extLst>
          </p:cNvPr>
          <p:cNvPicPr>
            <a:picLocks noChangeAspect="1"/>
          </p:cNvPicPr>
          <p:nvPr/>
        </p:nvPicPr>
        <p:blipFill>
          <a:blip r:embed="rId5"/>
          <a:stretch>
            <a:fillRect/>
          </a:stretch>
        </p:blipFill>
        <p:spPr>
          <a:xfrm>
            <a:off x="793152" y="710553"/>
            <a:ext cx="4596782" cy="1518036"/>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no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no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59974" y="100073"/>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5083028" y="2236533"/>
            <a:ext cx="4168523" cy="3131861"/>
          </a:xfrm>
          <a:custGeom>
            <a:avLst/>
            <a:gdLst>
              <a:gd name="csX0" fmla="*/ -269120 w 4168523"/>
              <a:gd name="csY0" fmla="*/ 1855189 h 3131861"/>
              <a:gd name="csX1" fmla="*/ 927 w 4168523"/>
              <a:gd name="csY1" fmla="*/ 1519232 h 3131861"/>
              <a:gd name="csX2" fmla="*/ 2004499 w 4168523"/>
              <a:gd name="csY2" fmla="*/ 1147 h 3131861"/>
              <a:gd name="csX3" fmla="*/ 4140300 w 4168523"/>
              <a:gd name="csY3" fmla="*/ 1309101 h 3131861"/>
              <a:gd name="csX4" fmla="*/ 2394313 w 4168523"/>
              <a:gd name="csY4" fmla="*/ 3114439 h 3131861"/>
              <a:gd name="csX5" fmla="*/ 129343 w 4168523"/>
              <a:gd name="csY5" fmla="*/ 2108979 h 3131861"/>
              <a:gd name="csX6" fmla="*/ -269120 w 4168523"/>
              <a:gd name="csY6" fmla="*/ 1855189 h 313186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5083028" y="2250323"/>
            <a:ext cx="4168523" cy="3131861"/>
          </a:xfrm>
          <a:custGeom>
            <a:avLst/>
            <a:gdLst>
              <a:gd name="csX0" fmla="*/ -269120 w 4168523"/>
              <a:gd name="csY0" fmla="*/ 1855189 h 3131861"/>
              <a:gd name="csX1" fmla="*/ 927 w 4168523"/>
              <a:gd name="csY1" fmla="*/ 1519232 h 3131861"/>
              <a:gd name="csX2" fmla="*/ 2004499 w 4168523"/>
              <a:gd name="csY2" fmla="*/ 1147 h 3131861"/>
              <a:gd name="csX3" fmla="*/ 4140300 w 4168523"/>
              <a:gd name="csY3" fmla="*/ 1309101 h 3131861"/>
              <a:gd name="csX4" fmla="*/ 2394313 w 4168523"/>
              <a:gd name="csY4" fmla="*/ 3114439 h 3131861"/>
              <a:gd name="csX5" fmla="*/ 129343 w 4168523"/>
              <a:gd name="csY5" fmla="*/ 2108979 h 3131861"/>
              <a:gd name="csX6" fmla="*/ -269120 w 4168523"/>
              <a:gd name="csY6" fmla="*/ 1855189 h 313186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图片 1">
            <a:extLst>
              <a:ext uri="{FF2B5EF4-FFF2-40B4-BE49-F238E27FC236}">
                <a16:creationId xmlns:a16="http://schemas.microsoft.com/office/drawing/2014/main" id="{C4492C01-8AB4-106C-C175-FE9233AD5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359673" y="0"/>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547588" y="2934361"/>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cây đa quê hương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547588" y="3795688"/>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trong cành, trong lá.</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528725" y="4864685"/>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9557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2EE9-4CF7-18BA-1B4B-3E81508E49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9C5C07-EDB4-6E60-CB78-AB3594F67CA0}"/>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EFEF4BE7-9E15-E3A9-7BC1-2D109F0BC7B6}"/>
              </a:ext>
            </a:extLst>
          </p:cNvPr>
          <p:cNvSpPr txBox="1"/>
          <p:nvPr/>
        </p:nvSpPr>
        <p:spPr>
          <a:xfrm>
            <a:off x="235974" y="651031"/>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b="1" dirty="0">
                <a:solidFill>
                  <a:schemeClr val="accent2">
                    <a:lumMod val="50000"/>
                  </a:schemeClr>
                </a:solidFill>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4D9146"/>
                </a:solidFill>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911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F1F8FD-3E0C-94EA-D458-DF4C9C05F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064454" y="3030609"/>
            <a:ext cx="2031546"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009999"/>
                </a:solidFill>
                <a:latin typeface="UTM Avo" panose="02040603050506020204" pitchFamily="18" charset="0"/>
              </a:rPr>
              <a:t> </a:t>
            </a:r>
            <a:r>
              <a:rPr lang="vi-VN" sz="4000" b="1" dirty="0">
                <a:ln w="3175">
                  <a:solidFill>
                    <a:schemeClr val="bg1"/>
                  </a:solidFill>
                </a:ln>
                <a:solidFill>
                  <a:srgbClr val="009999"/>
                </a:solidFill>
                <a:latin typeface="UTM Avo" panose="02040603050506020204" pitchFamily="18" charset="0"/>
              </a:rPr>
              <a:t>xuể</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819694" y="2971207"/>
            <a:ext cx="232662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vi-VN" sz="3600" b="1" dirty="0">
                <a:solidFill>
                  <a:srgbClr val="FF0066"/>
                </a:solidFill>
                <a:latin typeface="UTM Avo" panose="02040603050506020204" pitchFamily="18" charset="0"/>
              </a:rPr>
              <a:t>cổ kính</a:t>
            </a:r>
            <a:endParaRPr sz="3600" b="1" dirty="0">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7014131" y="3038789"/>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vi-VN" sz="3600" b="1" dirty="0">
                <a:ln w="3175">
                  <a:noFill/>
                </a:ln>
                <a:solidFill>
                  <a:srgbClr val="7030A0"/>
                </a:solidFill>
                <a:latin typeface="UTM Avo" panose="02040603050506020204" pitchFamily="18" charset="0"/>
              </a:rPr>
              <a:t>ễnh ương</a:t>
            </a:r>
            <a:endParaRPr sz="36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5437239" y="4857576"/>
            <a:ext cx="29921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4D9146"/>
                </a:solidFill>
                <a:latin typeface="UTM Avo" panose="02040603050506020204" pitchFamily="18" charset="0"/>
              </a:rPr>
              <a:t>lững thững</a:t>
            </a:r>
            <a:endParaRPr sz="3600" b="1" dirty="0">
              <a:solidFill>
                <a:srgbClr val="4D9146"/>
              </a:solidFill>
              <a:latin typeface="UTM Avo" panose="02040603050506020204" pitchFamily="18"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1892666" y="4857576"/>
            <a:ext cx="250731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00CC00"/>
                </a:solidFill>
                <a:latin typeface="UTM Avo" panose="02040603050506020204" pitchFamily="18" charset="0"/>
              </a:rPr>
              <a:t>ộp oạp</a:t>
            </a:r>
            <a:endParaRPr sz="36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33169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B19C7-CDF6-E5D6-76A2-65506BB638E8}"/>
              </a:ext>
            </a:extLst>
          </p:cNvPr>
          <p:cNvPicPr>
            <a:picLocks noChangeAspect="1"/>
          </p:cNvPicPr>
          <p:nvPr/>
        </p:nvPicPr>
        <p:blipFill>
          <a:blip r:embed="rId2"/>
          <a:stretch>
            <a:fillRect/>
          </a:stretch>
        </p:blipFill>
        <p:spPr>
          <a:xfrm>
            <a:off x="1404160" y="0"/>
            <a:ext cx="7260965" cy="1871634"/>
          </a:xfrm>
          <a:prstGeom prst="rect">
            <a:avLst/>
          </a:prstGeom>
        </p:spPr>
      </p:pic>
      <p:grpSp>
        <p:nvGrpSpPr>
          <p:cNvPr id="3" name="Group 2">
            <a:extLst>
              <a:ext uri="{FF2B5EF4-FFF2-40B4-BE49-F238E27FC236}">
                <a16:creationId xmlns:a16="http://schemas.microsoft.com/office/drawing/2014/main" id="{BA6B4396-B6AC-AEA2-DF67-9871283A012F}"/>
              </a:ext>
            </a:extLst>
          </p:cNvPr>
          <p:cNvGrpSpPr/>
          <p:nvPr/>
        </p:nvGrpSpPr>
        <p:grpSpPr>
          <a:xfrm>
            <a:off x="326780" y="2617114"/>
            <a:ext cx="5444755" cy="2319831"/>
            <a:chOff x="517631" y="2085020"/>
            <a:chExt cx="10889509" cy="1430988"/>
          </a:xfrm>
        </p:grpSpPr>
        <p:sp>
          <p:nvSpPr>
            <p:cNvPr id="4" name="Flowchart: Alternate Process 3">
              <a:extLst>
                <a:ext uri="{FF2B5EF4-FFF2-40B4-BE49-F238E27FC236}">
                  <a16:creationId xmlns:a16="http://schemas.microsoft.com/office/drawing/2014/main" id="{E232FA3D-F5B4-0B0D-6A27-29818B9A15C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5D8D1A-498D-5D17-A773-5C53A9ECCFE0}"/>
                </a:ext>
              </a:extLst>
            </p:cNvPr>
            <p:cNvSpPr txBox="1"/>
            <p:nvPr/>
          </p:nvSpPr>
          <p:spPr>
            <a:xfrm>
              <a:off x="858883" y="2342006"/>
              <a:ext cx="10548257" cy="707886"/>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Cổ</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kính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đẹp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trang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nghiêm</a:t>
              </a:r>
              <a:r>
                <a:rPr lang="en-US" sz="4000" b="1" dirty="0">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C88EA0DC-48BF-FD22-6818-F2364FB47D01}"/>
              </a:ext>
            </a:extLst>
          </p:cNvPr>
          <p:cNvPicPr>
            <a:picLocks noChangeAspect="1"/>
          </p:cNvPicPr>
          <p:nvPr/>
        </p:nvPicPr>
        <p:blipFill>
          <a:blip r:embed="rId3"/>
          <a:stretch>
            <a:fillRect/>
          </a:stretch>
        </p:blipFill>
        <p:spPr>
          <a:xfrm>
            <a:off x="6201278" y="2012140"/>
            <a:ext cx="5882969" cy="3529781"/>
          </a:xfrm>
          <a:prstGeom prst="rect">
            <a:avLst/>
          </a:prstGeom>
        </p:spPr>
      </p:pic>
    </p:spTree>
    <p:extLst>
      <p:ext uri="{BB962C8B-B14F-4D97-AF65-F5344CB8AC3E}">
        <p14:creationId xmlns:p14="http://schemas.microsoft.com/office/powerpoint/2010/main" val="44928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9548-84E8-2D1F-D061-4A18F7AECA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C36A07-8463-1DDB-4B29-1EB46EC18CCA}"/>
              </a:ext>
            </a:extLst>
          </p:cNvPr>
          <p:cNvPicPr>
            <a:picLocks noChangeAspect="1"/>
          </p:cNvPicPr>
          <p:nvPr/>
        </p:nvPicPr>
        <p:blipFill>
          <a:blip r:embed="rId2"/>
          <a:stretch>
            <a:fillRect/>
          </a:stretch>
        </p:blipFill>
        <p:spPr>
          <a:xfrm>
            <a:off x="378847" y="-95127"/>
            <a:ext cx="7260965" cy="1871634"/>
          </a:xfrm>
          <a:prstGeom prst="rect">
            <a:avLst/>
          </a:prstGeom>
        </p:spPr>
      </p:pic>
      <p:grpSp>
        <p:nvGrpSpPr>
          <p:cNvPr id="3" name="Group 2">
            <a:extLst>
              <a:ext uri="{FF2B5EF4-FFF2-40B4-BE49-F238E27FC236}">
                <a16:creationId xmlns:a16="http://schemas.microsoft.com/office/drawing/2014/main" id="{A4DAAF8C-9646-2D93-E483-CEECF251B11E}"/>
              </a:ext>
            </a:extLst>
          </p:cNvPr>
          <p:cNvGrpSpPr/>
          <p:nvPr/>
        </p:nvGrpSpPr>
        <p:grpSpPr>
          <a:xfrm>
            <a:off x="326780" y="2617114"/>
            <a:ext cx="5897039" cy="2319831"/>
            <a:chOff x="517631" y="2085020"/>
            <a:chExt cx="10889509" cy="1430988"/>
          </a:xfrm>
        </p:grpSpPr>
        <p:sp>
          <p:nvSpPr>
            <p:cNvPr id="4" name="Flowchart: Alternate Process 3">
              <a:extLst>
                <a:ext uri="{FF2B5EF4-FFF2-40B4-BE49-F238E27FC236}">
                  <a16:creationId xmlns:a16="http://schemas.microsoft.com/office/drawing/2014/main" id="{C14AF578-C71F-285F-C97D-989FCF52B1AE}"/>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61766C-88F3-A7DC-A48D-03FAE0E6F7A2}"/>
                </a:ext>
              </a:extLst>
            </p:cNvPr>
            <p:cNvSpPr txBox="1"/>
            <p:nvPr/>
          </p:nvSpPr>
          <p:spPr>
            <a:xfrm>
              <a:off x="858883" y="2202480"/>
              <a:ext cx="10548257"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Chót vót</a:t>
              </a:r>
              <a:r>
                <a:rPr lang="vi-VN" sz="4000" b="1" dirty="0">
                  <a:solidFill>
                    <a:srgbClr val="0070C0"/>
                  </a:solidFill>
                  <a:latin typeface="Cambria" panose="02040503050406030204" pitchFamily="18" charset="0"/>
                  <a:ea typeface="Cambria" panose="02040503050406030204" pitchFamily="18" charset="0"/>
                </a:rPr>
                <a:t>: (cao) vượt lên hẳn những vật xung quanh.</a:t>
              </a:r>
              <a:endParaRPr lang="en-US" sz="40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12F1B9-1E15-49D0-CEC3-C27A7B06D815}"/>
              </a:ext>
            </a:extLst>
          </p:cNvPr>
          <p:cNvPicPr>
            <a:picLocks noChangeAspect="1"/>
          </p:cNvPicPr>
          <p:nvPr/>
        </p:nvPicPr>
        <p:blipFill>
          <a:blip r:embed="rId3"/>
          <a:stretch>
            <a:fillRect/>
          </a:stretch>
        </p:blipFill>
        <p:spPr>
          <a:xfrm>
            <a:off x="7810438" y="417501"/>
            <a:ext cx="4277033" cy="6440499"/>
          </a:xfrm>
          <a:prstGeom prst="rect">
            <a:avLst/>
          </a:prstGeom>
        </p:spPr>
      </p:pic>
    </p:spTree>
    <p:extLst>
      <p:ext uri="{BB962C8B-B14F-4D97-AF65-F5344CB8AC3E}">
        <p14:creationId xmlns:p14="http://schemas.microsoft.com/office/powerpoint/2010/main" val="394881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BD8C95-5497-A972-A2F7-FF4DD44A440E}"/>
              </a:ext>
            </a:extLst>
          </p:cNvPr>
          <p:cNvPicPr>
            <a:picLocks noChangeAspect="1"/>
          </p:cNvPicPr>
          <p:nvPr/>
        </p:nvPicPr>
        <p:blipFill>
          <a:blip r:embed="rId2"/>
          <a:stretch>
            <a:fillRect/>
          </a:stretch>
        </p:blipFill>
        <p:spPr>
          <a:xfrm>
            <a:off x="1558718" y="314342"/>
            <a:ext cx="7260965" cy="1871634"/>
          </a:xfrm>
          <a:prstGeom prst="rect">
            <a:avLst/>
          </a:prstGeom>
        </p:spPr>
      </p:pic>
      <p:grpSp>
        <p:nvGrpSpPr>
          <p:cNvPr id="3" name="Group 2">
            <a:extLst>
              <a:ext uri="{FF2B5EF4-FFF2-40B4-BE49-F238E27FC236}">
                <a16:creationId xmlns:a16="http://schemas.microsoft.com/office/drawing/2014/main" id="{D47EC851-E0D3-63DF-BC54-4E86441E83B1}"/>
              </a:ext>
            </a:extLst>
          </p:cNvPr>
          <p:cNvGrpSpPr/>
          <p:nvPr/>
        </p:nvGrpSpPr>
        <p:grpSpPr>
          <a:xfrm>
            <a:off x="385773" y="2882586"/>
            <a:ext cx="11009813" cy="1345286"/>
            <a:chOff x="517631" y="2085020"/>
            <a:chExt cx="10889509" cy="1430988"/>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6626C8-CF36-F8AF-4479-A9D8D8DD8C37}"/>
                </a:ext>
              </a:extLst>
            </p:cNvPr>
            <p:cNvSpPr txBox="1"/>
            <p:nvPr/>
          </p:nvSpPr>
          <p:spPr>
            <a:xfrm>
              <a:off x="858885" y="2202480"/>
              <a:ext cx="10548255"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Lững thững</a:t>
              </a:r>
              <a:r>
                <a:rPr lang="vi-VN" sz="4000" b="1" dirty="0">
                  <a:solidFill>
                    <a:srgbClr val="0070C0"/>
                  </a:solidFill>
                  <a:latin typeface="Cambria" panose="02040503050406030204" pitchFamily="18" charset="0"/>
                  <a:ea typeface="Cambria" panose="02040503050406030204" pitchFamily="18" charset="0"/>
                </a:rPr>
                <a:t>: (đi) chậm, từng bước một.</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703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975</Words>
  <Application>Microsoft Office PowerPoint</Application>
  <PresentationFormat>Màn hình rộng</PresentationFormat>
  <Paragraphs>51</Paragraphs>
  <Slides>18</Slides>
  <Notes>6</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18</vt:i4>
      </vt:variant>
    </vt:vector>
  </HeadingPairs>
  <TitlesOfParts>
    <vt:vector size="27" baseType="lpstr">
      <vt:lpstr>等线</vt:lpstr>
      <vt:lpstr>Arial</vt:lpstr>
      <vt:lpstr>Cambria</vt:lpstr>
      <vt:lpstr>HP-008</vt:lpstr>
      <vt:lpstr>UTM Avo</vt:lpstr>
      <vt:lpstr>UTM Futura Extra</vt:lpstr>
      <vt:lpstr>字魂105号-简雅黑</vt:lpstr>
      <vt:lpstr>字魂70号-灵悦黑体</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MĂNGNONTEAM</dc:creator>
  <cp:lastModifiedBy>Dung Âu</cp:lastModifiedBy>
  <cp:revision>49</cp:revision>
  <dcterms:created xsi:type="dcterms:W3CDTF">2020-03-03T07:34:07Z</dcterms:created>
  <dcterms:modified xsi:type="dcterms:W3CDTF">2026-04-03T03:32:07Z</dcterms:modified>
</cp:coreProperties>
</file>