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0" r:id="rId3"/>
    <p:sldId id="298" r:id="rId4"/>
    <p:sldId id="302" r:id="rId5"/>
    <p:sldId id="299" r:id="rId6"/>
    <p:sldId id="304" r:id="rId7"/>
    <p:sldId id="305" r:id="rId8"/>
    <p:sldId id="306" r:id="rId9"/>
    <p:sldId id="303" r:id="rId10"/>
    <p:sldId id="307" r:id="rId11"/>
    <p:sldId id="308" r:id="rId12"/>
    <p:sldId id="309" r:id="rId13"/>
    <p:sldId id="310" r:id="rId14"/>
    <p:sldId id="311" r:id="rId15"/>
    <p:sldId id="300" r:id="rId16"/>
    <p:sldId id="312" r:id="rId17"/>
    <p:sldId id="313" r:id="rId18"/>
    <p:sldId id="314" r:id="rId19"/>
    <p:sldId id="31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HP-073" panose="020B0604020202020204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451"/>
    <a:srgbClr val="197B58"/>
    <a:srgbClr val="FF3399"/>
    <a:srgbClr val="62C8A3"/>
    <a:srgbClr val="B6C364"/>
    <a:srgbClr val="4DAA40"/>
    <a:srgbClr val="FEEB9F"/>
    <a:srgbClr val="FFFFFF"/>
    <a:srgbClr val="E6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4" y="57"/>
      </p:cViewPr>
      <p:guideLst>
        <p:guide pos="415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F74B989E-C15B-41DE-4572-15D58C0C8A80}"/>
              </a:ext>
            </a:extLst>
          </p:cNvPr>
          <p:cNvSpPr/>
          <p:nvPr userDrawn="1"/>
        </p:nvSpPr>
        <p:spPr>
          <a:xfrm>
            <a:off x="466725" y="419100"/>
            <a:ext cx="11239500" cy="6019800"/>
          </a:xfrm>
          <a:prstGeom prst="roundRect">
            <a:avLst>
              <a:gd name="adj" fmla="val 5298"/>
            </a:avLst>
          </a:prstGeom>
          <a:noFill/>
          <a:ln>
            <a:solidFill>
              <a:srgbClr val="62C8A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370114" y="290285"/>
            <a:ext cx="11451772" cy="6255657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3C7B8-F1FE-B2E9-0F35-5EF883836694}"/>
              </a:ext>
            </a:extLst>
          </p:cNvPr>
          <p:cNvSpPr txBox="1"/>
          <p:nvPr userDrawn="1"/>
        </p:nvSpPr>
        <p:spPr>
          <a:xfrm>
            <a:off x="0" y="648378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50D032-E733-FB2C-D58D-5009039C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024"/>
            <a:ext cx="1523956" cy="1508868"/>
          </a:xfrm>
          <a:prstGeom prst="rect">
            <a:avLst/>
          </a:prstGeom>
        </p:spPr>
      </p:pic>
      <p:pic>
        <p:nvPicPr>
          <p:cNvPr id="12" name="图片 57">
            <a:extLst>
              <a:ext uri="{FF2B5EF4-FFF2-40B4-BE49-F238E27FC236}">
                <a16:creationId xmlns:a16="http://schemas.microsoft.com/office/drawing/2014/main" id="{9FF74BB5-F6D6-61D1-5283-DC66C85461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2224349" y="419942"/>
            <a:ext cx="664366" cy="5788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FA7F0-5848-2DB2-6476-67BA54E24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949" y="129310"/>
            <a:ext cx="10095851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328E3C3A-D6D8-613B-7709-142D4C35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E710F584-7F2B-BE24-F121-DB0E22BC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1A583EC4-06E1-B092-62CA-4AFCE54D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2A7997DF-38CF-9C97-18A7-8AE9B92F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777"/>
            <a:ext cx="12192000" cy="25632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EABC01-9500-339E-7067-6C9FB02C2EAC}"/>
              </a:ext>
            </a:extLst>
          </p:cNvPr>
          <p:cNvGrpSpPr/>
          <p:nvPr/>
        </p:nvGrpSpPr>
        <p:grpSpPr>
          <a:xfrm>
            <a:off x="246981" y="108351"/>
            <a:ext cx="11280928" cy="2114100"/>
            <a:chOff x="381683" y="292216"/>
            <a:chExt cx="11280928" cy="2114100"/>
          </a:xfrm>
        </p:grpSpPr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3A39855E-DAE3-1938-BAF9-C0E70412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83" y="292216"/>
              <a:ext cx="11280928" cy="2114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B53B4-1D9B-CDC5-5402-873DA5814222}"/>
                </a:ext>
              </a:extLst>
            </p:cNvPr>
            <p:cNvSpPr txBox="1"/>
            <p:nvPr/>
          </p:nvSpPr>
          <p:spPr>
            <a:xfrm>
              <a:off x="966651" y="660652"/>
              <a:ext cx="1011065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bài thơ, những từ ngữ nào gợi lên vẻ đẹp của nắng xuân, mưa xuân, gió xuân?</a:t>
              </a:r>
              <a:endParaRPr lang="en-US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12A491-9BF5-F55A-4D67-CF9CB1447562}"/>
              </a:ext>
            </a:extLst>
          </p:cNvPr>
          <p:cNvSpPr txBox="1"/>
          <p:nvPr/>
        </p:nvSpPr>
        <p:spPr>
          <a:xfrm>
            <a:off x="792760" y="2325084"/>
            <a:ext cx="5094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 mềm ngọn lúa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4E89B-66DF-3781-7BA3-82D33EAECCE9}"/>
              </a:ext>
            </a:extLst>
          </p:cNvPr>
          <p:cNvSpPr txBox="1"/>
          <p:nvPr/>
        </p:nvSpPr>
        <p:spPr>
          <a:xfrm>
            <a:off x="792760" y="3529705"/>
            <a:ext cx="5094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nắng trong veo 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D24418-6F25-6014-7D47-82FB08FA607A}"/>
              </a:ext>
            </a:extLst>
          </p:cNvPr>
          <p:cNvGrpSpPr/>
          <p:nvPr/>
        </p:nvGrpSpPr>
        <p:grpSpPr>
          <a:xfrm>
            <a:off x="4896981" y="2472965"/>
            <a:ext cx="6213471" cy="2563223"/>
            <a:chOff x="4896981" y="2472965"/>
            <a:chExt cx="6213471" cy="25632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8A12CB-674F-03BA-3938-A08570955E7F}"/>
                </a:ext>
              </a:extLst>
            </p:cNvPr>
            <p:cNvSpPr/>
            <p:nvPr/>
          </p:nvSpPr>
          <p:spPr>
            <a:xfrm>
              <a:off x="4896981" y="2472965"/>
              <a:ext cx="6213471" cy="25632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A5FC01-99E1-E2C9-2EA4-353C70CA76E4}"/>
                </a:ext>
              </a:extLst>
            </p:cNvPr>
            <p:cNvSpPr txBox="1"/>
            <p:nvPr/>
          </p:nvSpPr>
          <p:spPr>
            <a:xfrm>
              <a:off x="5074020" y="2756535"/>
              <a:ext cx="585939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197B5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Mưa xuân: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Uốn mềm ngọn lúa</a:t>
              </a:r>
            </a:p>
            <a:p>
              <a:pPr algn="just"/>
              <a:r>
                <a:rPr lang="vi-VN" sz="3200" b="1" dirty="0">
                  <a:solidFill>
                    <a:srgbClr val="197B5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Nắng xuân: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trong veo</a:t>
              </a:r>
            </a:p>
            <a:p>
              <a:pPr algn="just"/>
              <a:r>
                <a:rPr lang="vi-VN" sz="3200" b="1" dirty="0">
                  <a:solidFill>
                    <a:srgbClr val="197B5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Gió xuân: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thơm hương lá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8C490E-222C-F8D7-C340-1CAA019ABE90}"/>
              </a:ext>
            </a:extLst>
          </p:cNvPr>
          <p:cNvSpPr txBox="1"/>
          <p:nvPr/>
        </p:nvSpPr>
        <p:spPr>
          <a:xfrm>
            <a:off x="11002780" y="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78474-4A29-E1BE-4FAE-C85F02883BE3}"/>
              </a:ext>
            </a:extLst>
          </p:cNvPr>
          <p:cNvSpPr txBox="1"/>
          <p:nvPr/>
        </p:nvSpPr>
        <p:spPr>
          <a:xfrm>
            <a:off x="0" y="648378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752B-2360-E3AB-B0A0-7C2E03C5A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5F439E45-7A2B-72E6-39C2-CEA25E2B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0E56C52F-7B35-2CCC-863C-8D8F34D6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1999317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2554B567-A665-0595-2FB9-DDF5CCDD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559891"/>
            <a:ext cx="539500" cy="470074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73B21D3D-4689-6E35-AD4A-6E865BBA9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3"/>
          <a:stretch/>
        </p:blipFill>
        <p:spPr>
          <a:xfrm>
            <a:off x="9812594" y="5382675"/>
            <a:ext cx="2379406" cy="14753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DD294D-E031-0921-3343-DC49A3EB8574}"/>
              </a:ext>
            </a:extLst>
          </p:cNvPr>
          <p:cNvGrpSpPr/>
          <p:nvPr/>
        </p:nvGrpSpPr>
        <p:grpSpPr>
          <a:xfrm>
            <a:off x="246981" y="108351"/>
            <a:ext cx="11280928" cy="2114100"/>
            <a:chOff x="381683" y="292216"/>
            <a:chExt cx="11280928" cy="2114100"/>
          </a:xfrm>
        </p:grpSpPr>
        <p:pic>
          <p:nvPicPr>
            <p:cNvPr id="9" name="图片 38">
              <a:extLst>
                <a:ext uri="{FF2B5EF4-FFF2-40B4-BE49-F238E27FC236}">
                  <a16:creationId xmlns:a16="http://schemas.microsoft.com/office/drawing/2014/main" id="{E5F92C99-88C2-BF71-CC2C-4C5F91D20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83" y="292216"/>
              <a:ext cx="11280928" cy="21141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A969D-3D96-1396-D8E3-FA3070747B0B}"/>
                </a:ext>
              </a:extLst>
            </p:cNvPr>
            <p:cNvSpPr txBox="1"/>
            <p:nvPr/>
          </p:nvSpPr>
          <p:spPr>
            <a:xfrm>
              <a:off x="966651" y="660652"/>
              <a:ext cx="1011065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thêm chi tiết cho thấy cảnh vật mùa xuân hiện ra rất sinh động.</a:t>
              </a:r>
              <a:endParaRPr lang="en-US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4DC623-6759-5416-A9EA-EEBFE791179A}"/>
              </a:ext>
            </a:extLst>
          </p:cNvPr>
          <p:cNvSpPr txBox="1"/>
          <p:nvPr/>
        </p:nvSpPr>
        <p:spPr>
          <a:xfrm>
            <a:off x="553540" y="1999317"/>
            <a:ext cx="10849483" cy="339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Màu sắc: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xoan tím, giọt nắng trong veo,...</a:t>
            </a:r>
          </a:p>
          <a:p>
            <a:pPr algn="just">
              <a:lnSpc>
                <a:spcPct val="130000"/>
              </a:lnSpc>
            </a:pPr>
            <a:endParaRPr lang="vi-VN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EF54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Hương vị: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lá,...</a:t>
            </a:r>
          </a:p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Âm thanh: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 mèn hắng giọng,...</a:t>
            </a:r>
          </a:p>
          <a:p>
            <a:pPr algn="just">
              <a:lnSpc>
                <a:spcPct val="130000"/>
              </a:lnSpc>
            </a:pPr>
            <a:endParaRPr lang="vi-VN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Sự chuyển động: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chuyền trong vòm lá,...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BE4C4-9A5E-18D3-D680-A48CE75AD413}"/>
              </a:ext>
            </a:extLst>
          </p:cNvPr>
          <p:cNvSpPr txBox="1"/>
          <p:nvPr/>
        </p:nvSpPr>
        <p:spPr>
          <a:xfrm>
            <a:off x="692542" y="2513875"/>
            <a:ext cx="1002027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 xanh với nắng, vàng cánh ong, hoa vải đơm trắng.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254B8-733E-E267-F4F7-FB44A75846E6}"/>
              </a:ext>
            </a:extLst>
          </p:cNvPr>
          <p:cNvSpPr txBox="1"/>
          <p:nvPr/>
        </p:nvSpPr>
        <p:spPr>
          <a:xfrm>
            <a:off x="5887275" y="3119560"/>
            <a:ext cx="3739046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lừng bên sông.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599C6-B4E1-FA5B-5C3B-472005064669}"/>
              </a:ext>
            </a:extLst>
          </p:cNvPr>
          <p:cNvSpPr txBox="1"/>
          <p:nvPr/>
        </p:nvSpPr>
        <p:spPr>
          <a:xfrm>
            <a:off x="692542" y="4173854"/>
            <a:ext cx="10020270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ríu rít, mùa xuân đang nói, xôn xao, thầm thì.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D609D-DB55-7AAD-0F4B-4CFD0EA007DD}"/>
              </a:ext>
            </a:extLst>
          </p:cNvPr>
          <p:cNvSpPr txBox="1"/>
          <p:nvPr/>
        </p:nvSpPr>
        <p:spPr>
          <a:xfrm>
            <a:off x="8037887" y="4767927"/>
            <a:ext cx="4070377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đồng, </a:t>
            </a:r>
            <a:endParaRPr lang="vi-VN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38150-B19D-9442-4904-A2347166BC78}"/>
              </a:ext>
            </a:extLst>
          </p:cNvPr>
          <p:cNvSpPr txBox="1"/>
          <p:nvPr/>
        </p:nvSpPr>
        <p:spPr>
          <a:xfrm>
            <a:off x="692542" y="5287140"/>
            <a:ext cx="10849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hoa xoan theo gió, nụ xòe tay hứng, chim hoa cải rung vàng cánh ong.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D512E-FD76-4C0E-2CEC-25E5F6E4A06A}"/>
              </a:ext>
            </a:extLst>
          </p:cNvPr>
          <p:cNvSpPr txBox="1"/>
          <p:nvPr/>
        </p:nvSpPr>
        <p:spPr>
          <a:xfrm>
            <a:off x="11002780" y="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60499-2F0C-F12C-D2A6-36DCEDAD5705}"/>
              </a:ext>
            </a:extLst>
          </p:cNvPr>
          <p:cNvSpPr txBox="1"/>
          <p:nvPr/>
        </p:nvSpPr>
        <p:spPr>
          <a:xfrm>
            <a:off x="0" y="648378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D067A-E0F6-D357-0475-51D1CC94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F117C6B5-5140-BB75-97B0-00E80996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356E901B-8C27-4963-9C3A-0069DAD5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C314C2DF-3F27-B1C5-E157-AEB93E0E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67891" y="1630959"/>
            <a:ext cx="539500" cy="470074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7B660CC2-179A-80F3-58C9-885A9DF9C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777"/>
            <a:ext cx="12192000" cy="25632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9B2422-88E1-9437-A9DC-94C1B9CFDAE0}"/>
              </a:ext>
            </a:extLst>
          </p:cNvPr>
          <p:cNvGrpSpPr/>
          <p:nvPr/>
        </p:nvGrpSpPr>
        <p:grpSpPr>
          <a:xfrm>
            <a:off x="246981" y="108351"/>
            <a:ext cx="11280928" cy="2114100"/>
            <a:chOff x="381683" y="292216"/>
            <a:chExt cx="11280928" cy="2114100"/>
          </a:xfrm>
        </p:grpSpPr>
        <p:pic>
          <p:nvPicPr>
            <p:cNvPr id="8" name="图片 38">
              <a:extLst>
                <a:ext uri="{FF2B5EF4-FFF2-40B4-BE49-F238E27FC236}">
                  <a16:creationId xmlns:a16="http://schemas.microsoft.com/office/drawing/2014/main" id="{ABC3E43D-38DB-D2A3-AEC4-112EAFC5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83" y="292216"/>
              <a:ext cx="11280928" cy="2114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6A8C6D-5B71-E584-D36E-D7727DA4E6C3}"/>
                </a:ext>
              </a:extLst>
            </p:cNvPr>
            <p:cNvSpPr txBox="1"/>
            <p:nvPr/>
          </p:nvSpPr>
          <p:spPr>
            <a:xfrm>
              <a:off x="966651" y="660652"/>
              <a:ext cx="1011065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thích cảnh vật được miêu tả trong khổ thơ nào nhất? Vì sao? </a:t>
              </a:r>
              <a:endParaRPr lang="en-US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AB891A-C399-694D-45AF-381999F1B716}"/>
              </a:ext>
            </a:extLst>
          </p:cNvPr>
          <p:cNvSpPr txBox="1"/>
          <p:nvPr/>
        </p:nvSpPr>
        <p:spPr>
          <a:xfrm>
            <a:off x="664091" y="2086196"/>
            <a:ext cx="3739046" cy="80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DE00C-5782-28F3-B98B-E337DCB043A7}"/>
              </a:ext>
            </a:extLst>
          </p:cNvPr>
          <p:cNvSpPr txBox="1"/>
          <p:nvPr/>
        </p:nvSpPr>
        <p:spPr>
          <a:xfrm>
            <a:off x="664091" y="2977690"/>
            <a:ext cx="10863818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cảnh vật được miêu tả trong khổ thơ cuối cùng. Vì nó thể hiện được sự nhộn nhịp của mùa xuân đến.</a:t>
            </a:r>
          </a:p>
        </p:txBody>
      </p:sp>
    </p:spTree>
    <p:extLst>
      <p:ext uri="{BB962C8B-B14F-4D97-AF65-F5344CB8AC3E}">
        <p14:creationId xmlns:p14="http://schemas.microsoft.com/office/powerpoint/2010/main" val="980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74A6-F796-C854-82C4-25454B08D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44B3F4F3-38C0-14C4-A20B-168D1DE7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2AF3E9DC-2A0D-E4EA-5201-954A31DF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BAF4BCBE-F907-9CBF-468E-4E69C668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0D75DF74-D5DD-87A7-3823-5CF8A3692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777"/>
            <a:ext cx="12192000" cy="25632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750824-913F-1D90-A59A-E626A6E16842}"/>
              </a:ext>
            </a:extLst>
          </p:cNvPr>
          <p:cNvGrpSpPr/>
          <p:nvPr/>
        </p:nvGrpSpPr>
        <p:grpSpPr>
          <a:xfrm>
            <a:off x="246981" y="108351"/>
            <a:ext cx="11280928" cy="2114100"/>
            <a:chOff x="381683" y="292216"/>
            <a:chExt cx="11280928" cy="2114100"/>
          </a:xfrm>
        </p:grpSpPr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85E28346-47A4-D031-82D0-D25C282F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83" y="292216"/>
              <a:ext cx="11280928" cy="2114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737AF2-A6EE-A91F-53A7-5A9683BDBCB5}"/>
                </a:ext>
              </a:extLst>
            </p:cNvPr>
            <p:cNvSpPr txBox="1"/>
            <p:nvPr/>
          </p:nvSpPr>
          <p:spPr>
            <a:xfrm>
              <a:off x="966651" y="660652"/>
              <a:ext cx="1011065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 em, tác giả muốn nói điều gì qua nhan đề bài thơ? </a:t>
              </a:r>
              <a:endParaRPr lang="en-US" sz="3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E88D124-297B-FD78-57AB-21CD89882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38" y="2011619"/>
            <a:ext cx="6730609" cy="5384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E6AD0-5648-4A12-CF62-C397B1D47081}"/>
              </a:ext>
            </a:extLst>
          </p:cNvPr>
          <p:cNvSpPr txBox="1"/>
          <p:nvPr/>
        </p:nvSpPr>
        <p:spPr>
          <a:xfrm>
            <a:off x="667772" y="2457383"/>
            <a:ext cx="7575341" cy="1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6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giả muốn nói về những thay đổi của cảnh vật khi mùa xuân tới.</a:t>
            </a:r>
          </a:p>
        </p:txBody>
      </p:sp>
    </p:spTree>
    <p:extLst>
      <p:ext uri="{BB962C8B-B14F-4D97-AF65-F5344CB8AC3E}">
        <p14:creationId xmlns:p14="http://schemas.microsoft.com/office/powerpoint/2010/main" val="20250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7940-AEE7-0CAD-8D18-80795110F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726F8C13-8E63-4EA1-F6EC-5CB3337B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57357473-4863-C638-2206-DC5DB414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F1365D75-AEA3-490D-D918-ADCE69B5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1600715"/>
            <a:ext cx="539500" cy="470074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325DEBCC-08A7-4922-BB0E-4FD198C20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777"/>
            <a:ext cx="12192000" cy="2563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55A3A-38D8-693D-53DC-1D49C1DC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652" y="494574"/>
            <a:ext cx="6581740" cy="165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2741-5242-184B-E5DA-92BB6FF69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55" b="96485" l="3687" r="96160">
                        <a14:foregroundMark x1="63594" y1="24909" x2="79493" y2="32182"/>
                        <a14:foregroundMark x1="34255" y1="52970" x2="55146" y2="58848"/>
                        <a14:foregroundMark x1="61367" y1="56848" x2="79800" y2="54303"/>
                        <a14:foregroundMark x1="70814" y1="60606" x2="69048" y2="63939"/>
                        <a14:foregroundMark x1="66590" y1="92364" x2="72350" y2="9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4661" y="2070789"/>
            <a:ext cx="4011326" cy="5085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03740C-19DA-1B09-D648-0BE911186DE8}"/>
              </a:ext>
            </a:extLst>
          </p:cNvPr>
          <p:cNvGrpSpPr/>
          <p:nvPr/>
        </p:nvGrpSpPr>
        <p:grpSpPr>
          <a:xfrm>
            <a:off x="1082065" y="2358230"/>
            <a:ext cx="6213471" cy="2563223"/>
            <a:chOff x="4896981" y="2472965"/>
            <a:chExt cx="6213471" cy="25632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162822-ECF4-52F8-B486-B6F89FEEA62C}"/>
                </a:ext>
              </a:extLst>
            </p:cNvPr>
            <p:cNvSpPr/>
            <p:nvPr/>
          </p:nvSpPr>
          <p:spPr>
            <a:xfrm>
              <a:off x="4896981" y="2472965"/>
              <a:ext cx="6213471" cy="25632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7C552-8906-833D-1853-D8A4B79E4FAE}"/>
                </a:ext>
              </a:extLst>
            </p:cNvPr>
            <p:cNvSpPr txBox="1"/>
            <p:nvPr/>
          </p:nvSpPr>
          <p:spPr>
            <a:xfrm>
              <a:off x="5074020" y="2756535"/>
              <a:ext cx="585939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400" b="1" dirty="0">
                  <a:solidFill>
                    <a:srgbClr val="197B5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 tươi vui, náo nức của cảnh vật thiên nhiên khi xuân về.</a:t>
              </a:r>
              <a:endParaRPr lang="en-US" sz="44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5589A2-9188-7B4D-5A04-9E833FFE75D7}"/>
              </a:ext>
            </a:extLst>
          </p:cNvPr>
          <p:cNvSpPr txBox="1"/>
          <p:nvPr/>
        </p:nvSpPr>
        <p:spPr>
          <a:xfrm>
            <a:off x="11002780" y="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BCA9C6-5371-F248-290A-7F2DC214E315}"/>
              </a:ext>
            </a:extLst>
          </p:cNvPr>
          <p:cNvSpPr txBox="1"/>
          <p:nvPr/>
        </p:nvSpPr>
        <p:spPr>
          <a:xfrm>
            <a:off x="0" y="648378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3701C-9C93-7D32-0B58-ADC61473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CE42B83-FB56-AEC3-8B92-7A1617E14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5EC39AB-DEF1-800E-DE03-236467F04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4C6F3E6-EB7B-B5A1-D5CA-C3B8D6880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3810"/>
          <a:stretch/>
        </p:blipFill>
        <p:spPr>
          <a:xfrm>
            <a:off x="609600" y="-979093"/>
            <a:ext cx="10668000" cy="670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83CDE-8D9C-384B-A3FA-CD2F1238B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008" y="1369642"/>
            <a:ext cx="8116248" cy="3659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7C0C3-4749-2725-250A-BA7F71A51649}"/>
              </a:ext>
            </a:extLst>
          </p:cNvPr>
          <p:cNvSpPr txBox="1"/>
          <p:nvPr/>
        </p:nvSpPr>
        <p:spPr>
          <a:xfrm>
            <a:off x="11002780" y="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E6420-4030-AD53-AB16-C5DA08172E74}"/>
              </a:ext>
            </a:extLst>
          </p:cNvPr>
          <p:cNvSpPr txBox="1"/>
          <p:nvPr/>
        </p:nvSpPr>
        <p:spPr>
          <a:xfrm>
            <a:off x="0" y="648378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197B58"/>
                </a:solidFill>
                <a:latin typeface="HP-073" panose="020B0603050302020204" pitchFamily="34" charset="0"/>
              </a:rPr>
              <a:t>Măng non</a:t>
            </a:r>
            <a:endParaRPr lang="en-US" dirty="0">
              <a:solidFill>
                <a:srgbClr val="197B58"/>
              </a:solidFill>
              <a:latin typeface="HP-073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C2B3-8BDF-C2A3-DA31-6CE7216F6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6F768A22-84D9-CE98-C2BA-41B610D8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67975BC1-9B7F-A185-0E67-7A948202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13E84565-30B1-B9B9-7E72-ADCE39A3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8C1206-4F4C-5EFB-B5DF-4753B9FE15F8}"/>
              </a:ext>
            </a:extLst>
          </p:cNvPr>
          <p:cNvGrpSpPr/>
          <p:nvPr/>
        </p:nvGrpSpPr>
        <p:grpSpPr>
          <a:xfrm>
            <a:off x="159245" y="268166"/>
            <a:ext cx="11643284" cy="1474997"/>
            <a:chOff x="159245" y="268166"/>
            <a:chExt cx="11643284" cy="14749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B3D2FB-A067-AB8F-50D2-3A04184C18B8}"/>
                </a:ext>
              </a:extLst>
            </p:cNvPr>
            <p:cNvGrpSpPr/>
            <p:nvPr/>
          </p:nvGrpSpPr>
          <p:grpSpPr>
            <a:xfrm>
              <a:off x="578805" y="268166"/>
              <a:ext cx="11223724" cy="1474997"/>
              <a:chOff x="197374" y="173694"/>
              <a:chExt cx="11668916" cy="1474997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071A42C5-F571-B3E6-E2C7-FFD1A555EBFE}"/>
                  </a:ext>
                </a:extLst>
              </p:cNvPr>
              <p:cNvSpPr/>
              <p:nvPr/>
            </p:nvSpPr>
            <p:spPr>
              <a:xfrm>
                <a:off x="197374" y="173694"/>
                <a:ext cx="11668916" cy="1474997"/>
              </a:xfrm>
              <a:prstGeom prst="roundRect">
                <a:avLst/>
              </a:prstGeom>
              <a:solidFill>
                <a:srgbClr val="FFC000">
                  <a:alpha val="81000"/>
                </a:srgb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845BDF-5A4D-11D8-3DE5-2C69EDBFAF62}"/>
                  </a:ext>
                </a:extLst>
              </p:cNvPr>
              <p:cNvSpPr txBox="1"/>
              <p:nvPr/>
            </p:nvSpPr>
            <p:spPr>
              <a:xfrm>
                <a:off x="905497" y="277090"/>
                <a:ext cx="10718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b="1" dirty="0">
                    <a:solidFill>
                      <a:srgbClr val="EF545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Tìm những từ ngữ gợi cảnh vật quen thuộc ở làng quê trong các đoạn thơ dưới đây:</a:t>
                </a:r>
                <a:endParaRPr lang="en-US" sz="3600" b="1" dirty="0">
                  <a:solidFill>
                    <a:srgbClr val="EF545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21FBD8-A33B-E16B-F81F-DD0B36A07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2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" t="2075" r="3942" b="9129"/>
            <a:stretch/>
          </p:blipFill>
          <p:spPr>
            <a:xfrm>
              <a:off x="159245" y="268166"/>
              <a:ext cx="1100667" cy="106580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A95216-9953-541E-A33C-D5FEA314B208}"/>
              </a:ext>
            </a:extLst>
          </p:cNvPr>
          <p:cNvSpPr txBox="1"/>
          <p:nvPr/>
        </p:nvSpPr>
        <p:spPr>
          <a:xfrm>
            <a:off x="411657" y="1764456"/>
            <a:ext cx="7916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Quê hương tôi có con sông xanh biếc </a:t>
            </a:r>
          </a:p>
          <a:p>
            <a:pPr algn="just"/>
            <a:r>
              <a:rPr lang="vi-VN" sz="3200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Nước gương trong soi tóc những hàng tre </a:t>
            </a:r>
          </a:p>
          <a:p>
            <a:pPr algn="just"/>
            <a:r>
              <a:rPr lang="vi-VN" sz="3200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Tâm hồn tôi là một buổi trưa hè</a:t>
            </a:r>
          </a:p>
          <a:p>
            <a:pPr algn="just"/>
            <a:r>
              <a:rPr lang="vi-VN" sz="3200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Toả nắng xuống lòng sông lấp loáng.</a:t>
            </a:r>
          </a:p>
          <a:p>
            <a:pPr algn="r"/>
            <a:r>
              <a:rPr lang="vi-VN" sz="3200" i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(Tế Hanh)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3F3C49-552C-9429-A3E7-7A59E1A0BA76}"/>
              </a:ext>
            </a:extLst>
          </p:cNvPr>
          <p:cNvSpPr txBox="1"/>
          <p:nvPr/>
        </p:nvSpPr>
        <p:spPr>
          <a:xfrm>
            <a:off x="411656" y="4109545"/>
            <a:ext cx="8073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         Mẹ hay kể chuyện sân đình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ai nhắc chuyện làng mình ngày xưa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 đình cong nỗi nắng mưa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Giếng làng trong vắt qua mùa bão dông.</a:t>
            </a:r>
          </a:p>
          <a:p>
            <a:pPr algn="r"/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Văn Song)</a:t>
            </a: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2A9C7AA5-BBAB-CCEE-9FB7-C3C77158C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0"/>
          <a:stretch/>
        </p:blipFill>
        <p:spPr>
          <a:xfrm flipH="1">
            <a:off x="7874986" y="4887947"/>
            <a:ext cx="4317014" cy="19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A2FE-D042-6B5B-D8AB-70408DA9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C8933CFA-569B-9855-2D37-BA549665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82A82474-EA3A-B2DD-611D-AD220084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B6DBA56F-D812-C989-0E37-33B52C8C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8C1E01-36C3-4888-8D2E-E470C0C460EC}"/>
              </a:ext>
            </a:extLst>
          </p:cNvPr>
          <p:cNvGrpSpPr/>
          <p:nvPr/>
        </p:nvGrpSpPr>
        <p:grpSpPr>
          <a:xfrm>
            <a:off x="159245" y="268166"/>
            <a:ext cx="11643284" cy="1474997"/>
            <a:chOff x="159245" y="268166"/>
            <a:chExt cx="11643284" cy="14749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7B0F18-F758-78DC-9DCE-F8C0EDE98917}"/>
                </a:ext>
              </a:extLst>
            </p:cNvPr>
            <p:cNvGrpSpPr/>
            <p:nvPr/>
          </p:nvGrpSpPr>
          <p:grpSpPr>
            <a:xfrm>
              <a:off x="578805" y="268166"/>
              <a:ext cx="11223724" cy="1474997"/>
              <a:chOff x="197374" y="173694"/>
              <a:chExt cx="11668916" cy="1474997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C1FF5A1A-AE04-2593-271B-5060E11F4F27}"/>
                  </a:ext>
                </a:extLst>
              </p:cNvPr>
              <p:cNvSpPr/>
              <p:nvPr/>
            </p:nvSpPr>
            <p:spPr>
              <a:xfrm>
                <a:off x="197374" y="173694"/>
                <a:ext cx="11668916" cy="1474997"/>
              </a:xfrm>
              <a:prstGeom prst="roundRect">
                <a:avLst/>
              </a:prstGeom>
              <a:solidFill>
                <a:srgbClr val="FFC000">
                  <a:alpha val="81000"/>
                </a:srgb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40FEB7-3CD5-E533-32DF-F2F71A5E7F72}"/>
                  </a:ext>
                </a:extLst>
              </p:cNvPr>
              <p:cNvSpPr txBox="1"/>
              <p:nvPr/>
            </p:nvSpPr>
            <p:spPr>
              <a:xfrm>
                <a:off x="905497" y="277090"/>
                <a:ext cx="10718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Tìm những từ ngữ gợi cảnh vật quen thuộc ở làng quê trong các đoạn thơ dưới đây:</a:t>
                </a:r>
                <a:endParaRPr 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64B5B4-840A-D1FB-BEAD-3462C04C4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2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" t="2075" r="3942" b="9129"/>
            <a:stretch/>
          </p:blipFill>
          <p:spPr>
            <a:xfrm>
              <a:off x="159245" y="268166"/>
              <a:ext cx="1100667" cy="106580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0E9C16-09AB-D9FA-9D12-AAAC4F517ACC}"/>
              </a:ext>
            </a:extLst>
          </p:cNvPr>
          <p:cNvSpPr txBox="1"/>
          <p:nvPr/>
        </p:nvSpPr>
        <p:spPr>
          <a:xfrm>
            <a:off x="709578" y="1970053"/>
            <a:ext cx="9096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Quê hương tôi có con sông xanh biếc 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Nước gương trong soi tóc những hàng tre 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Tâm hồn tôi là một buổi trưa hè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Toả nắng xuống lòng sông lấp loáng.</a:t>
            </a:r>
          </a:p>
          <a:p>
            <a:pPr algn="r"/>
            <a:r>
              <a:rPr lang="vi-VN" sz="3200" b="1" i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(Tế Hanh)</a:t>
            </a: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A8166569-5BD4-FFF3-E261-9265CAF8E7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0"/>
          <a:stretch/>
        </p:blipFill>
        <p:spPr>
          <a:xfrm flipH="1">
            <a:off x="7874986" y="4887947"/>
            <a:ext cx="4317014" cy="19700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BE92A8-2ECB-AA06-E000-C88F01DDF6AC}"/>
              </a:ext>
            </a:extLst>
          </p:cNvPr>
          <p:cNvCxnSpPr/>
          <p:nvPr/>
        </p:nvCxnSpPr>
        <p:spPr>
          <a:xfrm>
            <a:off x="5299587" y="2644877"/>
            <a:ext cx="271370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C881E1-CF94-1BC0-A212-2A5E734D664E}"/>
              </a:ext>
            </a:extLst>
          </p:cNvPr>
          <p:cNvCxnSpPr/>
          <p:nvPr/>
        </p:nvCxnSpPr>
        <p:spPr>
          <a:xfrm>
            <a:off x="5973094" y="3355259"/>
            <a:ext cx="292608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92DC84-5D8D-E329-B01E-3948E9C0316E}"/>
              </a:ext>
            </a:extLst>
          </p:cNvPr>
          <p:cNvCxnSpPr/>
          <p:nvPr/>
        </p:nvCxnSpPr>
        <p:spPr>
          <a:xfrm>
            <a:off x="4722431" y="4104967"/>
            <a:ext cx="228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67F63A-605A-F794-8A92-3A204A72ACA4}"/>
              </a:ext>
            </a:extLst>
          </p:cNvPr>
          <p:cNvCxnSpPr/>
          <p:nvPr/>
        </p:nvCxnSpPr>
        <p:spPr>
          <a:xfrm>
            <a:off x="4206237" y="4809291"/>
            <a:ext cx="35661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494E-C4C4-F84E-DE1A-8CFB4416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62F8EA7D-3FC3-9B20-5046-68D7FBF1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935F161B-2B36-23FD-0C8F-8402233B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4E0AE9E5-0E73-E729-44A5-D5DF198C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3AD78E2-366C-3F83-142A-44FE39969E12}"/>
              </a:ext>
            </a:extLst>
          </p:cNvPr>
          <p:cNvGrpSpPr/>
          <p:nvPr/>
        </p:nvGrpSpPr>
        <p:grpSpPr>
          <a:xfrm>
            <a:off x="159245" y="268166"/>
            <a:ext cx="11643284" cy="1474997"/>
            <a:chOff x="159245" y="268166"/>
            <a:chExt cx="11643284" cy="14749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0301AB-3333-8B01-AD2C-D6D078ED487A}"/>
                </a:ext>
              </a:extLst>
            </p:cNvPr>
            <p:cNvGrpSpPr/>
            <p:nvPr/>
          </p:nvGrpSpPr>
          <p:grpSpPr>
            <a:xfrm>
              <a:off x="578805" y="268166"/>
              <a:ext cx="11223724" cy="1474997"/>
              <a:chOff x="197374" y="173694"/>
              <a:chExt cx="11668916" cy="1474997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3AF379AF-5C7B-353A-4EBF-2D09FF179B16}"/>
                  </a:ext>
                </a:extLst>
              </p:cNvPr>
              <p:cNvSpPr/>
              <p:nvPr/>
            </p:nvSpPr>
            <p:spPr>
              <a:xfrm>
                <a:off x="197374" y="173694"/>
                <a:ext cx="11668916" cy="1474997"/>
              </a:xfrm>
              <a:prstGeom prst="roundRect">
                <a:avLst/>
              </a:prstGeom>
              <a:solidFill>
                <a:srgbClr val="FFC000">
                  <a:alpha val="81000"/>
                </a:srgb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3A8686-EA65-AA3B-6D9B-F6783F19170B}"/>
                  </a:ext>
                </a:extLst>
              </p:cNvPr>
              <p:cNvSpPr txBox="1"/>
              <p:nvPr/>
            </p:nvSpPr>
            <p:spPr>
              <a:xfrm>
                <a:off x="905497" y="277090"/>
                <a:ext cx="10718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b="1" dirty="0">
                    <a:solidFill>
                      <a:srgbClr val="EF545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Tìm những từ ngữ gợi cảnh vật quen thuộc ở làng quê trong các đoạn thơ dưới đây:</a:t>
                </a:r>
                <a:endParaRPr lang="en-US" sz="3600" b="1" dirty="0">
                  <a:solidFill>
                    <a:srgbClr val="EF545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CB3D7A-C5DB-E2D9-4CA5-6A12DC4B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2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" t="2075" r="3942" b="9129"/>
            <a:stretch/>
          </p:blipFill>
          <p:spPr>
            <a:xfrm>
              <a:off x="159245" y="268166"/>
              <a:ext cx="1100667" cy="106580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052A6A3-E534-67C3-9032-FE1324CB57B4}"/>
              </a:ext>
            </a:extLst>
          </p:cNvPr>
          <p:cNvSpPr txBox="1"/>
          <p:nvPr/>
        </p:nvSpPr>
        <p:spPr>
          <a:xfrm>
            <a:off x="1179955" y="1983738"/>
            <a:ext cx="8073583" cy="380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         Mẹ hay kể chuyện sân đình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ai nhắc chuyện làng mình ngày xưa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 đình cong nỗi nắng mưa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Giếng làng trong vắt qua mùa bão dông.</a:t>
            </a:r>
          </a:p>
          <a:p>
            <a:pPr algn="r">
              <a:lnSpc>
                <a:spcPct val="150000"/>
              </a:lnSpc>
            </a:pPr>
            <a:r>
              <a:rPr lang="vi-VN" sz="33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Văn Song)</a:t>
            </a: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42196B3C-3A75-7704-861B-DD5D897070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0"/>
          <a:stretch/>
        </p:blipFill>
        <p:spPr>
          <a:xfrm flipH="1">
            <a:off x="7148052" y="4556213"/>
            <a:ext cx="5043948" cy="23017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EEE0D-5B18-B5B2-FF07-CB31056A824B}"/>
              </a:ext>
            </a:extLst>
          </p:cNvPr>
          <p:cNvCxnSpPr/>
          <p:nvPr/>
        </p:nvCxnSpPr>
        <p:spPr>
          <a:xfrm>
            <a:off x="6204159" y="2644877"/>
            <a:ext cx="164592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E8F49-CEE9-C223-223F-8C5834CBEC15}"/>
              </a:ext>
            </a:extLst>
          </p:cNvPr>
          <p:cNvCxnSpPr/>
          <p:nvPr/>
        </p:nvCxnSpPr>
        <p:spPr>
          <a:xfrm>
            <a:off x="5176688" y="3389672"/>
            <a:ext cx="8229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702DD-1156-F461-C42A-6B25FFA639A7}"/>
              </a:ext>
            </a:extLst>
          </p:cNvPr>
          <p:cNvCxnSpPr/>
          <p:nvPr/>
        </p:nvCxnSpPr>
        <p:spPr>
          <a:xfrm>
            <a:off x="2482650" y="4163961"/>
            <a:ext cx="17373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8B610F-68F7-A64D-BC91-A4BCF36EFE26}"/>
              </a:ext>
            </a:extLst>
          </p:cNvPr>
          <p:cNvCxnSpPr/>
          <p:nvPr/>
        </p:nvCxnSpPr>
        <p:spPr>
          <a:xfrm>
            <a:off x="1450262" y="4921045"/>
            <a:ext cx="201168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E2FF2-233C-AF22-B4DE-B45B88A86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F068CE7-D91E-3D99-09D7-82B76507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3" name="图片 57">
            <a:extLst>
              <a:ext uri="{FF2B5EF4-FFF2-40B4-BE49-F238E27FC236}">
                <a16:creationId xmlns:a16="http://schemas.microsoft.com/office/drawing/2014/main" id="{F73140A1-35E3-D740-2B02-5A6D9D62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4" name="图片 57">
            <a:extLst>
              <a:ext uri="{FF2B5EF4-FFF2-40B4-BE49-F238E27FC236}">
                <a16:creationId xmlns:a16="http://schemas.microsoft.com/office/drawing/2014/main" id="{63393EDE-532A-8E35-7D6B-D6E79B28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05" t="4306" r="11089" b="11667"/>
          <a:stretch>
            <a:fillRect/>
          </a:stretch>
        </p:blipFill>
        <p:spPr>
          <a:xfrm>
            <a:off x="11146487" y="1251007"/>
            <a:ext cx="539500" cy="470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D3B7CC-20E3-B717-E96C-20DDB2935D65}"/>
              </a:ext>
            </a:extLst>
          </p:cNvPr>
          <p:cNvGrpSpPr/>
          <p:nvPr/>
        </p:nvGrpSpPr>
        <p:grpSpPr>
          <a:xfrm>
            <a:off x="159245" y="268166"/>
            <a:ext cx="11643284" cy="1474997"/>
            <a:chOff x="159245" y="268166"/>
            <a:chExt cx="11643284" cy="14749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A54EE8-D228-D630-4FF4-38ADF8AF0521}"/>
                </a:ext>
              </a:extLst>
            </p:cNvPr>
            <p:cNvGrpSpPr/>
            <p:nvPr/>
          </p:nvGrpSpPr>
          <p:grpSpPr>
            <a:xfrm>
              <a:off x="578805" y="268166"/>
              <a:ext cx="11223724" cy="1474997"/>
              <a:chOff x="197374" y="173694"/>
              <a:chExt cx="11668916" cy="1474997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3A98152-54D2-8D6D-CDA4-E9DC741079B9}"/>
                  </a:ext>
                </a:extLst>
              </p:cNvPr>
              <p:cNvSpPr/>
              <p:nvPr/>
            </p:nvSpPr>
            <p:spPr>
              <a:xfrm>
                <a:off x="197374" y="173694"/>
                <a:ext cx="11668916" cy="1474997"/>
              </a:xfrm>
              <a:prstGeom prst="roundRect">
                <a:avLst/>
              </a:prstGeom>
              <a:solidFill>
                <a:srgbClr val="FFC000">
                  <a:alpha val="81000"/>
                </a:srgb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B63E1-96EA-51C8-6372-DC4308EDA5CA}"/>
                  </a:ext>
                </a:extLst>
              </p:cNvPr>
              <p:cNvSpPr txBox="1"/>
              <p:nvPr/>
            </p:nvSpPr>
            <p:spPr>
              <a:xfrm>
                <a:off x="905497" y="277090"/>
                <a:ext cx="10718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600" b="1" dirty="0">
                    <a:solidFill>
                      <a:srgbClr val="EF545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Tìm từ ngữ có nghĩa giống với từ </a:t>
                </a:r>
                <a:r>
                  <a:rPr lang="vi-VN" sz="3600" b="1" i="1" dirty="0">
                    <a:solidFill>
                      <a:srgbClr val="EF545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quê hương</a:t>
                </a:r>
                <a:r>
                  <a:rPr lang="vi-VN" sz="3600" b="1" dirty="0">
                    <a:solidFill>
                      <a:srgbClr val="EF545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Đặt câu với từ ngữ tìm được.</a:t>
                </a:r>
                <a:endParaRPr lang="en-US" sz="3600" b="1" dirty="0">
                  <a:solidFill>
                    <a:srgbClr val="EF545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FC3094-D45C-DB26-3659-30C555FB5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2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" t="2075" r="3942" b="9129"/>
            <a:stretch/>
          </p:blipFill>
          <p:spPr>
            <a:xfrm>
              <a:off x="159245" y="268166"/>
              <a:ext cx="1100667" cy="106580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179FCD-579F-2ED5-C881-65C04B1EC9B9}"/>
              </a:ext>
            </a:extLst>
          </p:cNvPr>
          <p:cNvSpPr txBox="1"/>
          <p:nvPr/>
        </p:nvSpPr>
        <p:spPr>
          <a:xfrm>
            <a:off x="411656" y="1882727"/>
            <a:ext cx="968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từ đồng nghĩa với từ quê hương là:</a:t>
            </a:r>
            <a:endParaRPr lang="vi-VN" sz="3600" b="1" i="1" dirty="0">
              <a:solidFill>
                <a:srgbClr val="197B5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37692-9ED8-AFDA-4BD4-0877E60680DB}"/>
              </a:ext>
            </a:extLst>
          </p:cNvPr>
          <p:cNvSpPr txBox="1"/>
          <p:nvPr/>
        </p:nvSpPr>
        <p:spPr>
          <a:xfrm>
            <a:off x="511253" y="2545786"/>
            <a:ext cx="1098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nhà, làng quê, quê cha đất tổ, quê hương bản quán, quê quán,…</a:t>
            </a:r>
            <a:endParaRPr lang="vi-VN" sz="5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3F522DC5-AF45-8E38-B4B9-45F3CF074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0"/>
          <a:stretch/>
        </p:blipFill>
        <p:spPr>
          <a:xfrm flipH="1">
            <a:off x="7874986" y="4887947"/>
            <a:ext cx="4317014" cy="1970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585FF-D2E0-1857-72C8-DEE400F5D1F3}"/>
              </a:ext>
            </a:extLst>
          </p:cNvPr>
          <p:cNvSpPr txBox="1"/>
          <p:nvPr/>
        </p:nvSpPr>
        <p:spPr>
          <a:xfrm>
            <a:off x="411656" y="3746115"/>
            <a:ext cx="968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197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câu:</a:t>
            </a:r>
            <a:endParaRPr lang="vi-VN" sz="3600" b="1" i="1" dirty="0">
              <a:solidFill>
                <a:srgbClr val="197B5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CBAD7-7060-89B3-6642-F170282DE3C9}"/>
              </a:ext>
            </a:extLst>
          </p:cNvPr>
          <p:cNvSpPr txBox="1"/>
          <p:nvPr/>
        </p:nvSpPr>
        <p:spPr>
          <a:xfrm>
            <a:off x="511252" y="4392446"/>
            <a:ext cx="1098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Quê quán của em ở Quảng Nam.</a:t>
            </a:r>
            <a:endParaRPr lang="vi-VN" sz="5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FBA6F-E0B5-3047-7087-F1EABD007124}"/>
              </a:ext>
            </a:extLst>
          </p:cNvPr>
          <p:cNvSpPr txBox="1"/>
          <p:nvPr/>
        </p:nvSpPr>
        <p:spPr>
          <a:xfrm>
            <a:off x="511252" y="5049924"/>
            <a:ext cx="1098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 đã đi xa nhưng ông em lúc nào cũng nhớ nơi chôn rau cắt rốn của mình.</a:t>
            </a:r>
            <a:endParaRPr lang="vi-VN" sz="5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3810"/>
          <a:stretch/>
        </p:blipFill>
        <p:spPr>
          <a:xfrm>
            <a:off x="1463964" y="-79206"/>
            <a:ext cx="9131465" cy="5739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5A366-A480-F989-BA36-F6D6EB9CD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97" y="1974837"/>
            <a:ext cx="7715879" cy="32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0CB0C-64E4-4825-8CAF-EE65A1F7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20" y="-143456"/>
            <a:ext cx="398479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4986E-D1D1-B27D-9EEF-49C674AA686B}"/>
              </a:ext>
            </a:extLst>
          </p:cNvPr>
          <p:cNvSpPr txBox="1"/>
          <p:nvPr/>
        </p:nvSpPr>
        <p:spPr>
          <a:xfrm>
            <a:off x="1001485" y="83057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 mềm ngọn lúa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xoan theo gió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Rải tím mặt đường.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40851-BBC5-7BDC-F0F9-6552D249346D}"/>
              </a:ext>
            </a:extLst>
          </p:cNvPr>
          <p:cNvSpPr txBox="1"/>
          <p:nvPr/>
        </p:nvSpPr>
        <p:spPr>
          <a:xfrm>
            <a:off x="972198" y="2662772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 xoè tay hứng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nắng trong veo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mầm vươn theo.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7239B-58CB-2B06-4C88-AC9AA9D9371C}"/>
              </a:ext>
            </a:extLst>
          </p:cNvPr>
          <p:cNvSpPr txBox="1"/>
          <p:nvPr/>
        </p:nvSpPr>
        <p:spPr>
          <a:xfrm>
            <a:off x="972198" y="456164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 lặng dưới chân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 xanh với nắng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 bãi phù sa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 mèn hắng giọng.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D3A30-57FB-A150-4013-0FB5BE4E7609}"/>
              </a:ext>
            </a:extLst>
          </p:cNvPr>
          <p:cNvSpPr txBox="1"/>
          <p:nvPr/>
        </p:nvSpPr>
        <p:spPr>
          <a:xfrm>
            <a:off x="5959276" y="80879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Chuyền trong vòm lá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có gì vui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nghe ríu rít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trẻ reo cười.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A7D6E-62C8-9053-9351-31A969E0BD16}"/>
              </a:ext>
            </a:extLst>
          </p:cNvPr>
          <p:cNvSpPr txBox="1"/>
          <p:nvPr/>
        </p:nvSpPr>
        <p:spPr>
          <a:xfrm>
            <a:off x="5938301" y="261630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vườn hoa cải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vàng cánh ong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vải đơm trắng 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lừng bên sông.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842CC-7984-5061-78F9-94269E3A65D2}"/>
              </a:ext>
            </a:extLst>
          </p:cNvPr>
          <p:cNvSpPr txBox="1"/>
          <p:nvPr/>
        </p:nvSpPr>
        <p:spPr>
          <a:xfrm>
            <a:off x="5938300" y="4459604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 xuân đang nói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 xao thầm thì….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 nào cũng gặp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mùa xuân đi.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78326-44F0-5DBA-63D4-CF13B510ED10}"/>
              </a:ext>
            </a:extLst>
          </p:cNvPr>
          <p:cNvSpPr txBox="1"/>
          <p:nvPr/>
        </p:nvSpPr>
        <p:spPr>
          <a:xfrm>
            <a:off x="9568976" y="6008877"/>
            <a:ext cx="237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Bao)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DEF39-1579-A77D-2D95-2BB187C6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215" y="338682"/>
            <a:ext cx="4983973" cy="3232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6C9742-7977-2FC9-42AA-44B00CE17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43" y="667043"/>
            <a:ext cx="412268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4D5A-1BE6-BE62-6C58-E3A4C624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AA77C-9CD4-7311-94D3-2B3BE0D3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20" y="-143456"/>
            <a:ext cx="398479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AC922-BF52-47D0-BCFD-3DBAFFB38DB9}"/>
              </a:ext>
            </a:extLst>
          </p:cNvPr>
          <p:cNvSpPr txBox="1"/>
          <p:nvPr/>
        </p:nvSpPr>
        <p:spPr>
          <a:xfrm>
            <a:off x="1001485" y="83057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 mềm ngọn lúa 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xoan theo gió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Rải tím mặt đường.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71BFD-952C-A1E4-3808-E0679231A272}"/>
              </a:ext>
            </a:extLst>
          </p:cNvPr>
          <p:cNvSpPr txBox="1"/>
          <p:nvPr/>
        </p:nvSpPr>
        <p:spPr>
          <a:xfrm>
            <a:off x="972198" y="2662772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 xoè tay hứng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nắng trong veo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mầm vươn theo.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D726B-6B5F-FE08-E6DE-D1429C9C6EC4}"/>
              </a:ext>
            </a:extLst>
          </p:cNvPr>
          <p:cNvSpPr txBox="1"/>
          <p:nvPr/>
        </p:nvSpPr>
        <p:spPr>
          <a:xfrm>
            <a:off x="972198" y="456164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 lặng dưới chân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 xanh với nắng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 bãi phù sa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 mèn hắng giọng.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78AF-908E-E553-19FA-081C614154B5}"/>
              </a:ext>
            </a:extLst>
          </p:cNvPr>
          <p:cNvSpPr txBox="1"/>
          <p:nvPr/>
        </p:nvSpPr>
        <p:spPr>
          <a:xfrm>
            <a:off x="6106756" y="80879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Chuyền trong vòm lá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có gì vui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nghe ríu rít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trẻ reo cười.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423EE-05F2-1F3C-9C59-98AD3406D5B1}"/>
              </a:ext>
            </a:extLst>
          </p:cNvPr>
          <p:cNvSpPr txBox="1"/>
          <p:nvPr/>
        </p:nvSpPr>
        <p:spPr>
          <a:xfrm>
            <a:off x="6085781" y="261630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vườn hoa cải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vàng cánh ong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vải đơm trắng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lừng bên sông.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00249-AAF7-545A-2AAF-7E2853849ACF}"/>
              </a:ext>
            </a:extLst>
          </p:cNvPr>
          <p:cNvSpPr txBox="1"/>
          <p:nvPr/>
        </p:nvSpPr>
        <p:spPr>
          <a:xfrm>
            <a:off x="6085780" y="4459604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 xuân đang nói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 xao thầm thì….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 nào cũng gặp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mùa xuân đi.</a:t>
            </a:r>
            <a:endParaRPr lang="en-US" sz="2800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ED051-BCB5-A589-0FDA-8D8B379D9AD5}"/>
              </a:ext>
            </a:extLst>
          </p:cNvPr>
          <p:cNvSpPr txBox="1"/>
          <p:nvPr/>
        </p:nvSpPr>
        <p:spPr>
          <a:xfrm>
            <a:off x="9568976" y="6008877"/>
            <a:ext cx="237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Bao)</a:t>
            </a:r>
          </a:p>
        </p:txBody>
      </p:sp>
      <p:pic>
        <p:nvPicPr>
          <p:cNvPr id="15" name="图片 9">
            <a:extLst>
              <a:ext uri="{FF2B5EF4-FFF2-40B4-BE49-F238E27FC236}">
                <a16:creationId xmlns:a16="http://schemas.microsoft.com/office/drawing/2014/main" id="{3803BC05-DF6F-1D11-098A-93AD06C8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16" name="图片 57">
            <a:extLst>
              <a:ext uri="{FF2B5EF4-FFF2-40B4-BE49-F238E27FC236}">
                <a16:creationId xmlns:a16="http://schemas.microsoft.com/office/drawing/2014/main" id="{8F7E8FF1-F757-A5F4-F394-0CBFE583F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4CD13C56-D47B-573E-3C3A-FFBCF543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3F10-F873-A488-4563-FAF813B46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FC8C4BE-B87E-025D-62EC-219410B9B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1A4DFA85-BD07-0456-5ECD-987D1893C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sp>
        <p:nvSpPr>
          <p:cNvPr id="3" name="圆角矩形 1">
            <a:extLst>
              <a:ext uri="{FF2B5EF4-FFF2-40B4-BE49-F238E27FC236}">
                <a16:creationId xmlns:a16="http://schemas.microsoft.com/office/drawing/2014/main" id="{6B7E16F0-6DAA-52E7-D032-D65FE28F257E}"/>
              </a:ext>
            </a:extLst>
          </p:cNvPr>
          <p:cNvSpPr/>
          <p:nvPr/>
        </p:nvSpPr>
        <p:spPr>
          <a:xfrm>
            <a:off x="1091381" y="494890"/>
            <a:ext cx="9842090" cy="41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F5255-89F2-84E0-E201-D35908A9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11" y="1706419"/>
            <a:ext cx="8705843" cy="1859441"/>
          </a:xfrm>
          <a:prstGeom prst="rect">
            <a:avLst/>
          </a:prstGeom>
        </p:spPr>
      </p:pic>
      <p:sp>
        <p:nvSpPr>
          <p:cNvPr id="7" name="圆角矩形 56">
            <a:extLst>
              <a:ext uri="{FF2B5EF4-FFF2-40B4-BE49-F238E27FC236}">
                <a16:creationId xmlns:a16="http://schemas.microsoft.com/office/drawing/2014/main" id="{AB52A5ED-EC0C-2485-9399-6B117FA63DE1}"/>
              </a:ext>
            </a:extLst>
          </p:cNvPr>
          <p:cNvSpPr/>
          <p:nvPr/>
        </p:nvSpPr>
        <p:spPr>
          <a:xfrm>
            <a:off x="1254833" y="660650"/>
            <a:ext cx="9515116" cy="3870382"/>
          </a:xfrm>
          <a:prstGeom prst="roundRect">
            <a:avLst>
              <a:gd name="adj" fmla="val 13373"/>
            </a:avLst>
          </a:prstGeom>
          <a:noFill/>
          <a:ln w="12700">
            <a:solidFill>
              <a:srgbClr val="62C8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4C833DB-BB42-F15C-2161-B2F52DD58A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1" y="370269"/>
            <a:ext cx="1620015" cy="16200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713FA8-DD57-735A-9C05-B39CA1EB0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7" y="0"/>
            <a:ext cx="5410200" cy="2458121"/>
          </a:xfrm>
          <a:prstGeom prst="rect">
            <a:avLst/>
          </a:prstGeom>
        </p:spPr>
      </p:pic>
      <p:pic>
        <p:nvPicPr>
          <p:cNvPr id="11" name="图片 57">
            <a:extLst>
              <a:ext uri="{FF2B5EF4-FFF2-40B4-BE49-F238E27FC236}">
                <a16:creationId xmlns:a16="http://schemas.microsoft.com/office/drawing/2014/main" id="{9ABC6280-68BD-12D1-1963-1266249C08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12" name="图片 57">
            <a:extLst>
              <a:ext uri="{FF2B5EF4-FFF2-40B4-BE49-F238E27FC236}">
                <a16:creationId xmlns:a16="http://schemas.microsoft.com/office/drawing/2014/main" id="{B59F2EE4-FA4C-0752-8F66-3558269BD5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AFCBF-8EB1-3500-C181-BEA81EA3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F20B50-95B9-1A80-34C3-7F8E2C83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20" y="-143456"/>
            <a:ext cx="398479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0CFCB-0453-E8B1-0DBA-9C2EADF146CB}"/>
              </a:ext>
            </a:extLst>
          </p:cNvPr>
          <p:cNvSpPr txBox="1"/>
          <p:nvPr/>
        </p:nvSpPr>
        <p:spPr>
          <a:xfrm>
            <a:off x="1001485" y="83057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 mềm ngọn lúa 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xoan theo gió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Rải tím mặt đường.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F0456-1222-2071-BF3C-4AA050BCF6EB}"/>
              </a:ext>
            </a:extLst>
          </p:cNvPr>
          <p:cNvSpPr txBox="1"/>
          <p:nvPr/>
        </p:nvSpPr>
        <p:spPr>
          <a:xfrm>
            <a:off x="972198" y="2662772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 xoè tay hứng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nắng trong veo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mầm vươn theo.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940C2-CBDD-46B8-868A-50F3C2981B2E}"/>
              </a:ext>
            </a:extLst>
          </p:cNvPr>
          <p:cNvSpPr txBox="1"/>
          <p:nvPr/>
        </p:nvSpPr>
        <p:spPr>
          <a:xfrm>
            <a:off x="972198" y="456164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 lặng dưới chân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 xanh với nắng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 bãi phù sa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 mèn hắng giọng.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63E89-936F-6A32-0EE9-EDACFAECAD3D}"/>
              </a:ext>
            </a:extLst>
          </p:cNvPr>
          <p:cNvSpPr txBox="1"/>
          <p:nvPr/>
        </p:nvSpPr>
        <p:spPr>
          <a:xfrm>
            <a:off x="5280845" y="80879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Chuyền trong vòm lá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có gì vui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nghe ríu rít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trẻ reo cười.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8D1ED-59DE-EE28-4A87-73496F869EE9}"/>
              </a:ext>
            </a:extLst>
          </p:cNvPr>
          <p:cNvSpPr txBox="1"/>
          <p:nvPr/>
        </p:nvSpPr>
        <p:spPr>
          <a:xfrm>
            <a:off x="5259870" y="261630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vườn hoa cải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vàng cánh ong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vải đơm trắng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lừng bên sông.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8A072-5318-9020-06C7-809DF69D6798}"/>
              </a:ext>
            </a:extLst>
          </p:cNvPr>
          <p:cNvSpPr txBox="1"/>
          <p:nvPr/>
        </p:nvSpPr>
        <p:spPr>
          <a:xfrm>
            <a:off x="5259869" y="4459604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 xuân đang nói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 xao thầm thì….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 nào cũng gặp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mùa xuân đi.</a:t>
            </a:r>
            <a:endParaRPr lang="en-US" sz="2800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15607-53EC-C72D-FCD1-FE5A5AF5572F}"/>
              </a:ext>
            </a:extLst>
          </p:cNvPr>
          <p:cNvSpPr txBox="1"/>
          <p:nvPr/>
        </p:nvSpPr>
        <p:spPr>
          <a:xfrm>
            <a:off x="6874937" y="6146689"/>
            <a:ext cx="237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Bao)</a:t>
            </a:r>
          </a:p>
        </p:txBody>
      </p:sp>
      <p:pic>
        <p:nvPicPr>
          <p:cNvPr id="15" name="图片 9">
            <a:extLst>
              <a:ext uri="{FF2B5EF4-FFF2-40B4-BE49-F238E27FC236}">
                <a16:creationId xmlns:a16="http://schemas.microsoft.com/office/drawing/2014/main" id="{3CDC1820-7943-8101-64C9-4C7BC9186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16" name="图片 57">
            <a:extLst>
              <a:ext uri="{FF2B5EF4-FFF2-40B4-BE49-F238E27FC236}">
                <a16:creationId xmlns:a16="http://schemas.microsoft.com/office/drawing/2014/main" id="{385E9DE7-618F-0B6F-11D1-A9BD09F5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47F6A19C-F055-D419-BC42-1CF8B85A82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5CCB22-22D4-1327-6208-00F4F7603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802" y="1141257"/>
            <a:ext cx="5830407" cy="14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;p7">
            <a:extLst>
              <a:ext uri="{FF2B5EF4-FFF2-40B4-BE49-F238E27FC236}">
                <a16:creationId xmlns:a16="http://schemas.microsoft.com/office/drawing/2014/main" id="{30B91804-77E7-9FE3-6FF0-047C18A6E334}"/>
              </a:ext>
            </a:extLst>
          </p:cNvPr>
          <p:cNvSpPr/>
          <p:nvPr/>
        </p:nvSpPr>
        <p:spPr>
          <a:xfrm>
            <a:off x="3230138" y="2292501"/>
            <a:ext cx="2995860" cy="969892"/>
          </a:xfrm>
          <a:prstGeom prst="roundRect">
            <a:avLst>
              <a:gd name="adj" fmla="val 50000"/>
            </a:avLst>
          </a:prstGeom>
          <a:solidFill>
            <a:srgbClr val="FFC000">
              <a:lumMod val="20000"/>
              <a:lumOff val="80000"/>
            </a:srgbClr>
          </a:solidFill>
          <a:ln w="28575" cap="flat" cmpd="sng">
            <a:solidFill>
              <a:srgbClr val="FFC000">
                <a:lumMod val="40000"/>
                <a:lumOff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</a:rPr>
              <a:t>giăng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48C8744A-A9C9-AF27-AF6B-55AA46013145}"/>
              </a:ext>
            </a:extLst>
          </p:cNvPr>
          <p:cNvSpPr/>
          <p:nvPr/>
        </p:nvSpPr>
        <p:spPr>
          <a:xfrm>
            <a:off x="3971875" y="4725095"/>
            <a:ext cx="3307998" cy="969892"/>
          </a:xfrm>
          <a:prstGeom prst="roundRect">
            <a:avLst>
              <a:gd name="adj" fmla="val 50000"/>
            </a:avLst>
          </a:prstGeom>
          <a:solidFill>
            <a:srgbClr val="FFC000">
              <a:lumMod val="20000"/>
              <a:lumOff val="80000"/>
            </a:srgbClr>
          </a:solidFill>
          <a:ln w="28575" cap="flat" cmpd="sng">
            <a:solidFill>
              <a:srgbClr val="FFC000">
                <a:lumMod val="40000"/>
                <a:lumOff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</a:rPr>
              <a:t>ven bãi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Google Shape;276;p7">
            <a:extLst>
              <a:ext uri="{FF2B5EF4-FFF2-40B4-BE49-F238E27FC236}">
                <a16:creationId xmlns:a16="http://schemas.microsoft.com/office/drawing/2014/main" id="{EC956420-80B4-EDCD-4B4A-4BDFAB6716FF}"/>
              </a:ext>
            </a:extLst>
          </p:cNvPr>
          <p:cNvSpPr/>
          <p:nvPr/>
        </p:nvSpPr>
        <p:spPr>
          <a:xfrm>
            <a:off x="7601892" y="2292501"/>
            <a:ext cx="3290517" cy="969892"/>
          </a:xfrm>
          <a:prstGeom prst="roundRect">
            <a:avLst>
              <a:gd name="adj" fmla="val 50000"/>
            </a:avLst>
          </a:prstGeom>
          <a:solidFill>
            <a:srgbClr val="FFC000">
              <a:lumMod val="20000"/>
              <a:lumOff val="80000"/>
            </a:srgbClr>
          </a:solidFill>
          <a:ln w="28575" cap="flat" cmpd="sng">
            <a:solidFill>
              <a:srgbClr val="FFC000">
                <a:lumMod val="40000"/>
                <a:lumOff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</a:rPr>
              <a:t>xoan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Google Shape;276;p7">
            <a:extLst>
              <a:ext uri="{FF2B5EF4-FFF2-40B4-BE49-F238E27FC236}">
                <a16:creationId xmlns:a16="http://schemas.microsoft.com/office/drawing/2014/main" id="{EAD6EB3E-8185-0FA0-EAB5-97794D4DB805}"/>
              </a:ext>
            </a:extLst>
          </p:cNvPr>
          <p:cNvSpPr/>
          <p:nvPr/>
        </p:nvSpPr>
        <p:spPr>
          <a:xfrm>
            <a:off x="7841983" y="4725095"/>
            <a:ext cx="3290517" cy="969892"/>
          </a:xfrm>
          <a:prstGeom prst="roundRect">
            <a:avLst>
              <a:gd name="adj" fmla="val 50000"/>
            </a:avLst>
          </a:prstGeom>
          <a:solidFill>
            <a:srgbClr val="FFC000">
              <a:lumMod val="20000"/>
              <a:lumOff val="80000"/>
            </a:srgbClr>
          </a:solidFill>
          <a:ln w="28575" cap="flat" cmpd="sng">
            <a:solidFill>
              <a:srgbClr val="FFC000">
                <a:lumMod val="40000"/>
                <a:lumOff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UTM Avo" panose="02040603050506020204" pitchFamily="18" charset="0"/>
              </a:rPr>
              <a:t>hắng</a:t>
            </a:r>
            <a:r>
              <a:rPr kumimoji="0" lang="vi-VN" sz="3600" b="1" i="0" u="none" strike="noStrike" kern="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UTM Avo" panose="02040603050506020204" pitchFamily="18" charset="0"/>
              </a:rPr>
              <a:t> giọng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DB32B-E10E-7D6E-3E03-B0BD58952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5" b="96485" l="3687" r="96160">
                        <a14:foregroundMark x1="63594" y1="24909" x2="79493" y2="32182"/>
                        <a14:foregroundMark x1="34255" y1="52970" x2="55146" y2="58848"/>
                        <a14:foregroundMark x1="61367" y1="56848" x2="79800" y2="54303"/>
                        <a14:foregroundMark x1="70814" y1="60606" x2="69048" y2="63939"/>
                        <a14:foregroundMark x1="66590" y1="92364" x2="72350" y2="9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076"/>
            <a:ext cx="3768011" cy="47767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C6E2FE-E200-E578-7766-139D96CA91DA}"/>
              </a:ext>
            </a:extLst>
          </p:cNvPr>
          <p:cNvGrpSpPr/>
          <p:nvPr/>
        </p:nvGrpSpPr>
        <p:grpSpPr>
          <a:xfrm>
            <a:off x="3205178" y="452071"/>
            <a:ext cx="8149389" cy="1421883"/>
            <a:chOff x="3231305" y="325027"/>
            <a:chExt cx="8149389" cy="1421883"/>
          </a:xfrm>
        </p:grpSpPr>
        <p:pic>
          <p:nvPicPr>
            <p:cNvPr id="8" name="图片 38">
              <a:extLst>
                <a:ext uri="{FF2B5EF4-FFF2-40B4-BE49-F238E27FC236}">
                  <a16:creationId xmlns:a16="http://schemas.microsoft.com/office/drawing/2014/main" id="{C971097B-F4B6-B5DD-9C0E-7249DD01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305" y="370748"/>
              <a:ext cx="8149389" cy="13761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E12BC8-6008-08FC-05F2-9D5D689B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6109" y="325027"/>
              <a:ext cx="7059780" cy="1347333"/>
            </a:xfrm>
            <a:prstGeom prst="rect">
              <a:avLst/>
            </a:prstGeom>
          </p:spPr>
        </p:pic>
      </p:grpSp>
      <p:sp>
        <p:nvSpPr>
          <p:cNvPr id="10" name="Google Shape;276;p7">
            <a:extLst>
              <a:ext uri="{FF2B5EF4-FFF2-40B4-BE49-F238E27FC236}">
                <a16:creationId xmlns:a16="http://schemas.microsoft.com/office/drawing/2014/main" id="{14945A6B-5BDF-4C5E-290D-4E6627A3682C}"/>
              </a:ext>
            </a:extLst>
          </p:cNvPr>
          <p:cNvSpPr/>
          <p:nvPr/>
        </p:nvSpPr>
        <p:spPr>
          <a:xfrm>
            <a:off x="5781943" y="3508798"/>
            <a:ext cx="2995860" cy="969892"/>
          </a:xfrm>
          <a:prstGeom prst="roundRect">
            <a:avLst>
              <a:gd name="adj" fmla="val 50000"/>
            </a:avLst>
          </a:prstGeom>
          <a:solidFill>
            <a:srgbClr val="FFC000">
              <a:lumMod val="20000"/>
              <a:lumOff val="80000"/>
            </a:srgbClr>
          </a:solidFill>
          <a:ln w="28575" cap="flat" cmpd="sng">
            <a:solidFill>
              <a:srgbClr val="FFC000">
                <a:lumMod val="40000"/>
                <a:lumOff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ríu</a:t>
            </a:r>
            <a:r>
              <a:rPr kumimoji="0" lang="vi-VN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rít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2BA9-4F55-5D10-EFA6-B4C1E8F4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3E8DD-5C6E-EC12-72C6-66A151B8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20" y="-143456"/>
            <a:ext cx="398479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765B0C-AC55-B064-DB0E-719AC399E1CF}"/>
              </a:ext>
            </a:extLst>
          </p:cNvPr>
          <p:cNvSpPr txBox="1"/>
          <p:nvPr/>
        </p:nvSpPr>
        <p:spPr>
          <a:xfrm>
            <a:off x="1001485" y="83057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giăng trên đồng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 mềm ngọn lúa 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xoan theo gió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Rải tím mặt đường.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64D87-A771-297D-FAAD-F41FB021074C}"/>
              </a:ext>
            </a:extLst>
          </p:cNvPr>
          <p:cNvSpPr txBox="1"/>
          <p:nvPr/>
        </p:nvSpPr>
        <p:spPr>
          <a:xfrm>
            <a:off x="972198" y="2662772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 xoè tay hứng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nắng trong veo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thơm hương lá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mầm vươn theo.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3E120-1305-FBCF-E378-C7DE0DB8EE5C}"/>
              </a:ext>
            </a:extLst>
          </p:cNvPr>
          <p:cNvSpPr txBox="1"/>
          <p:nvPr/>
        </p:nvSpPr>
        <p:spPr>
          <a:xfrm>
            <a:off x="972198" y="456164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 lặng dưới chân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 xanh với nắng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 bãi phù sa </a:t>
            </a:r>
          </a:p>
          <a:p>
            <a:pPr algn="just"/>
            <a:r>
              <a:rPr lang="vi-V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Dế mèn hắng giọng.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EF422-8D0D-79C1-3BA1-68568A89A62B}"/>
              </a:ext>
            </a:extLst>
          </p:cNvPr>
          <p:cNvSpPr txBox="1"/>
          <p:nvPr/>
        </p:nvSpPr>
        <p:spPr>
          <a:xfrm>
            <a:off x="5280845" y="808790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Chuyền trong vòm lá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có gì vui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nghe ríu rít </a:t>
            </a:r>
          </a:p>
          <a:p>
            <a:pPr algn="just"/>
            <a:r>
              <a:rPr lang="vi-VN" sz="2800" dirty="0">
                <a:solidFill>
                  <a:srgbClr val="B6C36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trẻ reo cười.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1C016-41FA-C9E1-1115-D38AB2B7C71F}"/>
              </a:ext>
            </a:extLst>
          </p:cNvPr>
          <p:cNvSpPr txBox="1"/>
          <p:nvPr/>
        </p:nvSpPr>
        <p:spPr>
          <a:xfrm>
            <a:off x="5259870" y="2616309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vườn hoa cải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vàng cánh ong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vải đơm trắng 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lừng bên sông.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EEFC4-DF50-1D5C-B6B7-0B2DDB6F67ED}"/>
              </a:ext>
            </a:extLst>
          </p:cNvPr>
          <p:cNvSpPr txBox="1"/>
          <p:nvPr/>
        </p:nvSpPr>
        <p:spPr>
          <a:xfrm>
            <a:off x="5259869" y="4459604"/>
            <a:ext cx="5094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 xuân đang nói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 xao thầm thì….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 nào cũng gặp</a:t>
            </a:r>
          </a:p>
          <a:p>
            <a:pPr algn="just"/>
            <a:r>
              <a:rPr lang="vi-VN" sz="28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mùa xuân đi.</a:t>
            </a:r>
            <a:endParaRPr lang="en-US" sz="2800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366AA-CB96-7E24-E901-6454B1C260B0}"/>
              </a:ext>
            </a:extLst>
          </p:cNvPr>
          <p:cNvSpPr txBox="1"/>
          <p:nvPr/>
        </p:nvSpPr>
        <p:spPr>
          <a:xfrm>
            <a:off x="6874937" y="6146689"/>
            <a:ext cx="237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Bao)</a:t>
            </a:r>
          </a:p>
        </p:txBody>
      </p:sp>
      <p:pic>
        <p:nvPicPr>
          <p:cNvPr id="15" name="图片 9">
            <a:extLst>
              <a:ext uri="{FF2B5EF4-FFF2-40B4-BE49-F238E27FC236}">
                <a16:creationId xmlns:a16="http://schemas.microsoft.com/office/drawing/2014/main" id="{D5F26A8E-8C83-7240-CF62-4B049718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5" y="0"/>
            <a:ext cx="4741434" cy="2154268"/>
          </a:xfrm>
          <a:prstGeom prst="rect">
            <a:avLst/>
          </a:prstGeom>
        </p:spPr>
      </p:pic>
      <p:pic>
        <p:nvPicPr>
          <p:cNvPr id="16" name="图片 57">
            <a:extLst>
              <a:ext uri="{FF2B5EF4-FFF2-40B4-BE49-F238E27FC236}">
                <a16:creationId xmlns:a16="http://schemas.microsoft.com/office/drawing/2014/main" id="{B4C3D3BB-4C53-AB58-04AB-9A2CE8411B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982324" y="2195961"/>
            <a:ext cx="420699" cy="366561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BDEF34AE-48DC-9AFC-E912-D078BDFF7B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05" t="4306" r="11089" b="11667"/>
          <a:stretch>
            <a:fillRect/>
          </a:stretch>
        </p:blipFill>
        <p:spPr>
          <a:xfrm>
            <a:off x="10177724" y="2756535"/>
            <a:ext cx="539500" cy="470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E63E5-A2BA-AC23-7FA3-DB3F7D3FD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316" y="1914210"/>
            <a:ext cx="8667684" cy="4943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4A8611-8982-EB31-96AB-A5CC52367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5" y="3904997"/>
            <a:ext cx="5128415" cy="29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3.33333E-6 L -0.01042 0.1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7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76833-0880-24A5-FA7B-9B9C0DF55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4A00A59-A0C1-A4D1-8BE1-C2CA6389C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F164D4A-63F6-CB39-4BCC-5AED7DAAA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F8504B2-3570-D2A5-BEED-A082B39F0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3810"/>
          <a:stretch/>
        </p:blipFill>
        <p:spPr>
          <a:xfrm>
            <a:off x="1463964" y="-79206"/>
            <a:ext cx="9131465" cy="5739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2E21A-D3DA-2EE3-527D-478405795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079" y="2446351"/>
            <a:ext cx="7351842" cy="26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1033</Words>
  <Application>Microsoft Office PowerPoint</Application>
  <PresentationFormat>Màn hình rộng</PresentationFormat>
  <Paragraphs>168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Cambria</vt:lpstr>
      <vt:lpstr>HP-073</vt:lpstr>
      <vt:lpstr>阿里巴巴普惠体</vt:lpstr>
      <vt:lpstr>Arial</vt:lpstr>
      <vt:lpstr>等线</vt:lpstr>
      <vt:lpstr>UTM Avo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MANGNONTEAM</dc:creator>
  <cp:lastModifiedBy>Dung Âu</cp:lastModifiedBy>
  <cp:revision>78</cp:revision>
  <dcterms:created xsi:type="dcterms:W3CDTF">2018-04-18T06:17:00Z</dcterms:created>
  <dcterms:modified xsi:type="dcterms:W3CDTF">2026-04-03T03:31:45Z</dcterms:modified>
</cp:coreProperties>
</file>