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437" r:id="rId3"/>
    <p:sldId id="257" r:id="rId4"/>
    <p:sldId id="262" r:id="rId5"/>
    <p:sldId id="263" r:id="rId6"/>
    <p:sldId id="264" r:id="rId7"/>
    <p:sldId id="265" r:id="rId8"/>
    <p:sldId id="266" r:id="rId9"/>
    <p:sldId id="267" r:id="rId10"/>
    <p:sldId id="268" r:id="rId11"/>
    <p:sldId id="269" r:id="rId12"/>
    <p:sldId id="270" r:id="rId13"/>
    <p:sldId id="271" r:id="rId14"/>
    <p:sldId id="272"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315"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97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651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4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93661407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2892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4E0A2-C133-4F7F-A642-5DA85E6E2B8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3D25CB-F9C4-4AC8-8261-E333F8B4A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76A3D7-34FF-416C-8F0F-241D9B43BECF}"/>
              </a:ext>
            </a:extLst>
          </p:cNvPr>
          <p:cNvSpPr>
            <a:spLocks noGrp="1"/>
          </p:cNvSpPr>
          <p:nvPr>
            <p:ph type="dt" sz="half" idx="10"/>
          </p:nvPr>
        </p:nvSpPr>
        <p:spPr/>
        <p:txBody>
          <a:bodyPr/>
          <a:lstStyle/>
          <a:p>
            <a:fld id="{14B43335-9B88-42EB-9188-1DCC62FEFE3F}" type="datetimeFigureOut">
              <a:rPr lang="zh-CN" altLang="en-US" smtClean="0"/>
              <a:t>2026/3/9</a:t>
            </a:fld>
            <a:endParaRPr lang="zh-CN" altLang="en-US"/>
          </a:p>
        </p:txBody>
      </p:sp>
      <p:sp>
        <p:nvSpPr>
          <p:cNvPr id="5" name="页脚占位符 4">
            <a:extLst>
              <a:ext uri="{FF2B5EF4-FFF2-40B4-BE49-F238E27FC236}">
                <a16:creationId xmlns:a16="http://schemas.microsoft.com/office/drawing/2014/main" id="{3E6A94B1-7AC6-4CD7-9299-E35F743EDC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4B71CC-8CE4-439D-BCD5-4482D94C51F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3215631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4990" y="0"/>
            <a:ext cx="12192000" cy="6859177"/>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157987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1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97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700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97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24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63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74D1C7-2724-4A42-AE5E-AA9725A9432A}"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17922F-6315-4908-B8BD-C5E01668155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35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201"/>
            <a:ext cx="12192000" cy="6841596"/>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907280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73" name="Picture 72" descr="A white circle with leaves and blue text&#10;&#10;Description automatically generated">
            <a:extLst>
              <a:ext uri="{FF2B5EF4-FFF2-40B4-BE49-F238E27FC236}">
                <a16:creationId xmlns:a16="http://schemas.microsoft.com/office/drawing/2014/main" id="{8A14F629-AF6F-6B69-EC49-6B8C4524FE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05516" y="184721"/>
            <a:ext cx="1257264" cy="1257264"/>
          </a:xfrm>
          <a:prstGeom prst="rect">
            <a:avLst/>
          </a:prstGeom>
        </p:spPr>
      </p:pic>
      <p:pic>
        <p:nvPicPr>
          <p:cNvPr id="74" name="Picture 73" descr="A white circle with leaves and blue text&#10;&#10;Description automatically generated">
            <a:extLst>
              <a:ext uri="{FF2B5EF4-FFF2-40B4-BE49-F238E27FC236}">
                <a16:creationId xmlns:a16="http://schemas.microsoft.com/office/drawing/2014/main" id="{A04CAFBC-1EEC-6DC9-3541-8CA19170AE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2529" y="10009205"/>
            <a:ext cx="1131228" cy="1131228"/>
          </a:xfrm>
          <a:prstGeom prst="rect">
            <a:avLst/>
          </a:prstGeom>
        </p:spPr>
      </p:pic>
    </p:spTree>
    <p:extLst>
      <p:ext uri="{BB962C8B-B14F-4D97-AF65-F5344CB8AC3E}">
        <p14:creationId xmlns:p14="http://schemas.microsoft.com/office/powerpoint/2010/main" val="3340560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1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8.wdp"/><Relationship Id="rId2" Type="http://schemas.openxmlformats.org/officeDocument/2006/relationships/image" Target="../media/image13.png"/><Relationship Id="rId16"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15.png"/><Relationship Id="rId15" Type="http://schemas.microsoft.com/office/2007/relationships/hdphoto" Target="../media/hdphoto7.wdp"/><Relationship Id="rId10" Type="http://schemas.openxmlformats.org/officeDocument/2006/relationships/image" Target="../media/image19.png"/><Relationship Id="rId19" Type="http://schemas.openxmlformats.org/officeDocument/2006/relationships/image" Target="../media/image28.png"/><Relationship Id="rId4" Type="http://schemas.microsoft.com/office/2007/relationships/hdphoto" Target="../media/hdphoto3.wdp"/><Relationship Id="rId9" Type="http://schemas.openxmlformats.org/officeDocument/2006/relationships/image" Target="../media/image18.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6.wdp"/><Relationship Id="rId1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8.wdp"/><Relationship Id="rId2" Type="http://schemas.openxmlformats.org/officeDocument/2006/relationships/image" Target="../media/image13.png"/><Relationship Id="rId16"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5.wdp"/><Relationship Id="rId5" Type="http://schemas.openxmlformats.org/officeDocument/2006/relationships/image" Target="../media/image15.png"/><Relationship Id="rId15" Type="http://schemas.microsoft.com/office/2007/relationships/hdphoto" Target="../media/hdphoto7.wdp"/><Relationship Id="rId10" Type="http://schemas.openxmlformats.org/officeDocument/2006/relationships/image" Target="../media/image19.png"/><Relationship Id="rId19" Type="http://schemas.openxmlformats.org/officeDocument/2006/relationships/image" Target="../media/image24.png"/><Relationship Id="rId4" Type="http://schemas.microsoft.com/office/2007/relationships/hdphoto" Target="../media/hdphoto3.wdp"/><Relationship Id="rId9" Type="http://schemas.openxmlformats.org/officeDocument/2006/relationships/image" Target="../media/image18.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64803" y="28538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606381" y="2635109"/>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bao nhiêu chậu cây?</a:t>
            </a: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623966" y="2676509"/>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a:t>
            </a:r>
            <a:r>
              <a:rPr lang="en-US" sz="3200" b="1">
                <a:solidFill>
                  <a:srgbClr val="0070C0"/>
                </a:solidFill>
                <a:latin typeface="Cambria" panose="02040503050406030204" pitchFamily="18" charset="0"/>
                <a:ea typeface="Cambria" panose="02040503050406030204" pitchFamily="18" charset="0"/>
              </a:rPr>
              <a:t>số </a:t>
            </a:r>
            <a:r>
              <a:rPr lang="vi-VN" sz="3200" b="1">
                <a:solidFill>
                  <a:srgbClr val="0070C0"/>
                </a:solidFill>
                <a:latin typeface="Cambria" panose="02040503050406030204" pitchFamily="18" charset="0"/>
                <a:ea typeface="Cambria" panose="02040503050406030204" pitchFamily="18" charset="0"/>
              </a:rPr>
              <a:t>chậu cây</a:t>
            </a:r>
            <a:r>
              <a:rPr lang="en-US" sz="3200" b="1">
                <a:solidFill>
                  <a:srgbClr val="0070C0"/>
                </a:solidFill>
                <a:latin typeface="Cambria" panose="02040503050406030204" pitchFamily="18" charset="0"/>
                <a:ea typeface="Cambria" panose="02040503050406030204" pitchFamily="18" charset="0"/>
              </a:rPr>
              <a:t> là:</a:t>
            </a:r>
            <a:endParaRPr lang="vi-VN" sz="32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791308" y="3753727"/>
            <a:ext cx="10972799" cy="535531"/>
          </a:xfrm>
          <a:prstGeom prst="rect">
            <a:avLst/>
          </a:prstGeom>
          <a:noFill/>
          <a:ln w="12700">
            <a:noFill/>
            <a:prstDash val="dash"/>
          </a:ln>
        </p:spPr>
        <p:txBody>
          <a:bodyPr wrap="square" rtlCol="0">
            <a:spAutoFit/>
          </a:bodyPr>
          <a:lstStyle/>
          <a:p>
            <a:pPr algn="just">
              <a:lnSpc>
                <a:spcPct val="90000"/>
              </a:lnSpc>
            </a:pPr>
            <a:r>
              <a:rPr lang="pt-BR" sz="3200" b="1">
                <a:solidFill>
                  <a:srgbClr val="FF0066"/>
                </a:solidFill>
                <a:latin typeface="Cambria" panose="02040503050406030204" pitchFamily="18" charset="0"/>
                <a:ea typeface="Cambria" panose="02040503050406030204" pitchFamily="18" charset="0"/>
              </a:rPr>
              <a:t>(2 + 3 + 5 + 5 + 5 + 8 + 8 + 10 + 12 + 12) : 10 = 7 (chậu cây)</a:t>
            </a:r>
            <a:endParaRPr lang="vi-VN" sz="66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69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 presetClass="exit" presetSubtype="4" fill="hold" grpId="1"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stretch>
            <a:fillRect/>
          </a:stretch>
        </p:blipFill>
        <p:spPr>
          <a:xfrm>
            <a:off x="1682610" y="1440742"/>
            <a:ext cx="8193734" cy="2292295"/>
          </a:xfrm>
          <a:prstGeom prst="rect">
            <a:avLst/>
          </a:prstGeom>
        </p:spPr>
      </p:pic>
      <p:sp>
        <p:nvSpPr>
          <p:cNvPr id="11" name="TextBox 10">
            <a:extLst>
              <a:ext uri="{FF2B5EF4-FFF2-40B4-BE49-F238E27FC236}">
                <a16:creationId xmlns:a16="http://schemas.microsoft.com/office/drawing/2014/main" id="{10A1E5CE-355F-074E-8794-92874378D260}"/>
              </a:ext>
            </a:extLst>
          </p:cNvPr>
          <p:cNvSpPr txBox="1"/>
          <p:nvPr/>
        </p:nvSpPr>
        <p:spPr>
          <a:xfrm>
            <a:off x="641550" y="3734956"/>
            <a:ext cx="10999464" cy="1077218"/>
          </a:xfrm>
          <a:prstGeom prst="rect">
            <a:avLst/>
          </a:prstGeom>
          <a:noFill/>
          <a:ln w="12700">
            <a:noFill/>
            <a:prstDash val="dash"/>
          </a:ln>
        </p:spPr>
        <p:txBody>
          <a:bodyPr wrap="square" rtlCol="0">
            <a:spAutoFit/>
          </a:bodyPr>
          <a:lstStyle/>
          <a:p>
            <a:pPr algn="just"/>
            <a:r>
              <a:rPr lang="en-US" sz="3200" b="1">
                <a:solidFill>
                  <a:srgbClr val="0070C0"/>
                </a:solidFill>
                <a:latin typeface="Cambria" panose="02040503050406030204" pitchFamily="18" charset="0"/>
                <a:ea typeface="Cambria" panose="02040503050406030204" pitchFamily="18" charset="0"/>
              </a:rPr>
              <a:t>a) Chọn 1 trong 4 hộp đó, mở hộp và quan sát đồ vật bên trong hộp. Nêu các sự kiện có thể xảy ra.</a:t>
            </a:r>
            <a:endParaRPr lang="vi-VN" sz="4800" b="1">
              <a:solidFill>
                <a:srgbClr val="0070C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0A1E5CE-355F-074E-8794-92874378D260}"/>
              </a:ext>
            </a:extLst>
          </p:cNvPr>
          <p:cNvSpPr txBox="1"/>
          <p:nvPr/>
        </p:nvSpPr>
        <p:spPr>
          <a:xfrm>
            <a:off x="604334" y="3733037"/>
            <a:ext cx="10999464" cy="1723549"/>
          </a:xfrm>
          <a:prstGeom prst="rect">
            <a:avLst/>
          </a:prstGeom>
          <a:noFill/>
          <a:ln w="12700">
            <a:noFill/>
            <a:prstDash val="dash"/>
          </a:ln>
        </p:spPr>
        <p:txBody>
          <a:bodyPr wrap="square" rtlCol="0">
            <a:spAutoFit/>
          </a:bodyPr>
          <a:lstStyle/>
          <a:p>
            <a:pPr>
              <a:spcBef>
                <a:spcPts val="600"/>
              </a:spcBef>
            </a:pPr>
            <a:r>
              <a:rPr lang="vi-VN" sz="3200" b="1">
                <a:solidFill>
                  <a:srgbClr val="7030A0"/>
                </a:solidFill>
                <a:latin typeface="Cambria" panose="02040503050406030204" pitchFamily="18" charset="0"/>
                <a:ea typeface="Cambria" panose="02040503050406030204" pitchFamily="18" charset="0"/>
              </a:rPr>
              <a:t>a) Các sự kiện có thể xảy ra là:</a:t>
            </a:r>
          </a:p>
          <a:p>
            <a:pPr>
              <a:spcBef>
                <a:spcPts val="600"/>
              </a:spcBef>
            </a:pPr>
            <a:r>
              <a:rPr lang="vi-VN" sz="3200" b="1">
                <a:latin typeface="Cambria" panose="02040503050406030204" pitchFamily="18" charset="0"/>
                <a:ea typeface="Cambria" panose="02040503050406030204" pitchFamily="18" charset="0"/>
              </a:rPr>
              <a:t>- Việt lấy được chiếc hộp đựng kẹo</a:t>
            </a:r>
          </a:p>
          <a:p>
            <a:pPr>
              <a:spcBef>
                <a:spcPts val="600"/>
              </a:spcBef>
            </a:pPr>
            <a:r>
              <a:rPr lang="vi-VN" sz="3200" b="1">
                <a:latin typeface="Cambria" panose="02040503050406030204" pitchFamily="18" charset="0"/>
                <a:ea typeface="Cambria" panose="02040503050406030204" pitchFamily="18" charset="0"/>
              </a:rPr>
              <a:t>- Việt lấy được chiếc hộp đựng tẩy bút chì.</a:t>
            </a:r>
          </a:p>
        </p:txBody>
      </p:sp>
    </p:spTree>
    <p:extLst>
      <p:ext uri="{BB962C8B-B14F-4D97-AF65-F5344CB8AC3E}">
        <p14:creationId xmlns:p14="http://schemas.microsoft.com/office/powerpoint/2010/main" val="4260792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2" presetClass="exit" presetSubtype="4" fill="hold" grpId="1" nodeType="withEffect">
                                  <p:stCondLst>
                                    <p:cond delay="0"/>
                                  </p:stCondLst>
                                  <p:childTnLst>
                                    <p:anim calcmode="lin" valueType="num">
                                      <p:cBhvr additive="base">
                                        <p:cTn id="27" dur="500"/>
                                        <p:tgtEl>
                                          <p:spTgt spid="11"/>
                                        </p:tgtEl>
                                        <p:attrNameLst>
                                          <p:attrName>ppt_x</p:attrName>
                                        </p:attrNameLst>
                                      </p:cBhvr>
                                      <p:tavLst>
                                        <p:tav tm="0">
                                          <p:val>
                                            <p:strVal val="ppt_x"/>
                                          </p:val>
                                        </p:tav>
                                        <p:tav tm="100000">
                                          <p:val>
                                            <p:strVal val="ppt_x"/>
                                          </p:val>
                                        </p:tav>
                                      </p:tavLst>
                                    </p:anim>
                                    <p:anim calcmode="lin" valueType="num">
                                      <p:cBhvr additive="base">
                                        <p:cTn id="28" dur="500"/>
                                        <p:tgtEl>
                                          <p:spTgt spid="11"/>
                                        </p:tgtEl>
                                        <p:attrNameLst>
                                          <p:attrName>ppt_y</p:attrName>
                                        </p:attrNameLst>
                                      </p:cBhvr>
                                      <p:tavLst>
                                        <p:tav tm="0">
                                          <p:val>
                                            <p:strVal val="ppt_y"/>
                                          </p:val>
                                        </p:tav>
                                        <p:tav tm="100000">
                                          <p:val>
                                            <p:strVal val="1+ppt_h/2"/>
                                          </p:val>
                                        </p:tav>
                                      </p:tavLst>
                                    </p:anim>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1"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Picture 9"/>
          <p:cNvPicPr>
            <a:picLocks noChangeAspect="1"/>
          </p:cNvPicPr>
          <p:nvPr/>
        </p:nvPicPr>
        <p:blipFill>
          <a:blip r:embed="rId2"/>
          <a:stretch>
            <a:fillRect/>
          </a:stretch>
        </p:blipFill>
        <p:spPr>
          <a:xfrm>
            <a:off x="2145671" y="1287979"/>
            <a:ext cx="8193734" cy="2292295"/>
          </a:xfrm>
          <a:prstGeom prst="rect">
            <a:avLst/>
          </a:prstGeom>
        </p:spPr>
      </p:pic>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0A1E5CE-355F-074E-8794-92874378D260}"/>
              </a:ext>
            </a:extLst>
          </p:cNvPr>
          <p:cNvSpPr txBox="1"/>
          <p:nvPr/>
        </p:nvSpPr>
        <p:spPr>
          <a:xfrm>
            <a:off x="422031" y="3523936"/>
            <a:ext cx="11218983" cy="1384995"/>
          </a:xfrm>
          <a:prstGeom prst="rect">
            <a:avLst/>
          </a:prstGeom>
          <a:noFill/>
          <a:ln w="12700">
            <a:noFill/>
            <a:prstDash val="dash"/>
          </a:ln>
        </p:spPr>
        <p:txBody>
          <a:bodyPr wrap="square" rtlCol="0">
            <a:spAutoFit/>
          </a:bodyPr>
          <a:lstStyle/>
          <a:p>
            <a:pPr algn="just"/>
            <a:r>
              <a:rPr lang="vi-VN" sz="2800" dirty="0">
                <a:latin typeface="Cambria" panose="02040503050406030204" pitchFamily="18" charset="0"/>
                <a:ea typeface="Cambria" panose="02040503050406030204" pitchFamily="18" charset="0"/>
              </a:rPr>
              <a:t>b) Chọn 1 hộp bất kì trong số 4 hộp, quan sát đồ vật trong hộp, ghi lại kết quả vào bảng kiểm đếm (theo mẫu). Sau đó, đóng hộp lại và đảo vị trí các hộp đó. Thực hiện 10 lần như vậy.</a:t>
            </a:r>
            <a:endParaRPr lang="vi-VN" sz="6600" dirty="0">
              <a:solidFill>
                <a:srgbClr val="0070C0"/>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9000551"/>
              </p:ext>
            </p:extLst>
          </p:nvPr>
        </p:nvGraphicFramePr>
        <p:xfrm>
          <a:off x="1567767" y="4971184"/>
          <a:ext cx="9067408" cy="1345208"/>
        </p:xfrm>
        <a:graphic>
          <a:graphicData uri="http://schemas.openxmlformats.org/drawingml/2006/table">
            <a:tbl>
              <a:tblPr firstRow="1" bandRow="1">
                <a:tableStyleId>{22838BEF-8BB2-4498-84A7-C5851F593DF1}</a:tableStyleId>
              </a:tblPr>
              <a:tblGrid>
                <a:gridCol w="6366411">
                  <a:extLst>
                    <a:ext uri="{9D8B030D-6E8A-4147-A177-3AD203B41FA5}">
                      <a16:colId xmlns:a16="http://schemas.microsoft.com/office/drawing/2014/main" val="1422635158"/>
                    </a:ext>
                  </a:extLst>
                </a:gridCol>
                <a:gridCol w="2700997">
                  <a:extLst>
                    <a:ext uri="{9D8B030D-6E8A-4147-A177-3AD203B41FA5}">
                      <a16:colId xmlns:a16="http://schemas.microsoft.com/office/drawing/2014/main" val="4202664325"/>
                    </a:ext>
                  </a:extLst>
                </a:gridCol>
              </a:tblGrid>
              <a:tr h="672604">
                <a:tc>
                  <a:txBody>
                    <a:bodyPr/>
                    <a:lstStyle/>
                    <a:p>
                      <a:r>
                        <a:rPr lang="en-US" sz="3200" b="0" dirty="0" err="1">
                          <a:latin typeface="Cambria" panose="02040503050406030204" pitchFamily="18" charset="0"/>
                          <a:ea typeface="Cambria" panose="02040503050406030204" pitchFamily="18" charset="0"/>
                        </a:rPr>
                        <a:t>Chọn</a:t>
                      </a:r>
                      <a:r>
                        <a:rPr lang="en-US" sz="3200" b="0" dirty="0">
                          <a:latin typeface="Cambria" panose="02040503050406030204" pitchFamily="18" charset="0"/>
                          <a:ea typeface="Cambria" panose="02040503050406030204" pitchFamily="18" charset="0"/>
                        </a:rPr>
                        <a:t> </a:t>
                      </a:r>
                      <a:r>
                        <a:rPr lang="en-US" sz="3200" b="0" dirty="0" err="1">
                          <a:latin typeface="Cambria" panose="02040503050406030204" pitchFamily="18" charset="0"/>
                          <a:ea typeface="Cambria" panose="02040503050406030204" pitchFamily="18" charset="0"/>
                        </a:rPr>
                        <a:t>được</a:t>
                      </a:r>
                      <a:r>
                        <a:rPr lang="en-US" sz="3200" b="0" baseline="0" dirty="0">
                          <a:latin typeface="Cambria" panose="02040503050406030204" pitchFamily="18" charset="0"/>
                          <a:ea typeface="Cambria" panose="02040503050406030204" pitchFamily="18" charset="0"/>
                        </a:rPr>
                        <a:t> </a:t>
                      </a:r>
                      <a:r>
                        <a:rPr lang="en-US" sz="3200" b="0" baseline="0" dirty="0" err="1">
                          <a:latin typeface="Cambria" panose="02040503050406030204" pitchFamily="18" charset="0"/>
                          <a:ea typeface="Cambria" panose="02040503050406030204" pitchFamily="18" charset="0"/>
                        </a:rPr>
                        <a:t>hộp</a:t>
                      </a:r>
                      <a:r>
                        <a:rPr lang="en-US" sz="3200" b="0" baseline="0" dirty="0">
                          <a:latin typeface="Cambria" panose="02040503050406030204" pitchFamily="18" charset="0"/>
                          <a:ea typeface="Cambria" panose="02040503050406030204" pitchFamily="18" charset="0"/>
                        </a:rPr>
                        <a:t> </a:t>
                      </a:r>
                      <a:r>
                        <a:rPr lang="en-US" sz="3200" b="0" baseline="0" dirty="0" err="1">
                          <a:latin typeface="Cambria" panose="02040503050406030204" pitchFamily="18" charset="0"/>
                          <a:ea typeface="Cambria" panose="02040503050406030204" pitchFamily="18" charset="0"/>
                        </a:rPr>
                        <a:t>đựng</a:t>
                      </a:r>
                      <a:r>
                        <a:rPr lang="en-US" sz="3200" b="0" baseline="0" dirty="0">
                          <a:latin typeface="Cambria" panose="02040503050406030204" pitchFamily="18" charset="0"/>
                          <a:ea typeface="Cambria" panose="02040503050406030204" pitchFamily="18" charset="0"/>
                        </a:rPr>
                        <a:t> </a:t>
                      </a:r>
                      <a:r>
                        <a:rPr lang="en-US" sz="3200" b="0" baseline="0" dirty="0" err="1">
                          <a:latin typeface="Cambria" panose="02040503050406030204" pitchFamily="18" charset="0"/>
                          <a:ea typeface="Cambria" panose="02040503050406030204" pitchFamily="18" charset="0"/>
                        </a:rPr>
                        <a:t>kẹo</a:t>
                      </a:r>
                      <a:endParaRPr lang="en-US" sz="3200" b="0" dirty="0">
                        <a:latin typeface="Cambria" panose="02040503050406030204" pitchFamily="18" charset="0"/>
                        <a:ea typeface="Cambria" panose="02040503050406030204" pitchFamily="18" charset="0"/>
                      </a:endParaRPr>
                    </a:p>
                  </a:txBody>
                  <a:tcPr anchor="ctr">
                    <a:solidFill>
                      <a:schemeClr val="accent1">
                        <a:lumMod val="20000"/>
                        <a:lumOff val="80000"/>
                      </a:schemeClr>
                    </a:solidFill>
                  </a:tcPr>
                </a:tc>
                <a:tc>
                  <a:txBody>
                    <a:bodyPr/>
                    <a:lstStyle/>
                    <a:p>
                      <a:pPr algn="ctr"/>
                      <a:r>
                        <a:rPr lang="en-US" sz="3600" b="0">
                          <a:latin typeface="Cambria" panose="02040503050406030204" pitchFamily="18" charset="0"/>
                          <a:ea typeface="Cambria" panose="02040503050406030204" pitchFamily="18" charset="0"/>
                        </a:rPr>
                        <a:t>?</a:t>
                      </a:r>
                    </a:p>
                  </a:txBody>
                  <a:tcPr anchor="ctr">
                    <a:solidFill>
                      <a:schemeClr val="bg1"/>
                    </a:solidFill>
                  </a:tcPr>
                </a:tc>
                <a:extLst>
                  <a:ext uri="{0D108BD9-81ED-4DB2-BD59-A6C34878D82A}">
                    <a16:rowId xmlns:a16="http://schemas.microsoft.com/office/drawing/2014/main" val="2435169265"/>
                  </a:ext>
                </a:extLst>
              </a:tr>
              <a:tr h="672604">
                <a:tc>
                  <a:txBody>
                    <a:bodyPr/>
                    <a:lstStyle/>
                    <a:p>
                      <a:r>
                        <a:rPr lang="en-US" sz="3200">
                          <a:latin typeface="Cambria" panose="02040503050406030204" pitchFamily="18" charset="0"/>
                          <a:ea typeface="Cambria" panose="02040503050406030204" pitchFamily="18" charset="0"/>
                        </a:rPr>
                        <a:t>Chọn được</a:t>
                      </a:r>
                      <a:r>
                        <a:rPr lang="en-US" sz="3200" baseline="0">
                          <a:latin typeface="Cambria" panose="02040503050406030204" pitchFamily="18" charset="0"/>
                          <a:ea typeface="Cambria" panose="02040503050406030204" pitchFamily="18" charset="0"/>
                        </a:rPr>
                        <a:t> hộp đựng tẩy bút chì</a:t>
                      </a:r>
                      <a:endParaRPr lang="en-US" sz="3200">
                        <a:latin typeface="Cambria" panose="02040503050406030204" pitchFamily="18" charset="0"/>
                        <a:ea typeface="Cambria" panose="02040503050406030204" pitchFamily="18" charset="0"/>
                      </a:endParaRPr>
                    </a:p>
                  </a:txBody>
                  <a:tcPr anchor="ctr">
                    <a:solidFill>
                      <a:schemeClr val="accent1">
                        <a:lumMod val="20000"/>
                        <a:lumOff val="80000"/>
                      </a:schemeClr>
                    </a:solidFill>
                  </a:tcPr>
                </a:tc>
                <a:tc>
                  <a:txBody>
                    <a:bodyPr/>
                    <a:lstStyle/>
                    <a:p>
                      <a:pPr algn="ctr"/>
                      <a:r>
                        <a:rPr lang="en-US" sz="3600" dirty="0">
                          <a:latin typeface="Cambria" panose="02040503050406030204" pitchFamily="18" charset="0"/>
                          <a:ea typeface="Cambria" panose="02040503050406030204" pitchFamily="18" charset="0"/>
                        </a:rPr>
                        <a:t>?</a:t>
                      </a:r>
                    </a:p>
                  </a:txBody>
                  <a:tcPr anchor="ctr">
                    <a:solidFill>
                      <a:schemeClr val="bg1"/>
                    </a:solidFill>
                  </a:tcPr>
                </a:tc>
                <a:extLst>
                  <a:ext uri="{0D108BD9-81ED-4DB2-BD59-A6C34878D82A}">
                    <a16:rowId xmlns:a16="http://schemas.microsoft.com/office/drawing/2014/main" val="3840936439"/>
                  </a:ext>
                </a:extLst>
              </a:tr>
            </a:tbl>
          </a:graphicData>
        </a:graphic>
      </p:graphicFrame>
    </p:spTree>
    <p:extLst>
      <p:ext uri="{BB962C8B-B14F-4D97-AF65-F5344CB8AC3E}">
        <p14:creationId xmlns:p14="http://schemas.microsoft.com/office/powerpoint/2010/main" val="1603993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Picture 9"/>
          <p:cNvPicPr>
            <a:picLocks noChangeAspect="1"/>
          </p:cNvPicPr>
          <p:nvPr/>
        </p:nvPicPr>
        <p:blipFill>
          <a:blip r:embed="rId2"/>
          <a:stretch>
            <a:fillRect/>
          </a:stretch>
        </p:blipFill>
        <p:spPr>
          <a:xfrm>
            <a:off x="2145671" y="1287979"/>
            <a:ext cx="8193734" cy="2292295"/>
          </a:xfrm>
          <a:prstGeom prst="rect">
            <a:avLst/>
          </a:prstGeom>
        </p:spPr>
      </p:pic>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0A1E5CE-355F-074E-8794-92874378D260}"/>
              </a:ext>
            </a:extLst>
          </p:cNvPr>
          <p:cNvSpPr txBox="1"/>
          <p:nvPr/>
        </p:nvSpPr>
        <p:spPr>
          <a:xfrm>
            <a:off x="422031" y="3523936"/>
            <a:ext cx="11218983" cy="1077218"/>
          </a:xfrm>
          <a:prstGeom prst="rect">
            <a:avLst/>
          </a:prstGeom>
          <a:noFill/>
          <a:ln w="12700">
            <a:noFill/>
            <a:prstDash val="dash"/>
          </a:ln>
        </p:spPr>
        <p:txBody>
          <a:bodyPr wrap="square" rtlCol="0">
            <a:spAutoFit/>
          </a:bodyPr>
          <a:lstStyle/>
          <a:p>
            <a:pPr algn="just"/>
            <a:r>
              <a:rPr lang="en-US" sz="3200" dirty="0">
                <a:latin typeface="Cambria" panose="02040503050406030204" pitchFamily="18" charset="0"/>
                <a:ea typeface="Cambria" panose="02040503050406030204" pitchFamily="18" charset="0"/>
              </a:rPr>
              <a:t>c) </a:t>
            </a:r>
            <a:r>
              <a:rPr lang="en-US" sz="3200" dirty="0" err="1">
                <a:latin typeface="Cambria" panose="02040503050406030204" pitchFamily="18" charset="0"/>
                <a:ea typeface="Cambria" panose="02040503050406030204" pitchFamily="18" charset="0"/>
              </a:rPr>
              <a:t>Dựa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hãy</a:t>
            </a:r>
            <a:r>
              <a:rPr lang="en-US" sz="3200" dirty="0">
                <a:latin typeface="Cambria" panose="02040503050406030204" pitchFamily="18" charset="0"/>
                <a:ea typeface="Cambria" panose="02040503050406030204" pitchFamily="18" charset="0"/>
              </a:rPr>
              <a:t> so </a:t>
            </a:r>
            <a:r>
              <a:rPr lang="en-US" sz="3200" dirty="0" err="1">
                <a:latin typeface="Cambria" panose="02040503050406030204" pitchFamily="18" charset="0"/>
                <a:ea typeface="Cambria" panose="02040503050406030204" pitchFamily="18" charset="0"/>
              </a:rPr>
              <a:t>sánh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xuất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endParaRPr lang="vi-VN" sz="9600" dirty="0">
              <a:solidFill>
                <a:srgbClr val="0070C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0A1E5CE-355F-074E-8794-92874378D260}"/>
              </a:ext>
            </a:extLst>
          </p:cNvPr>
          <p:cNvSpPr txBox="1"/>
          <p:nvPr/>
        </p:nvSpPr>
        <p:spPr>
          <a:xfrm>
            <a:off x="758158" y="4601154"/>
            <a:ext cx="11218983" cy="584775"/>
          </a:xfrm>
          <a:prstGeom prst="rect">
            <a:avLst/>
          </a:prstGeom>
          <a:noFill/>
          <a:ln w="12700">
            <a:noFill/>
            <a:prstDash val="dash"/>
          </a:ln>
        </p:spPr>
        <p:txBody>
          <a:bodyPr wrap="square" rtlCol="0">
            <a:spAutoFit/>
          </a:bodyPr>
          <a:lstStyle/>
          <a:p>
            <a:pPr algn="just"/>
            <a:r>
              <a:rPr lang="en-US" sz="3200" b="1">
                <a:solidFill>
                  <a:srgbClr val="0070C0"/>
                </a:solidFill>
                <a:latin typeface="Cambria" panose="02040503050406030204" pitchFamily="18" charset="0"/>
                <a:ea typeface="Cambria" panose="02040503050406030204" pitchFamily="18" charset="0"/>
              </a:rPr>
              <a:t>Số lần xuất hiện của tẩy bút chì nhiều hơn kẹo.</a:t>
            </a:r>
            <a:endParaRPr lang="vi-VN" sz="96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9002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5" name="Rounded Rectangle 4"/>
          <p:cNvSpPr/>
          <p:nvPr/>
        </p:nvSpPr>
        <p:spPr>
          <a:xfrm>
            <a:off x="486625" y="103073"/>
            <a:ext cx="11149566" cy="400272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669487" y="2160177"/>
            <a:ext cx="4700892" cy="4700892"/>
          </a:xfrm>
          <a:prstGeom prst="rect">
            <a:avLst/>
          </a:prstGeom>
        </p:spPr>
      </p:pic>
      <p:pic>
        <p:nvPicPr>
          <p:cNvPr id="8"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8"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308982" y="5893455"/>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4" name="Picture 4" descr="Doggy PNG Images With Transparent Background | Free Download On Lovepi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019933" y="1122492"/>
            <a:ext cx="1027737" cy="1810284"/>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808446" y="2752757"/>
            <a:ext cx="819207" cy="1322871"/>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10673182" y="-136437"/>
            <a:ext cx="1523956" cy="1678399"/>
          </a:xfrm>
          <a:prstGeom prst="rect">
            <a:avLst/>
          </a:prstGeom>
        </p:spPr>
      </p:pic>
      <p:pic>
        <p:nvPicPr>
          <p:cNvPr id="23" name="Picture 22">
            <a:extLst>
              <a:ext uri="{FF2B5EF4-FFF2-40B4-BE49-F238E27FC236}">
                <a16:creationId xmlns:a16="http://schemas.microsoft.com/office/drawing/2014/main" id="{6299EE79-B207-B02A-683E-4F7A6969512A}"/>
              </a:ext>
            </a:extLst>
          </p:cNvPr>
          <p:cNvPicPr>
            <a:picLocks noChangeAspect="1"/>
          </p:cNvPicPr>
          <p:nvPr/>
        </p:nvPicPr>
        <p:blipFill>
          <a:blip r:embed="rId19"/>
          <a:stretch>
            <a:fillRect/>
          </a:stretch>
        </p:blipFill>
        <p:spPr>
          <a:xfrm>
            <a:off x="1254790" y="456722"/>
            <a:ext cx="8427829" cy="4053901"/>
          </a:xfrm>
          <a:prstGeom prst="rect">
            <a:avLst/>
          </a:prstGeom>
        </p:spPr>
      </p:pic>
    </p:spTree>
    <p:extLst>
      <p:ext uri="{BB962C8B-B14F-4D97-AF65-F5344CB8AC3E}">
        <p14:creationId xmlns:p14="http://schemas.microsoft.com/office/powerpoint/2010/main" val="3602731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5" name="Rounded Rectangle 4"/>
          <p:cNvSpPr/>
          <p:nvPr/>
        </p:nvSpPr>
        <p:spPr>
          <a:xfrm>
            <a:off x="486625" y="103073"/>
            <a:ext cx="11149566" cy="400272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669487" y="2160177"/>
            <a:ext cx="4700892" cy="4700892"/>
          </a:xfrm>
          <a:prstGeom prst="rect">
            <a:avLst/>
          </a:prstGeom>
        </p:spPr>
      </p:pic>
      <p:pic>
        <p:nvPicPr>
          <p:cNvPr id="8"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8"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308982" y="5893455"/>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4" name="Picture 4" descr="Doggy PNG Images With Transparent Background | Free Download On Lovepi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019933" y="1122492"/>
            <a:ext cx="1027737" cy="1810284"/>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808446" y="2752757"/>
            <a:ext cx="819207" cy="1322871"/>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10673182" y="-136437"/>
            <a:ext cx="1523956" cy="1678399"/>
          </a:xfrm>
          <a:prstGeom prst="rect">
            <a:avLst/>
          </a:prstGeom>
        </p:spPr>
      </p:pic>
      <p:pic>
        <p:nvPicPr>
          <p:cNvPr id="3" name="Picture 2"/>
          <p:cNvPicPr>
            <a:picLocks noChangeAspect="1"/>
          </p:cNvPicPr>
          <p:nvPr/>
        </p:nvPicPr>
        <p:blipFill>
          <a:blip r:embed="rId19"/>
          <a:stretch>
            <a:fillRect/>
          </a:stretch>
        </p:blipFill>
        <p:spPr>
          <a:xfrm>
            <a:off x="1047603" y="-104094"/>
            <a:ext cx="9486198" cy="4541914"/>
          </a:xfrm>
          <a:prstGeom prst="rect">
            <a:avLst/>
          </a:prstGeom>
        </p:spPr>
      </p:pic>
    </p:spTree>
    <p:extLst>
      <p:ext uri="{BB962C8B-B14F-4D97-AF65-F5344CB8AC3E}">
        <p14:creationId xmlns:p14="http://schemas.microsoft.com/office/powerpoint/2010/main" val="295100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1</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586244" y="478819"/>
            <a:ext cx="4559062" cy="584775"/>
          </a:xfrm>
          <a:prstGeom prst="rect">
            <a:avLst/>
          </a:prstGeom>
          <a:noFill/>
          <a:ln w="12700">
            <a:solidFill>
              <a:srgbClr val="FF3300"/>
            </a:solidFill>
            <a:prstDash val="dash"/>
          </a:ln>
        </p:spPr>
        <p:txBody>
          <a:bodyPr wrap="square" rtlCol="0">
            <a:spAutoFit/>
          </a:bodyPr>
          <a:lstStyle/>
          <a:p>
            <a:pPr algn="just"/>
            <a:r>
              <a:rPr lang="en-US" sz="3200" b="1">
                <a:latin typeface="Cambria" panose="02040503050406030204" pitchFamily="18" charset="0"/>
                <a:ea typeface="Cambria" panose="02040503050406030204" pitchFamily="18" charset="0"/>
              </a:rPr>
              <a:t>Chọn câu trả lời đúng.</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403412" y="1155692"/>
            <a:ext cx="11470342" cy="3693319"/>
          </a:xfrm>
          <a:prstGeom prst="rect">
            <a:avLst/>
          </a:prstGeom>
          <a:noFill/>
        </p:spPr>
        <p:txBody>
          <a:bodyPr wrap="square" rtlCol="0">
            <a:spAutoFit/>
          </a:bodyPr>
          <a:lstStyle/>
          <a:p>
            <a:pPr algn="just">
              <a:spcBef>
                <a:spcPts val="600"/>
              </a:spcBef>
            </a:pPr>
            <a:r>
              <a:rPr lang="vi-VN" sz="3200" b="1">
                <a:solidFill>
                  <a:srgbClr val="002060"/>
                </a:solidFill>
                <a:latin typeface="Cambria" panose="02040503050406030204" pitchFamily="18" charset="0"/>
                <a:ea typeface="Cambria" panose="02040503050406030204" pitchFamily="18" charset="0"/>
              </a:rPr>
              <a:t>Rô-bốt cùng các bạn làm những món đồ chơi tái chế để bán lấy tiền ủng hộ đồng bào lũ lụt.</a:t>
            </a:r>
          </a:p>
          <a:p>
            <a:pPr algn="just">
              <a:spcBef>
                <a:spcPts val="600"/>
              </a:spcBef>
            </a:pPr>
            <a:r>
              <a:rPr lang="vi-VN" sz="3200" b="1">
                <a:solidFill>
                  <a:srgbClr val="002060"/>
                </a:solidFill>
                <a:latin typeface="Cambria" panose="02040503050406030204" pitchFamily="18" charset="0"/>
                <a:ea typeface="Cambria" panose="02040503050406030204" pitchFamily="18" charset="0"/>
              </a:rPr>
              <a:t>Rô-bốt đã ghi lại số tiền thu được trong mỗi ngày thành dãy số liệu như sau: 180 000 đồng, 70 000 đồng, 125 000 đồng, 80 000 đồng, 100 000 đồng.</a:t>
            </a:r>
          </a:p>
          <a:p>
            <a:pPr algn="just">
              <a:spcBef>
                <a:spcPts val="600"/>
              </a:spcBef>
            </a:pPr>
            <a:r>
              <a:rPr lang="vi-VN" sz="3200" b="1">
                <a:solidFill>
                  <a:srgbClr val="C00000"/>
                </a:solidFill>
                <a:latin typeface="Cambria" panose="02040503050406030204" pitchFamily="18" charset="0"/>
                <a:ea typeface="Cambria" panose="02040503050406030204" pitchFamily="18" charset="0"/>
              </a:rPr>
              <a:t>Hỏi có bao nhiêu ngày nhóm bạn thu được nhiều hơn 100000 đồng từ hoạt động đó?</a:t>
            </a:r>
          </a:p>
        </p:txBody>
      </p:sp>
      <p:sp>
        <p:nvSpPr>
          <p:cNvPr id="6" name="TextBox 5"/>
          <p:cNvSpPr txBox="1"/>
          <p:nvPr/>
        </p:nvSpPr>
        <p:spPr>
          <a:xfrm>
            <a:off x="708686" y="5351813"/>
            <a:ext cx="2850778" cy="769441"/>
          </a:xfrm>
          <a:prstGeom prst="rect">
            <a:avLst/>
          </a:prstGeom>
          <a:noFill/>
        </p:spPr>
        <p:txBody>
          <a:bodyPr wrap="square" rtlCol="0">
            <a:spAutoFit/>
          </a:bodyPr>
          <a:lstStyle/>
          <a:p>
            <a:r>
              <a:rPr lang="en-US" sz="4400" b="1">
                <a:solidFill>
                  <a:srgbClr val="FF0066"/>
                </a:solidFill>
                <a:latin typeface="Cambria" panose="02040503050406030204" pitchFamily="18" charset="0"/>
                <a:ea typeface="Cambria" panose="02040503050406030204" pitchFamily="18" charset="0"/>
              </a:rPr>
              <a:t>A. </a:t>
            </a:r>
            <a:r>
              <a:rPr lang="en-US" sz="4400" b="1">
                <a:latin typeface="Cambria" panose="02040503050406030204" pitchFamily="18" charset="0"/>
                <a:ea typeface="Cambria" panose="02040503050406030204" pitchFamily="18" charset="0"/>
              </a:rPr>
              <a:t>1 ngày </a:t>
            </a:r>
          </a:p>
        </p:txBody>
      </p:sp>
      <p:sp>
        <p:nvSpPr>
          <p:cNvPr id="7" name="TextBox 6"/>
          <p:cNvSpPr txBox="1"/>
          <p:nvPr/>
        </p:nvSpPr>
        <p:spPr>
          <a:xfrm>
            <a:off x="3564588" y="5364352"/>
            <a:ext cx="2850778" cy="769441"/>
          </a:xfrm>
          <a:prstGeom prst="rect">
            <a:avLst/>
          </a:prstGeom>
          <a:noFill/>
        </p:spPr>
        <p:txBody>
          <a:bodyPr wrap="square" rtlCol="0">
            <a:spAutoFit/>
          </a:bodyPr>
          <a:lstStyle/>
          <a:p>
            <a:r>
              <a:rPr lang="en-US" sz="4400" b="1">
                <a:solidFill>
                  <a:srgbClr val="FF0066"/>
                </a:solidFill>
                <a:latin typeface="Cambria" panose="02040503050406030204" pitchFamily="18" charset="0"/>
                <a:ea typeface="Cambria" panose="02040503050406030204" pitchFamily="18" charset="0"/>
              </a:rPr>
              <a:t>B. </a:t>
            </a:r>
            <a:r>
              <a:rPr lang="en-US" sz="4400" b="1">
                <a:latin typeface="Cambria" panose="02040503050406030204" pitchFamily="18" charset="0"/>
                <a:ea typeface="Cambria" panose="02040503050406030204" pitchFamily="18" charset="0"/>
              </a:rPr>
              <a:t>2 ngày </a:t>
            </a:r>
          </a:p>
        </p:txBody>
      </p:sp>
      <p:sp>
        <p:nvSpPr>
          <p:cNvPr id="8" name="TextBox 7"/>
          <p:cNvSpPr txBox="1"/>
          <p:nvPr/>
        </p:nvSpPr>
        <p:spPr>
          <a:xfrm>
            <a:off x="6415366" y="5395130"/>
            <a:ext cx="2850778" cy="769441"/>
          </a:xfrm>
          <a:prstGeom prst="rect">
            <a:avLst/>
          </a:prstGeom>
          <a:noFill/>
        </p:spPr>
        <p:txBody>
          <a:bodyPr wrap="square" rtlCol="0">
            <a:spAutoFit/>
          </a:bodyPr>
          <a:lstStyle/>
          <a:p>
            <a:r>
              <a:rPr lang="en-US" sz="4400" b="1">
                <a:solidFill>
                  <a:srgbClr val="FF0066"/>
                </a:solidFill>
                <a:latin typeface="Cambria" panose="02040503050406030204" pitchFamily="18" charset="0"/>
                <a:ea typeface="Cambria" panose="02040503050406030204" pitchFamily="18" charset="0"/>
              </a:rPr>
              <a:t>C. </a:t>
            </a:r>
            <a:r>
              <a:rPr lang="en-US" sz="4400" b="1">
                <a:latin typeface="Cambria" panose="02040503050406030204" pitchFamily="18" charset="0"/>
                <a:ea typeface="Cambria" panose="02040503050406030204" pitchFamily="18" charset="0"/>
              </a:rPr>
              <a:t>3 ngày </a:t>
            </a:r>
          </a:p>
        </p:txBody>
      </p:sp>
      <p:sp>
        <p:nvSpPr>
          <p:cNvPr id="9" name="TextBox 8"/>
          <p:cNvSpPr txBox="1"/>
          <p:nvPr/>
        </p:nvSpPr>
        <p:spPr>
          <a:xfrm>
            <a:off x="9193633" y="5400225"/>
            <a:ext cx="2850778" cy="769441"/>
          </a:xfrm>
          <a:prstGeom prst="rect">
            <a:avLst/>
          </a:prstGeom>
          <a:noFill/>
        </p:spPr>
        <p:txBody>
          <a:bodyPr wrap="square" rtlCol="0">
            <a:spAutoFit/>
          </a:bodyPr>
          <a:lstStyle/>
          <a:p>
            <a:r>
              <a:rPr lang="en-US" sz="4400" b="1">
                <a:solidFill>
                  <a:srgbClr val="FF0066"/>
                </a:solidFill>
                <a:latin typeface="Cambria" panose="02040503050406030204" pitchFamily="18" charset="0"/>
                <a:ea typeface="Cambria" panose="02040503050406030204" pitchFamily="18" charset="0"/>
              </a:rPr>
              <a:t>D. </a:t>
            </a:r>
            <a:r>
              <a:rPr lang="en-US" sz="4400" b="1">
                <a:latin typeface="Cambria" panose="02040503050406030204" pitchFamily="18" charset="0"/>
                <a:ea typeface="Cambria" panose="02040503050406030204" pitchFamily="18" charset="0"/>
              </a:rPr>
              <a:t>4 ngày </a:t>
            </a:r>
          </a:p>
        </p:txBody>
      </p:sp>
      <p:cxnSp>
        <p:nvCxnSpPr>
          <p:cNvPr id="11" name="Straight Connector 10"/>
          <p:cNvCxnSpPr/>
          <p:nvPr/>
        </p:nvCxnSpPr>
        <p:spPr>
          <a:xfrm>
            <a:off x="3686629" y="3193143"/>
            <a:ext cx="2458677" cy="29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89257" y="3193143"/>
            <a:ext cx="2458677" cy="29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486894" y="5351813"/>
            <a:ext cx="765793" cy="8127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05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p:bldP spid="7" grpId="0"/>
      <p:bldP spid="8" grpId="0"/>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7" name="TextBox 6">
            <a:extLst>
              <a:ext uri="{FF2B5EF4-FFF2-40B4-BE49-F238E27FC236}">
                <a16:creationId xmlns:a16="http://schemas.microsoft.com/office/drawing/2014/main" id="{10A1E5CE-355F-074E-8794-92874378D260}"/>
              </a:ext>
            </a:extLst>
          </p:cNvPr>
          <p:cNvSpPr txBox="1"/>
          <p:nvPr/>
        </p:nvSpPr>
        <p:spPr>
          <a:xfrm>
            <a:off x="856343" y="4264060"/>
            <a:ext cx="9851013" cy="523220"/>
          </a:xfrm>
          <a:prstGeom prst="rect">
            <a:avLst/>
          </a:prstGeom>
          <a:noFill/>
          <a:ln w="12700">
            <a:noFill/>
            <a:prstDash val="dash"/>
          </a:ln>
        </p:spPr>
        <p:txBody>
          <a:bodyPr wrap="square" rtlCol="0">
            <a:spAutoFit/>
          </a:bodyPr>
          <a:lstStyle/>
          <a:p>
            <a:pPr algn="just"/>
            <a:r>
              <a:rPr lang="en-US" sz="2800" b="1">
                <a:solidFill>
                  <a:srgbClr val="002060"/>
                </a:solidFill>
                <a:latin typeface="Cambria" panose="02040503050406030204" pitchFamily="18" charset="0"/>
                <a:ea typeface="Cambria" panose="02040503050406030204" pitchFamily="18" charset="0"/>
              </a:rPr>
              <a:t>Dựa vào biểu đồ và trả lời câu hỏi.</a:t>
            </a:r>
            <a:endParaRPr lang="en-US" sz="6600" b="1" dirty="0">
              <a:solidFill>
                <a:srgbClr val="00206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0A1E5CE-355F-074E-8794-92874378D260}"/>
              </a:ext>
            </a:extLst>
          </p:cNvPr>
          <p:cNvSpPr txBox="1"/>
          <p:nvPr/>
        </p:nvSpPr>
        <p:spPr>
          <a:xfrm>
            <a:off x="899885" y="4721264"/>
            <a:ext cx="10958286" cy="1892826"/>
          </a:xfrm>
          <a:prstGeom prst="rect">
            <a:avLst/>
          </a:prstGeom>
          <a:noFill/>
          <a:ln w="12700">
            <a:noFill/>
            <a:prstDash val="dash"/>
          </a:ln>
        </p:spPr>
        <p:txBody>
          <a:bodyPr wrap="square" rtlCol="0">
            <a:spAutoFit/>
          </a:bodyPr>
          <a:lstStyle/>
          <a:p>
            <a:pPr algn="just">
              <a:lnSpc>
                <a:spcPct val="90000"/>
              </a:lnSpc>
            </a:pPr>
            <a:r>
              <a:rPr lang="vi-VN" sz="2600">
                <a:latin typeface="Cambria" panose="02040503050406030204" pitchFamily="18" charset="0"/>
                <a:ea typeface="Cambria" panose="02040503050406030204" pitchFamily="18" charset="0"/>
              </a:rPr>
              <a:t>a) Trong số 6 bạn, bạn nào giải được nhiều câu đố nhất? Bạn nào giải được ít câu đố nhất?</a:t>
            </a:r>
          </a:p>
          <a:p>
            <a:pPr algn="just">
              <a:lnSpc>
                <a:spcPct val="90000"/>
              </a:lnSpc>
            </a:pPr>
            <a:r>
              <a:rPr lang="vi-VN" sz="2600">
                <a:latin typeface="Cambria" panose="02040503050406030204" pitchFamily="18" charset="0"/>
                <a:ea typeface="Cambria" panose="02040503050406030204" pitchFamily="18" charset="0"/>
              </a:rPr>
              <a:t>b) Biết các bạn đã giải các câu đố khác nhau. Hỏi 6 bạn đã giải được tất cả bao nhiêu câu đố?</a:t>
            </a:r>
          </a:p>
          <a:p>
            <a:pPr algn="just">
              <a:lnSpc>
                <a:spcPct val="90000"/>
              </a:lnSpc>
            </a:pPr>
            <a:r>
              <a:rPr lang="vi-VN" sz="2600">
                <a:latin typeface="Cambria" panose="02040503050406030204" pitchFamily="18" charset="0"/>
                <a:ea typeface="Cambria" panose="02040503050406030204" pitchFamily="18" charset="0"/>
              </a:rPr>
              <a:t>c) Trung bình mỗi bạn giải được bao nhiêu câu đố?</a:t>
            </a:r>
          </a:p>
        </p:txBody>
      </p:sp>
    </p:spTree>
    <p:extLst>
      <p:ext uri="{BB962C8B-B14F-4D97-AF65-F5344CB8AC3E}">
        <p14:creationId xmlns:p14="http://schemas.microsoft.com/office/powerpoint/2010/main" val="90521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867930"/>
          </a:xfrm>
          <a:prstGeom prst="rect">
            <a:avLst/>
          </a:prstGeom>
          <a:noFill/>
          <a:ln w="12700">
            <a:noFill/>
            <a:prstDash val="dash"/>
          </a:ln>
        </p:spPr>
        <p:txBody>
          <a:bodyPr wrap="square" rtlCol="0">
            <a:spAutoFit/>
          </a:bodyPr>
          <a:lstStyle/>
          <a:p>
            <a:pPr algn="just">
              <a:lnSpc>
                <a:spcPct val="90000"/>
              </a:lnSpc>
            </a:pPr>
            <a:r>
              <a:rPr lang="vi-VN" sz="2800">
                <a:latin typeface="Cambria" panose="02040503050406030204" pitchFamily="18" charset="0"/>
                <a:ea typeface="Cambria" panose="02040503050406030204" pitchFamily="18" charset="0"/>
              </a:rPr>
              <a:t>a) Trong số 6 bạn, bạn nào giải được nhiều câu đố nhất? Bạn nào giải được ít câu đố nhất?</a:t>
            </a:r>
          </a:p>
        </p:txBody>
      </p:sp>
      <p:sp>
        <p:nvSpPr>
          <p:cNvPr id="9" name="TextBox 8">
            <a:extLst>
              <a:ext uri="{FF2B5EF4-FFF2-40B4-BE49-F238E27FC236}">
                <a16:creationId xmlns:a16="http://schemas.microsoft.com/office/drawing/2014/main" id="{10A1E5CE-355F-074E-8794-92874378D260}"/>
              </a:ext>
            </a:extLst>
          </p:cNvPr>
          <p:cNvSpPr txBox="1"/>
          <p:nvPr/>
        </p:nvSpPr>
        <p:spPr>
          <a:xfrm>
            <a:off x="567485" y="5269884"/>
            <a:ext cx="6355829" cy="480131"/>
          </a:xfrm>
          <a:prstGeom prst="rect">
            <a:avLst/>
          </a:prstGeom>
          <a:noFill/>
          <a:ln w="12700">
            <a:noFill/>
            <a:prstDash val="dash"/>
          </a:ln>
        </p:spPr>
        <p:txBody>
          <a:bodyPr wrap="square" rtlCol="0">
            <a:spAutoFit/>
          </a:bodyPr>
          <a:lstStyle/>
          <a:p>
            <a:pPr algn="just">
              <a:lnSpc>
                <a:spcPct val="90000"/>
              </a:lnSpc>
            </a:pPr>
            <a:r>
              <a:rPr lang="en-US" sz="2800" b="1">
                <a:solidFill>
                  <a:srgbClr val="0070C0"/>
                </a:solidFill>
                <a:latin typeface="Cambria" panose="02040503050406030204" pitchFamily="18" charset="0"/>
                <a:ea typeface="Cambria" panose="02040503050406030204" pitchFamily="18" charset="0"/>
              </a:rPr>
              <a:t>- B</a:t>
            </a:r>
            <a:r>
              <a:rPr lang="vi-VN" sz="2800" b="1">
                <a:solidFill>
                  <a:srgbClr val="0070C0"/>
                </a:solidFill>
                <a:latin typeface="Cambria" panose="02040503050406030204" pitchFamily="18" charset="0"/>
                <a:ea typeface="Cambria" panose="02040503050406030204" pitchFamily="18" charset="0"/>
              </a:rPr>
              <a:t>ạn giải được nhiều câu đố nhất</a:t>
            </a:r>
            <a:r>
              <a:rPr lang="en-US" sz="2800" b="1">
                <a:solidFill>
                  <a:srgbClr val="0070C0"/>
                </a:solidFill>
                <a:latin typeface="Cambria" panose="02040503050406030204" pitchFamily="18" charset="0"/>
                <a:ea typeface="Cambria" panose="02040503050406030204" pitchFamily="18" charset="0"/>
              </a:rPr>
              <a:t> là: </a:t>
            </a:r>
            <a:endParaRPr lang="vi-VN" sz="28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7265470" y="2409371"/>
            <a:ext cx="470644" cy="14514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A1E5CE-355F-074E-8794-92874378D260}"/>
              </a:ext>
            </a:extLst>
          </p:cNvPr>
          <p:cNvSpPr txBox="1"/>
          <p:nvPr/>
        </p:nvSpPr>
        <p:spPr>
          <a:xfrm>
            <a:off x="6647544" y="5269884"/>
            <a:ext cx="1756228" cy="480131"/>
          </a:xfrm>
          <a:prstGeom prst="rect">
            <a:avLst/>
          </a:prstGeom>
          <a:noFill/>
          <a:ln w="12700">
            <a:noFill/>
            <a:prstDash val="dash"/>
          </a:ln>
        </p:spPr>
        <p:txBody>
          <a:bodyPr wrap="square" rtlCol="0">
            <a:spAutoFit/>
          </a:bodyPr>
          <a:lstStyle/>
          <a:p>
            <a:pPr algn="just">
              <a:lnSpc>
                <a:spcPct val="90000"/>
              </a:lnSpc>
            </a:pPr>
            <a:r>
              <a:rPr lang="en-US" sz="2800" b="1">
                <a:solidFill>
                  <a:srgbClr val="FF0066"/>
                </a:solidFill>
                <a:latin typeface="Cambria" panose="02040503050406030204" pitchFamily="18" charset="0"/>
                <a:ea typeface="Cambria" panose="02040503050406030204" pitchFamily="18" charset="0"/>
              </a:rPr>
              <a:t>Bạn Mai</a:t>
            </a:r>
            <a:endParaRPr lang="vi-VN" sz="2800" b="1">
              <a:solidFill>
                <a:srgbClr val="FF0066"/>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0A1E5CE-355F-074E-8794-92874378D260}"/>
              </a:ext>
            </a:extLst>
          </p:cNvPr>
          <p:cNvSpPr txBox="1"/>
          <p:nvPr/>
        </p:nvSpPr>
        <p:spPr>
          <a:xfrm>
            <a:off x="569629" y="5750015"/>
            <a:ext cx="6355829" cy="480131"/>
          </a:xfrm>
          <a:prstGeom prst="rect">
            <a:avLst/>
          </a:prstGeom>
          <a:noFill/>
          <a:ln w="12700">
            <a:noFill/>
            <a:prstDash val="dash"/>
          </a:ln>
        </p:spPr>
        <p:txBody>
          <a:bodyPr wrap="square" rtlCol="0">
            <a:spAutoFit/>
          </a:bodyPr>
          <a:lstStyle/>
          <a:p>
            <a:pPr algn="just">
              <a:lnSpc>
                <a:spcPct val="90000"/>
              </a:lnSpc>
            </a:pPr>
            <a:r>
              <a:rPr lang="en-US" sz="2800" b="1">
                <a:solidFill>
                  <a:srgbClr val="0070C0"/>
                </a:solidFill>
                <a:latin typeface="Cambria" panose="02040503050406030204" pitchFamily="18" charset="0"/>
                <a:ea typeface="Cambria" panose="02040503050406030204" pitchFamily="18" charset="0"/>
              </a:rPr>
              <a:t>- B</a:t>
            </a:r>
            <a:r>
              <a:rPr lang="vi-VN" sz="2800" b="1">
                <a:solidFill>
                  <a:srgbClr val="0070C0"/>
                </a:solidFill>
                <a:latin typeface="Cambria" panose="02040503050406030204" pitchFamily="18" charset="0"/>
                <a:ea typeface="Cambria" panose="02040503050406030204" pitchFamily="18" charset="0"/>
              </a:rPr>
              <a:t>ạn giải được </a:t>
            </a:r>
            <a:r>
              <a:rPr lang="en-US" sz="2800" b="1">
                <a:solidFill>
                  <a:srgbClr val="0070C0"/>
                </a:solidFill>
                <a:latin typeface="Cambria" panose="02040503050406030204" pitchFamily="18" charset="0"/>
                <a:ea typeface="Cambria" panose="02040503050406030204" pitchFamily="18" charset="0"/>
              </a:rPr>
              <a:t>ít</a:t>
            </a:r>
            <a:r>
              <a:rPr lang="vi-VN" sz="2800" b="1">
                <a:solidFill>
                  <a:srgbClr val="0070C0"/>
                </a:solidFill>
                <a:latin typeface="Cambria" panose="02040503050406030204" pitchFamily="18" charset="0"/>
                <a:ea typeface="Cambria" panose="02040503050406030204" pitchFamily="18" charset="0"/>
              </a:rPr>
              <a:t> câu đố nhất</a:t>
            </a:r>
            <a:r>
              <a:rPr lang="en-US" sz="2800" b="1">
                <a:solidFill>
                  <a:srgbClr val="0070C0"/>
                </a:solidFill>
                <a:latin typeface="Cambria" panose="02040503050406030204" pitchFamily="18" charset="0"/>
                <a:ea typeface="Cambria" panose="02040503050406030204" pitchFamily="18" charset="0"/>
              </a:rPr>
              <a:t> là: </a:t>
            </a:r>
            <a:endParaRPr lang="vi-VN" sz="2800" b="1">
              <a:solidFill>
                <a:srgbClr val="0070C0"/>
              </a:solidFill>
              <a:latin typeface="Cambria" panose="02040503050406030204" pitchFamily="18" charset="0"/>
              <a:ea typeface="Cambria" panose="02040503050406030204" pitchFamily="18" charset="0"/>
            </a:endParaRPr>
          </a:p>
        </p:txBody>
      </p:sp>
      <p:sp>
        <p:nvSpPr>
          <p:cNvPr id="14" name="Rectangle 13"/>
          <p:cNvSpPr/>
          <p:nvPr/>
        </p:nvSpPr>
        <p:spPr>
          <a:xfrm>
            <a:off x="5281873" y="3367314"/>
            <a:ext cx="470644" cy="522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A1E5CE-355F-074E-8794-92874378D260}"/>
              </a:ext>
            </a:extLst>
          </p:cNvPr>
          <p:cNvSpPr txBox="1"/>
          <p:nvPr/>
        </p:nvSpPr>
        <p:spPr>
          <a:xfrm>
            <a:off x="6647544" y="5737682"/>
            <a:ext cx="1756228" cy="480131"/>
          </a:xfrm>
          <a:prstGeom prst="rect">
            <a:avLst/>
          </a:prstGeom>
          <a:noFill/>
          <a:ln w="12700">
            <a:noFill/>
            <a:prstDash val="dash"/>
          </a:ln>
        </p:spPr>
        <p:txBody>
          <a:bodyPr wrap="square" rtlCol="0">
            <a:spAutoFit/>
          </a:bodyPr>
          <a:lstStyle/>
          <a:p>
            <a:pPr algn="just">
              <a:lnSpc>
                <a:spcPct val="90000"/>
              </a:lnSpc>
            </a:pPr>
            <a:r>
              <a:rPr lang="en-US" sz="2800" b="1">
                <a:solidFill>
                  <a:srgbClr val="FF0066"/>
                </a:solidFill>
                <a:latin typeface="Cambria" panose="02040503050406030204" pitchFamily="18" charset="0"/>
                <a:ea typeface="Cambria" panose="02040503050406030204" pitchFamily="18" charset="0"/>
              </a:rPr>
              <a:t>Bạn Việt</a:t>
            </a:r>
          </a:p>
        </p:txBody>
      </p:sp>
    </p:spTree>
    <p:extLst>
      <p:ext uri="{BB962C8B-B14F-4D97-AF65-F5344CB8AC3E}">
        <p14:creationId xmlns:p14="http://schemas.microsoft.com/office/powerpoint/2010/main" val="304686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P spid="5" grpId="0" animBg="1"/>
      <p:bldP spid="12" grpId="0" uiExpand="1" build="p"/>
      <p:bldP spid="13" grpId="0" uiExpand="1" build="p"/>
      <p:bldP spid="14" grpId="0" animBg="1"/>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978729"/>
          </a:xfrm>
          <a:prstGeom prst="rect">
            <a:avLst/>
          </a:prstGeom>
          <a:noFill/>
          <a:ln w="12700">
            <a:noFill/>
            <a:prstDash val="dash"/>
          </a:ln>
        </p:spPr>
        <p:txBody>
          <a:bodyPr wrap="square" rtlCol="0">
            <a:spAutoFit/>
          </a:bodyPr>
          <a:lstStyle/>
          <a:p>
            <a:pPr algn="just">
              <a:lnSpc>
                <a:spcPct val="90000"/>
              </a:lnSpc>
            </a:pPr>
            <a:r>
              <a:rPr lang="vi-VN" sz="3200">
                <a:latin typeface="Cambria" panose="02040503050406030204" pitchFamily="18" charset="0"/>
                <a:ea typeface="Cambria" panose="02040503050406030204" pitchFamily="18" charset="0"/>
              </a:rPr>
              <a:t>b) Biết các bạn đã giải các câu đố khác nhau. Hỏi 6 bạn đã giải được tất cả bao nhiêu câu đố?</a:t>
            </a:r>
          </a:p>
        </p:txBody>
      </p:sp>
      <p:sp>
        <p:nvSpPr>
          <p:cNvPr id="7" name="TextBox 6">
            <a:extLst>
              <a:ext uri="{FF2B5EF4-FFF2-40B4-BE49-F238E27FC236}">
                <a16:creationId xmlns:a16="http://schemas.microsoft.com/office/drawing/2014/main" id="{10A1E5CE-355F-074E-8794-92874378D260}"/>
              </a:ext>
            </a:extLst>
          </p:cNvPr>
          <p:cNvSpPr txBox="1"/>
          <p:nvPr/>
        </p:nvSpPr>
        <p:spPr>
          <a:xfrm>
            <a:off x="1616351" y="5323672"/>
            <a:ext cx="7151127" cy="535531"/>
          </a:xfrm>
          <a:prstGeom prst="rect">
            <a:avLst/>
          </a:prstGeom>
          <a:noFill/>
          <a:ln w="12700">
            <a:noFill/>
            <a:prstDash val="dash"/>
          </a:ln>
        </p:spPr>
        <p:txBody>
          <a:bodyPr wrap="square" rtlCol="0">
            <a:spAutoFit/>
          </a:bodyPr>
          <a:lstStyle/>
          <a:p>
            <a:pPr algn="just">
              <a:lnSpc>
                <a:spcPct val="90000"/>
              </a:lnSpc>
            </a:pPr>
            <a:r>
              <a:rPr lang="vi-VN" sz="3200" b="1">
                <a:solidFill>
                  <a:srgbClr val="0070C0"/>
                </a:solidFill>
                <a:latin typeface="Cambria" panose="02040503050406030204" pitchFamily="18" charset="0"/>
                <a:ea typeface="Cambria" panose="02040503050406030204" pitchFamily="18" charset="0"/>
              </a:rPr>
              <a:t>6 bạn đã giải được tất cả số câu đố là:</a:t>
            </a:r>
            <a:endParaRPr lang="vi-VN" sz="44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1887284" y="5897748"/>
            <a:ext cx="6463339" cy="535531"/>
          </a:xfrm>
          <a:prstGeom prst="rect">
            <a:avLst/>
          </a:prstGeom>
          <a:noFill/>
          <a:ln w="12700">
            <a:noFill/>
            <a:prstDash val="dash"/>
          </a:ln>
        </p:spPr>
        <p:txBody>
          <a:bodyPr wrap="square" rtlCol="0">
            <a:spAutoFit/>
          </a:bodyPr>
          <a:lstStyle/>
          <a:p>
            <a:pPr algn="just">
              <a:lnSpc>
                <a:spcPct val="90000"/>
              </a:lnSpc>
            </a:pPr>
            <a:r>
              <a:rPr lang="pt-BR" sz="3200" b="1">
                <a:solidFill>
                  <a:srgbClr val="FF0066"/>
                </a:solidFill>
                <a:latin typeface="Cambria" panose="02040503050406030204" pitchFamily="18" charset="0"/>
                <a:ea typeface="Cambria" panose="02040503050406030204" pitchFamily="18" charset="0"/>
              </a:rPr>
              <a:t>7 + 6 + 3 + 6 + 9 + 5 = 36 (câu đố)</a:t>
            </a:r>
            <a:endParaRPr lang="vi-VN" sz="44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754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535531"/>
          </a:xfrm>
          <a:prstGeom prst="rect">
            <a:avLst/>
          </a:prstGeom>
          <a:noFill/>
          <a:ln w="12700">
            <a:noFill/>
            <a:prstDash val="dash"/>
          </a:ln>
        </p:spPr>
        <p:txBody>
          <a:bodyPr wrap="square" rtlCol="0">
            <a:spAutoFit/>
          </a:bodyPr>
          <a:lstStyle/>
          <a:p>
            <a:pPr algn="just">
              <a:lnSpc>
                <a:spcPct val="90000"/>
              </a:lnSpc>
            </a:pPr>
            <a:r>
              <a:rPr lang="vi-VN" sz="3200">
                <a:latin typeface="Cambria" panose="02040503050406030204" pitchFamily="18" charset="0"/>
                <a:ea typeface="Cambria" panose="02040503050406030204" pitchFamily="18" charset="0"/>
              </a:rPr>
              <a:t>c) Trung bình mỗi bạn giải được bao nhiêu câu đố?</a:t>
            </a:r>
          </a:p>
        </p:txBody>
      </p:sp>
      <p:sp>
        <p:nvSpPr>
          <p:cNvPr id="7" name="TextBox 6">
            <a:extLst>
              <a:ext uri="{FF2B5EF4-FFF2-40B4-BE49-F238E27FC236}">
                <a16:creationId xmlns:a16="http://schemas.microsoft.com/office/drawing/2014/main" id="{10A1E5CE-355F-074E-8794-92874378D260}"/>
              </a:ext>
            </a:extLst>
          </p:cNvPr>
          <p:cNvSpPr txBox="1"/>
          <p:nvPr/>
        </p:nvSpPr>
        <p:spPr>
          <a:xfrm>
            <a:off x="1382388" y="5059957"/>
            <a:ext cx="9520518" cy="535531"/>
          </a:xfrm>
          <a:prstGeom prst="rect">
            <a:avLst/>
          </a:prstGeom>
          <a:noFill/>
          <a:ln w="12700">
            <a:noFill/>
            <a:prstDash val="dash"/>
          </a:ln>
        </p:spPr>
        <p:txBody>
          <a:bodyPr wrap="square" rtlCol="0">
            <a:spAutoFit/>
          </a:bodyPr>
          <a:lstStyle/>
          <a:p>
            <a:pPr algn="just">
              <a:lnSpc>
                <a:spcPct val="90000"/>
              </a:lnSpc>
            </a:pPr>
            <a:r>
              <a:rPr lang="vi-VN" sz="3200" b="1">
                <a:solidFill>
                  <a:srgbClr val="0070C0"/>
                </a:solidFill>
                <a:latin typeface="Cambria" panose="02040503050406030204" pitchFamily="18" charset="0"/>
                <a:ea typeface="Cambria" panose="02040503050406030204" pitchFamily="18" charset="0"/>
              </a:rPr>
              <a:t>Trung bình mỗi bạn giải được </a:t>
            </a:r>
            <a:r>
              <a:rPr lang="en-US" sz="3200" b="1">
                <a:solidFill>
                  <a:srgbClr val="0070C0"/>
                </a:solidFill>
                <a:latin typeface="Cambria" panose="02040503050406030204" pitchFamily="18" charset="0"/>
                <a:ea typeface="Cambria" panose="02040503050406030204" pitchFamily="18" charset="0"/>
              </a:rPr>
              <a:t>số </a:t>
            </a:r>
            <a:r>
              <a:rPr lang="vi-VN" sz="3200" b="1">
                <a:solidFill>
                  <a:srgbClr val="0070C0"/>
                </a:solidFill>
                <a:latin typeface="Cambria" panose="02040503050406030204" pitchFamily="18" charset="0"/>
                <a:ea typeface="Cambria" panose="02040503050406030204" pitchFamily="18" charset="0"/>
              </a:rPr>
              <a:t>câu đố</a:t>
            </a:r>
            <a:r>
              <a:rPr lang="en-US" sz="3200" b="1">
                <a:solidFill>
                  <a:srgbClr val="0070C0"/>
                </a:solidFill>
                <a:latin typeface="Cambria" panose="02040503050406030204" pitchFamily="18" charset="0"/>
                <a:ea typeface="Cambria" panose="02040503050406030204" pitchFamily="18" charset="0"/>
              </a:rPr>
              <a:t> là:</a:t>
            </a:r>
            <a:endParaRPr lang="vi-VN" sz="44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1800987" y="5605019"/>
            <a:ext cx="7519499" cy="535531"/>
          </a:xfrm>
          <a:prstGeom prst="rect">
            <a:avLst/>
          </a:prstGeom>
          <a:noFill/>
          <a:ln w="12700">
            <a:noFill/>
            <a:prstDash val="dash"/>
          </a:ln>
        </p:spPr>
        <p:txBody>
          <a:bodyPr wrap="square" rtlCol="0">
            <a:spAutoFit/>
          </a:bodyPr>
          <a:lstStyle/>
          <a:p>
            <a:pPr algn="just">
              <a:lnSpc>
                <a:spcPct val="90000"/>
              </a:lnSpc>
            </a:pPr>
            <a:r>
              <a:rPr lang="pt-BR" sz="3200" b="1">
                <a:solidFill>
                  <a:srgbClr val="FF0066"/>
                </a:solidFill>
                <a:latin typeface="Cambria" panose="02040503050406030204" pitchFamily="18" charset="0"/>
                <a:ea typeface="Cambria" panose="02040503050406030204" pitchFamily="18" charset="0"/>
              </a:rPr>
              <a:t>(7 + 6 + 3 + 6 + 9 + 5) : 6 = 6 (câu đố)</a:t>
            </a:r>
            <a:endParaRPr lang="vi-VN" sz="44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734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448120" y="2643380"/>
            <a:ext cx="11386326" cy="2554545"/>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Dựa vào dãy số liệu và trả lời câu hỏi.</a:t>
            </a:r>
          </a:p>
          <a:p>
            <a:pPr algn="just"/>
            <a:r>
              <a:rPr lang="vi-VN" sz="3200" b="1">
                <a:solidFill>
                  <a:srgbClr val="0070C0"/>
                </a:solidFill>
                <a:latin typeface="Cambria" panose="02040503050406030204" pitchFamily="18" charset="0"/>
                <a:ea typeface="Cambria" panose="02040503050406030204" pitchFamily="18" charset="0"/>
              </a:rPr>
              <a:t>a) Trong một ngày, Mai và Mi làm được nhiều nhất bao nhiêu chậu cây?</a:t>
            </a:r>
          </a:p>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bao nhiêu chậu cây?</a:t>
            </a: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Tree>
    <p:extLst>
      <p:ext uri="{BB962C8B-B14F-4D97-AF65-F5344CB8AC3E}">
        <p14:creationId xmlns:p14="http://schemas.microsoft.com/office/powerpoint/2010/main" val="436385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64803" y="28538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553623" y="2495977"/>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a) Trong một ngày, Mai và Mi làm được nhiều nhất bao nhiêu chậu cây?</a:t>
            </a: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
        <p:nvSpPr>
          <p:cNvPr id="7" name="Oval 6"/>
          <p:cNvSpPr/>
          <p:nvPr/>
        </p:nvSpPr>
        <p:spPr>
          <a:xfrm>
            <a:off x="7355510" y="1864315"/>
            <a:ext cx="1682983" cy="8127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A1E5CE-355F-074E-8794-92874378D260}"/>
              </a:ext>
            </a:extLst>
          </p:cNvPr>
          <p:cNvSpPr txBox="1"/>
          <p:nvPr/>
        </p:nvSpPr>
        <p:spPr>
          <a:xfrm>
            <a:off x="580002" y="3127639"/>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a) Trong một ngày, Mai và Mi làm được nhiều nhất </a:t>
            </a:r>
            <a:r>
              <a:rPr lang="en-US" sz="3200" b="1">
                <a:solidFill>
                  <a:srgbClr val="FF0066"/>
                </a:solidFill>
                <a:latin typeface="Cambria" panose="02040503050406030204" pitchFamily="18" charset="0"/>
                <a:ea typeface="Cambria" panose="02040503050406030204" pitchFamily="18" charset="0"/>
              </a:rPr>
              <a:t>12</a:t>
            </a:r>
            <a:r>
              <a:rPr lang="vi-VN" sz="3200" b="1">
                <a:solidFill>
                  <a:srgbClr val="0070C0"/>
                </a:solidFill>
                <a:latin typeface="Cambria" panose="02040503050406030204" pitchFamily="18" charset="0"/>
                <a:ea typeface="Cambria" panose="02040503050406030204" pitchFamily="18" charset="0"/>
              </a:rPr>
              <a:t> chậu cây</a:t>
            </a:r>
            <a:r>
              <a:rPr lang="en-US" sz="3200" b="1">
                <a:solidFill>
                  <a:srgbClr val="0070C0"/>
                </a:solidFill>
                <a:latin typeface="Cambria" panose="02040503050406030204" pitchFamily="18" charset="0"/>
                <a:ea typeface="Cambria" panose="02040503050406030204" pitchFamily="18" charset="0"/>
              </a:rPr>
              <a:t>.</a:t>
            </a:r>
            <a:endParaRPr lang="vi-VN" sz="32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3992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 presetClass="exit" presetSubtype="4" fill="hold" grpId="1"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977</Words>
  <Application>Microsoft Office PowerPoint</Application>
  <PresentationFormat>Màn hình rộng</PresentationFormat>
  <Paragraphs>66</Paragraphs>
  <Slides>14</Slides>
  <Notes>0</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14</vt:i4>
      </vt:variant>
    </vt:vector>
  </HeadingPairs>
  <TitlesOfParts>
    <vt:vector size="26" baseType="lpstr">
      <vt:lpstr>#9Slide07 HoneyCream</vt:lpstr>
      <vt:lpstr>Arial</vt:lpstr>
      <vt:lpstr>Barlow Condensed ExtraBold</vt:lpstr>
      <vt:lpstr>Calibri</vt:lpstr>
      <vt:lpstr>Cambria</vt:lpstr>
      <vt:lpstr>SVN-Newton</vt:lpstr>
      <vt:lpstr>Times New Roman</vt:lpstr>
      <vt:lpstr>UTM Avo</vt:lpstr>
      <vt:lpstr>思源黑体 CN</vt:lpstr>
      <vt:lpstr>思源黑体 CN Medium</vt:lpstr>
      <vt:lpstr>1_Office Theme</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Dung Âu</cp:lastModifiedBy>
  <cp:revision>26</cp:revision>
  <dcterms:created xsi:type="dcterms:W3CDTF">2024-01-14T09:34:22Z</dcterms:created>
  <dcterms:modified xsi:type="dcterms:W3CDTF">2026-03-09T03:55:59Z</dcterms:modified>
</cp:coreProperties>
</file>