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81" r:id="rId2"/>
    <p:sldMasterId id="2147483688" r:id="rId3"/>
  </p:sldMasterIdLst>
  <p:notesMasterIdLst>
    <p:notesMasterId r:id="rId15"/>
  </p:notesMasterIdLst>
  <p:sldIdLst>
    <p:sldId id="437" r:id="rId4"/>
    <p:sldId id="258" r:id="rId5"/>
    <p:sldId id="312" r:id="rId6"/>
    <p:sldId id="328" r:id="rId7"/>
    <p:sldId id="327" r:id="rId8"/>
    <p:sldId id="329" r:id="rId9"/>
    <p:sldId id="326" r:id="rId10"/>
    <p:sldId id="319" r:id="rId11"/>
    <p:sldId id="309" r:id="rId12"/>
    <p:sldId id="320" r:id="rId13"/>
    <p:sldId id="310"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26D1F"/>
    <a:srgbClr val="54A47B"/>
    <a:srgbClr val="FAE9EF"/>
    <a:srgbClr val="F0715A"/>
    <a:srgbClr val="CA5775"/>
    <a:srgbClr val="E17711"/>
    <a:srgbClr val="FFC56E"/>
    <a:srgbClr val="EF715A"/>
    <a:srgbClr val="F8A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84" autoAdjust="0"/>
    <p:restoredTop sz="94660"/>
  </p:normalViewPr>
  <p:slideViewPr>
    <p:cSldViewPr snapToGrid="0" showGuides="1">
      <p:cViewPr varScale="1">
        <p:scale>
          <a:sx n="88" d="100"/>
          <a:sy n="88" d="100"/>
        </p:scale>
        <p:origin x="108" y="57"/>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2026/3/9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3/9/2026</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9404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871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484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前言和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005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章首">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275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FAA6CF0-698D-BC41-BAE9-F2C038F0450D}"/>
              </a:ext>
            </a:extLst>
          </p:cNvPr>
          <p:cNvSpPr/>
          <p:nvPr userDrawn="1"/>
        </p:nvSpPr>
        <p:spPr>
          <a:xfrm>
            <a:off x="207818" y="187037"/>
            <a:ext cx="11793682" cy="6504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34755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0"/>
          <p:cNvPicPr>
            <a:picLocks noChangeAspect="1"/>
          </p:cNvPicPr>
          <p:nvPr userDrawn="1"/>
        </p:nvPicPr>
        <p:blipFill rotWithShape="1">
          <a:blip r:embed="rId2"/>
          <a:srcRect r="2233"/>
          <a:stretch/>
        </p:blipFill>
        <p:spPr>
          <a:xfrm>
            <a:off x="0" y="-31077"/>
            <a:ext cx="12192529" cy="6889077"/>
          </a:xfrm>
          <a:prstGeom prst="rect">
            <a:avLst/>
          </a:prstGeom>
        </p:spPr>
      </p:pic>
    </p:spTree>
    <p:extLst>
      <p:ext uri="{BB962C8B-B14F-4D97-AF65-F5344CB8AC3E}">
        <p14:creationId xmlns:p14="http://schemas.microsoft.com/office/powerpoint/2010/main" val="297136323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17293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4E0A2-C133-4F7F-A642-5DA85E6E2B8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F3D25CB-F9C4-4AC8-8261-E333F8B4A2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B76A3D7-34FF-416C-8F0F-241D9B43BECF}"/>
              </a:ext>
            </a:extLst>
          </p:cNvPr>
          <p:cNvSpPr>
            <a:spLocks noGrp="1"/>
          </p:cNvSpPr>
          <p:nvPr>
            <p:ph type="dt" sz="half" idx="10"/>
          </p:nvPr>
        </p:nvSpPr>
        <p:spPr/>
        <p:txBody>
          <a:bodyPr/>
          <a:lstStyle/>
          <a:p>
            <a:fld id="{14B43335-9B88-42EB-9188-1DCC62FEFE3F}" type="datetimeFigureOut">
              <a:rPr lang="zh-CN" altLang="en-US" smtClean="0"/>
              <a:t>2026/3/9</a:t>
            </a:fld>
            <a:endParaRPr lang="zh-CN" altLang="en-US"/>
          </a:p>
        </p:txBody>
      </p:sp>
      <p:sp>
        <p:nvSpPr>
          <p:cNvPr id="5" name="页脚占位符 4">
            <a:extLst>
              <a:ext uri="{FF2B5EF4-FFF2-40B4-BE49-F238E27FC236}">
                <a16:creationId xmlns:a16="http://schemas.microsoft.com/office/drawing/2014/main" id="{3E6A94B1-7AC6-4CD7-9299-E35F743EDC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4B71CC-8CE4-439D-BCD5-4482D94C51F2}"/>
              </a:ext>
            </a:extLst>
          </p:cNvPr>
          <p:cNvSpPr>
            <a:spLocks noGrp="1"/>
          </p:cNvSpPr>
          <p:nvPr>
            <p:ph type="sldNum" sz="quarter" idx="12"/>
          </p:nvPr>
        </p:nvSpPr>
        <p:spPr/>
        <p:txBody>
          <a:bodyPr/>
          <a:lstStyle/>
          <a:p>
            <a:fld id="{00695AD5-D526-4D7C-A3E3-DBA2CF3F6126}" type="slidenum">
              <a:rPr lang="zh-CN" altLang="en-US" smtClean="0"/>
              <a:t>‹#›</a:t>
            </a:fld>
            <a:endParaRPr lang="zh-CN" altLang="en-US"/>
          </a:p>
        </p:txBody>
      </p:sp>
    </p:spTree>
    <p:extLst>
      <p:ext uri="{BB962C8B-B14F-4D97-AF65-F5344CB8AC3E}">
        <p14:creationId xmlns:p14="http://schemas.microsoft.com/office/powerpoint/2010/main" val="2162079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3091"/>
      </p:ext>
    </p:extLst>
  </p:cSld>
  <p:clrMap bg1="lt1" tx1="dk1" bg2="lt2" tx2="dk2" accent1="accent1" accent2="accent2" accent3="accent3" accent4="accent4" accent5="accent5" accent6="accent6" hlink="hlink" folHlink="folHlink"/>
  <p:sldLayoutIdLst>
    <p:sldLayoutId id="2147483680" r:id="rId1"/>
    <p:sldLayoutId id="2147483686"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6358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矩形 62"/>
          <p:cNvSpPr/>
          <p:nvPr userDrawn="1"/>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62" name="组合 61"/>
          <p:cNvGrpSpPr/>
          <p:nvPr userDrawn="1"/>
        </p:nvGrpSpPr>
        <p:grpSpPr>
          <a:xfrm>
            <a:off x="488948" y="342900"/>
            <a:ext cx="11214100" cy="6172200"/>
            <a:chOff x="488950" y="2108200"/>
            <a:chExt cx="11214100" cy="6172200"/>
          </a:xfrm>
        </p:grpSpPr>
        <p:grpSp>
          <p:nvGrpSpPr>
            <p:cNvPr id="5" name="组合 4"/>
            <p:cNvGrpSpPr/>
            <p:nvPr userDrawn="1"/>
          </p:nvGrpSpPr>
          <p:grpSpPr>
            <a:xfrm>
              <a:off x="488950" y="2108200"/>
              <a:ext cx="11214100" cy="6172200"/>
              <a:chOff x="488950" y="342900"/>
              <a:chExt cx="11214100" cy="6172200"/>
            </a:xfrm>
          </p:grpSpPr>
          <p:sp>
            <p:nvSpPr>
              <p:cNvPr id="3" name="矩形 2"/>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4" name="矩形 3"/>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6" name="组合 5"/>
            <p:cNvGrpSpPr/>
            <p:nvPr userDrawn="1"/>
          </p:nvGrpSpPr>
          <p:grpSpPr>
            <a:xfrm>
              <a:off x="634999" y="2260600"/>
              <a:ext cx="10896600" cy="5861050"/>
              <a:chOff x="-16572" y="-43571"/>
              <a:chExt cx="12208572" cy="6940307"/>
            </a:xfrm>
          </p:grpSpPr>
          <p:grpSp>
            <p:nvGrpSpPr>
              <p:cNvPr id="7" name="组合 6"/>
              <p:cNvGrpSpPr/>
              <p:nvPr/>
            </p:nvGrpSpPr>
            <p:grpSpPr>
              <a:xfrm>
                <a:off x="-16572" y="275771"/>
                <a:ext cx="12208572" cy="6270174"/>
                <a:chOff x="-16572" y="275771"/>
                <a:chExt cx="12208572" cy="6270174"/>
              </a:xfrm>
            </p:grpSpPr>
            <p:cxnSp>
              <p:nvCxnSpPr>
                <p:cNvPr id="43" name="直接连接符 42"/>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5400000">
                <a:off x="26760" y="291496"/>
                <a:ext cx="6940307" cy="6270174"/>
                <a:chOff x="-16572" y="275771"/>
                <a:chExt cx="12208572" cy="6270174"/>
              </a:xfrm>
            </p:grpSpPr>
            <p:cxnSp>
              <p:nvCxnSpPr>
                <p:cNvPr id="24" name="直接连接符 23"/>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pic>
        <p:nvPicPr>
          <p:cNvPr id="73" name="Picture 72" descr="A white circle with leaves and blue text&#10;&#10;Description automatically generated">
            <a:extLst>
              <a:ext uri="{FF2B5EF4-FFF2-40B4-BE49-F238E27FC236}">
                <a16:creationId xmlns:a16="http://schemas.microsoft.com/office/drawing/2014/main" id="{8A14F629-AF6F-6B69-EC49-6B8C4524FE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05516" y="184721"/>
            <a:ext cx="1257264" cy="1257264"/>
          </a:xfrm>
          <a:prstGeom prst="rect">
            <a:avLst/>
          </a:prstGeom>
        </p:spPr>
      </p:pic>
      <p:pic>
        <p:nvPicPr>
          <p:cNvPr id="74" name="Picture 73" descr="A white circle with leaves and blue text&#10;&#10;Description automatically generated">
            <a:extLst>
              <a:ext uri="{FF2B5EF4-FFF2-40B4-BE49-F238E27FC236}">
                <a16:creationId xmlns:a16="http://schemas.microsoft.com/office/drawing/2014/main" id="{A04CAFBC-1EEC-6DC9-3541-8CA19170AEE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22529" y="10009205"/>
            <a:ext cx="1131228" cy="1131228"/>
          </a:xfrm>
          <a:prstGeom prst="rect">
            <a:avLst/>
          </a:prstGeom>
        </p:spPr>
      </p:pic>
    </p:spTree>
    <p:extLst>
      <p:ext uri="{BB962C8B-B14F-4D97-AF65-F5344CB8AC3E}">
        <p14:creationId xmlns:p14="http://schemas.microsoft.com/office/powerpoint/2010/main" val="366413666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954768" y="730702"/>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a:ea typeface="思源黑体 CN"/>
                <a:cs typeface="+mn-cs"/>
              </a:endParaRPr>
            </a:p>
          </p:txBody>
        </p:sp>
      </p:grpSp>
      <p:grpSp>
        <p:nvGrpSpPr>
          <p:cNvPr id="5" name="组合 4"/>
          <p:cNvGrpSpPr/>
          <p:nvPr/>
        </p:nvGrpSpPr>
        <p:grpSpPr>
          <a:xfrm>
            <a:off x="-302535" y="3267144"/>
            <a:ext cx="12934954" cy="4972050"/>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1" y="1"/>
            <a:ext cx="12193057" cy="2066723"/>
          </a:xfrm>
          <a:prstGeom prst="rect">
            <a:avLst/>
          </a:prstGeom>
        </p:spPr>
      </p:pic>
      <p:sp>
        <p:nvSpPr>
          <p:cNvPr id="25" name="TextBox 24"/>
          <p:cNvSpPr txBox="1"/>
          <p:nvPr/>
        </p:nvSpPr>
        <p:spPr>
          <a:xfrm>
            <a:off x="2242026" y="1189419"/>
            <a:ext cx="12211664" cy="707886"/>
          </a:xfrm>
          <a:prstGeom prst="rect">
            <a:avLst/>
          </a:prstGeom>
          <a:noFill/>
        </p:spPr>
        <p:txBody>
          <a:bodyPr wrap="square" rtlCol="0">
            <a:spAutoFit/>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思源黑体 CN"/>
                <a:cs typeface="Times New Roman" panose="02020603050405020304" pitchFamily="18" charset="0"/>
              </a:rPr>
              <a:t>TRƯỜNG TIỂU HỌC SÀI ĐỒNG</a:t>
            </a:r>
          </a:p>
        </p:txBody>
      </p:sp>
      <p:sp>
        <p:nvSpPr>
          <p:cNvPr id="28" name="TextBox 27"/>
          <p:cNvSpPr txBox="1"/>
          <p:nvPr/>
        </p:nvSpPr>
        <p:spPr>
          <a:xfrm>
            <a:off x="1059088" y="2818071"/>
            <a:ext cx="10309122" cy="1200329"/>
          </a:xfrm>
          <a:prstGeom prst="rect">
            <a:avLst/>
          </a:prstGeom>
          <a:noFill/>
        </p:spPr>
        <p:txBody>
          <a:bodyPr wrap="square" rtlCol="0">
            <a:spAutoFit/>
          </a:bodyPr>
          <a:lstStyle/>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思源黑体 CN"/>
                <a:cs typeface="Times New Roman" panose="02020603050405020304" pitchFamily="18" charset="0"/>
              </a:rPr>
              <a:t>Lớp</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 4A5</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GV: Âu Thị Thanh Dung</a:t>
            </a:r>
          </a:p>
        </p:txBody>
      </p:sp>
    </p:spTree>
    <p:extLst>
      <p:ext uri="{BB962C8B-B14F-4D97-AF65-F5344CB8AC3E}">
        <p14:creationId xmlns:p14="http://schemas.microsoft.com/office/powerpoint/2010/main" val="240393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433421" y="266700"/>
            <a:ext cx="11111724" cy="4814352"/>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2">
              <a:duotone>
                <a:schemeClr val="accent1">
                  <a:shade val="45000"/>
                  <a:satMod val="135000"/>
                </a:schemeClr>
                <a:prstClr val="white"/>
              </a:duotone>
              <a:extLst>
                <a:ext uri="{96DAC541-7B7A-43D3-8B79-37D633B846F1}">
                  <asvg:svgBlip xmlns:asvg="http://schemas.microsoft.com/office/drawing/2016/SVG/main" r:embed="rId3"/>
                </a:ext>
              </a:extLst>
            </a:blip>
            <a:stretch>
              <a:fillRect/>
            </a:stretch>
          </a:blipFill>
        </p:spPr>
        <p:txBody>
          <a:bodyPr/>
          <a:lstStyle/>
          <a:p>
            <a:endParaRPr lang="en-SG"/>
          </a:p>
        </p:txBody>
      </p:sp>
      <p:sp>
        <p:nvSpPr>
          <p:cNvPr id="3" name="Rectangle 2"/>
          <p:cNvSpPr/>
          <p:nvPr/>
        </p:nvSpPr>
        <p:spPr>
          <a:xfrm>
            <a:off x="433421" y="1275953"/>
            <a:ext cx="110109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achen" panose="02020500000000000000" pitchFamily="18" charset="0"/>
              </a:rPr>
              <a:t>Chia sẻ cho người thân về chuyến đi của em.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4903" y="3474863"/>
            <a:ext cx="3548939" cy="3548939"/>
          </a:xfrm>
          <a:prstGeom prst="rect">
            <a:avLst/>
          </a:prstGeom>
        </p:spPr>
      </p:pic>
    </p:spTree>
    <p:extLst>
      <p:ext uri="{BB962C8B-B14F-4D97-AF65-F5344CB8AC3E}">
        <p14:creationId xmlns:p14="http://schemas.microsoft.com/office/powerpoint/2010/main" val="3866422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627365" y="390553"/>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2"/>
            <a:stretch>
              <a:fillRect/>
            </a:stretch>
          </a:blipFill>
        </p:spPr>
        <p:txBody>
          <a:bodyPr/>
          <a:lstStyle/>
          <a:p>
            <a:endParaRPr lang="en-SG"/>
          </a:p>
        </p:txBody>
      </p:sp>
      <p:pic>
        <p:nvPicPr>
          <p:cNvPr id="4"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0" y="2674531"/>
            <a:ext cx="4755164" cy="4183469"/>
          </a:xfrm>
          <a:prstGeom prst="rect">
            <a:avLst/>
          </a:prstGeom>
        </p:spPr>
      </p:pic>
      <p:pic>
        <p:nvPicPr>
          <p:cNvPr id="6" name="Picture 5">
            <a:extLst>
              <a:ext uri="{FF2B5EF4-FFF2-40B4-BE49-F238E27FC236}">
                <a16:creationId xmlns:a16="http://schemas.microsoft.com/office/drawing/2014/main" id="{94705736-54DB-F457-5814-73519EB9F220}"/>
              </a:ext>
            </a:extLst>
          </p:cNvPr>
          <p:cNvPicPr>
            <a:picLocks noChangeAspect="1"/>
          </p:cNvPicPr>
          <p:nvPr/>
        </p:nvPicPr>
        <p:blipFill>
          <a:blip r:embed="rId4"/>
          <a:stretch>
            <a:fillRect/>
          </a:stretch>
        </p:blipFill>
        <p:spPr>
          <a:xfrm>
            <a:off x="507500" y="1629882"/>
            <a:ext cx="10525328" cy="2089297"/>
          </a:xfrm>
          <a:prstGeom prst="rect">
            <a:avLst/>
          </a:prstGeom>
        </p:spPr>
      </p:pic>
      <p:pic>
        <p:nvPicPr>
          <p:cNvPr id="7" name="Picture 6">
            <a:extLst>
              <a:ext uri="{FF2B5EF4-FFF2-40B4-BE49-F238E27FC236}">
                <a16:creationId xmlns:a16="http://schemas.microsoft.com/office/drawing/2014/main" id="{2F912A41-EE6F-85CC-3D64-724ADDF24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061" y="3184038"/>
            <a:ext cx="3548939" cy="3548939"/>
          </a:xfrm>
          <a:prstGeom prst="rect">
            <a:avLst/>
          </a:prstGeom>
        </p:spPr>
      </p:pic>
    </p:spTree>
    <p:extLst>
      <p:ext uri="{BB962C8B-B14F-4D97-AF65-F5344CB8AC3E}">
        <p14:creationId xmlns:p14="http://schemas.microsoft.com/office/powerpoint/2010/main" val="2067469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圆角矩形 3">
            <a:extLst>
              <a:ext uri="{FF2B5EF4-FFF2-40B4-BE49-F238E27FC236}">
                <a16:creationId xmlns:a16="http://schemas.microsoft.com/office/drawing/2014/main" id="{512F040F-B9FD-0645-9D8B-9136EDEA690C}"/>
              </a:ext>
            </a:extLst>
          </p:cNvPr>
          <p:cNvSpPr/>
          <p:nvPr/>
        </p:nvSpPr>
        <p:spPr>
          <a:xfrm>
            <a:off x="469750" y="1763657"/>
            <a:ext cx="11252499" cy="3162748"/>
          </a:xfrm>
          <a:prstGeom prst="roundRect">
            <a:avLst>
              <a:gd name="adj" fmla="val 11225"/>
            </a:avLst>
          </a:prstGeom>
          <a:solidFill>
            <a:schemeClr val="bg1">
              <a:alpha val="5979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2">
            <a:extLst>
              <a:ext uri="{FF2B5EF4-FFF2-40B4-BE49-F238E27FC236}">
                <a16:creationId xmlns:a16="http://schemas.microsoft.com/office/drawing/2014/main" id="{CE9BD3AE-32B7-0783-F008-0BCD6C7D26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69440" y="480887"/>
            <a:ext cx="9013646" cy="6295833"/>
          </a:xfrm>
          <a:prstGeom prst="rect">
            <a:avLst/>
          </a:prstGeom>
        </p:spPr>
      </p:pic>
      <p:pic>
        <p:nvPicPr>
          <p:cNvPr id="9" name="Picture 8">
            <a:extLst>
              <a:ext uri="{FF2B5EF4-FFF2-40B4-BE49-F238E27FC236}">
                <a16:creationId xmlns:a16="http://schemas.microsoft.com/office/drawing/2014/main" id="{C463A4AA-8F98-220C-7298-10AA107A8534}"/>
              </a:ext>
            </a:extLst>
          </p:cNvPr>
          <p:cNvPicPr>
            <a:picLocks noChangeAspect="1"/>
          </p:cNvPicPr>
          <p:nvPr/>
        </p:nvPicPr>
        <p:blipFill>
          <a:blip r:embed="rId4"/>
          <a:stretch>
            <a:fillRect/>
          </a:stretch>
        </p:blipFill>
        <p:spPr>
          <a:xfrm>
            <a:off x="2591664" y="2041302"/>
            <a:ext cx="7813038" cy="2914052"/>
          </a:xfrm>
          <a:prstGeom prst="rect">
            <a:avLst/>
          </a:prstGeom>
        </p:spPr>
      </p:pic>
      <p:pic>
        <p:nvPicPr>
          <p:cNvPr id="10" name="Picture 9">
            <a:extLst>
              <a:ext uri="{FF2B5EF4-FFF2-40B4-BE49-F238E27FC236}">
                <a16:creationId xmlns:a16="http://schemas.microsoft.com/office/drawing/2014/main" id="{97963EDB-043E-0895-36FF-EF399ABA1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23" y="-86658"/>
            <a:ext cx="1502837" cy="1502837"/>
          </a:xfrm>
          <a:prstGeom prst="rect">
            <a:avLst/>
          </a:prstGeom>
        </p:spPr>
      </p:pic>
      <p:pic>
        <p:nvPicPr>
          <p:cNvPr id="11" name="Picture 10">
            <a:extLst>
              <a:ext uri="{FF2B5EF4-FFF2-40B4-BE49-F238E27FC236}">
                <a16:creationId xmlns:a16="http://schemas.microsoft.com/office/drawing/2014/main" id="{904F93F7-C149-F6C3-D4DC-E73B8737ED47}"/>
              </a:ext>
            </a:extLst>
          </p:cNvPr>
          <p:cNvPicPr>
            <a:picLocks noChangeAspect="1"/>
          </p:cNvPicPr>
          <p:nvPr/>
        </p:nvPicPr>
        <p:blipFill rotWithShape="1">
          <a:blip r:embed="rId6"/>
          <a:srcRect r="1570" b="86771"/>
          <a:stretch/>
        </p:blipFill>
        <p:spPr>
          <a:xfrm>
            <a:off x="3070048" y="1252137"/>
            <a:ext cx="7813038" cy="776614"/>
          </a:xfrm>
          <a:prstGeom prst="rect">
            <a:avLst/>
          </a:prstGeom>
        </p:spPr>
      </p:pic>
      <p:pic>
        <p:nvPicPr>
          <p:cNvPr id="13" name="Picture 12" descr="A cartoon of a child holding a book&#10;&#10;Description automatically generated">
            <a:extLst>
              <a:ext uri="{FF2B5EF4-FFF2-40B4-BE49-F238E27FC236}">
                <a16:creationId xmlns:a16="http://schemas.microsoft.com/office/drawing/2014/main" id="{0EE3E60B-8DE9-FFDD-F35B-C80E8BDA2C8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782" b="98536" l="1355" r="94580">
                        <a14:foregroundMark x1="58537" y1="2928" x2="91328" y2="20059"/>
                        <a14:foregroundMark x1="45799" y1="4832" x2="2439" y2="25915"/>
                        <a14:foregroundMark x1="77507" y1="47731" x2="90515" y2="64422"/>
                        <a14:foregroundMark x1="31436" y1="92679" x2="87534" y2="96779"/>
                        <a14:foregroundMark x1="34146" y1="76135" x2="62331" y2="86530"/>
                        <a14:foregroundMark x1="62331" y1="86530" x2="82927" y2="89898"/>
                        <a14:foregroundMark x1="82927" y1="89898" x2="84824" y2="89898"/>
                        <a14:foregroundMark x1="33604" y1="80234" x2="20325" y2="96047"/>
                        <a14:foregroundMark x1="20325" y1="96047" x2="20054" y2="98536"/>
                        <a14:foregroundMark x1="92683" y1="49048" x2="51491" y2="53148"/>
                        <a14:foregroundMark x1="51491" y1="53148" x2="24390" y2="51830"/>
                        <a14:foregroundMark x1="24390" y1="51830" x2="7588" y2="62079"/>
                        <a14:foregroundMark x1="7588" y1="62079" x2="31436" y2="68960"/>
                        <a14:foregroundMark x1="31436" y1="68960" x2="36314" y2="68960"/>
                        <a14:foregroundMark x1="14363" y1="10981" x2="44173" y2="17130"/>
                        <a14:foregroundMark x1="31436" y1="3367" x2="56640" y2="3514"/>
                        <a14:foregroundMark x1="56640" y1="3514" x2="73442" y2="6589"/>
                        <a14:foregroundMark x1="76152" y1="6589" x2="94580" y2="22255"/>
                        <a14:foregroundMark x1="94580" y1="22255" x2="94580" y2="26061"/>
                        <a14:foregroundMark x1="8401" y1="31186" x2="11924" y2="57833"/>
                      </a14:backgroundRemoval>
                    </a14:imgEffect>
                  </a14:imgLayer>
                </a14:imgProps>
              </a:ext>
              <a:ext uri="{28A0092B-C50C-407E-A947-70E740481C1C}">
                <a14:useLocalDpi xmlns:a14="http://schemas.microsoft.com/office/drawing/2010/main" val="0"/>
              </a:ext>
            </a:extLst>
          </a:blip>
          <a:stretch>
            <a:fillRect/>
          </a:stretch>
        </p:blipFill>
        <p:spPr>
          <a:xfrm>
            <a:off x="43833" y="2631265"/>
            <a:ext cx="2251525" cy="4167458"/>
          </a:xfrm>
          <a:prstGeom prst="rect">
            <a:avLst/>
          </a:prstGeom>
        </p:spPr>
      </p:pic>
    </p:spTree>
    <p:extLst>
      <p:ext uri="{BB962C8B-B14F-4D97-AF65-F5344CB8AC3E}">
        <p14:creationId xmlns:p14="http://schemas.microsoft.com/office/powerpoint/2010/main" val="3172843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599982"/>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8"/>
          <p:cNvSpPr/>
          <p:nvPr/>
        </p:nvSpPr>
        <p:spPr>
          <a:xfrm>
            <a:off x="703257" y="273531"/>
            <a:ext cx="11025367" cy="1821375"/>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836622" y="338651"/>
            <a:ext cx="10735267" cy="1708160"/>
          </a:xfrm>
          <a:prstGeom prst="rect">
            <a:avLst/>
          </a:prstGeom>
          <a:noFill/>
        </p:spPr>
        <p:txBody>
          <a:bodyPr wrap="square" rtlCol="0">
            <a:spAutoFit/>
          </a:bodyPr>
          <a:lstStyle/>
          <a:p>
            <a:pPr algn="ctr"/>
            <a:r>
              <a:rPr lang="vi-VN" sz="3500" b="1" i="1" u="sng" dirty="0">
                <a:solidFill>
                  <a:srgbClr val="FFFF00"/>
                </a:solidFill>
                <a:latin typeface="Cambria" panose="02040503050406030204" pitchFamily="18" charset="0"/>
                <a:ea typeface="Cambria" panose="02040503050406030204" pitchFamily="18" charset="0"/>
              </a:rPr>
              <a:t>Đề bài:</a:t>
            </a:r>
            <a:r>
              <a:rPr lang="vi-VN" sz="3500" dirty="0"/>
              <a:t> </a:t>
            </a:r>
            <a:r>
              <a:rPr lang="vi-VN" sz="3500" b="1" dirty="0">
                <a:solidFill>
                  <a:schemeClr val="bg1"/>
                </a:solidFill>
                <a:latin typeface="Cambria" panose="02040503050406030204" pitchFamily="18" charset="0"/>
                <a:ea typeface="Cambria" panose="02040503050406030204" pitchFamily="18" charset="0"/>
              </a:rPr>
              <a:t>Viết bài văn thuật lại một sự việc thể hiện truyền thống Uống nước nhớ nguồn và chia sẻ </a:t>
            </a:r>
          </a:p>
          <a:p>
            <a:pPr algn="ctr"/>
            <a:r>
              <a:rPr lang="vi-VN" sz="3500" b="1" dirty="0">
                <a:solidFill>
                  <a:schemeClr val="bg1"/>
                </a:solidFill>
                <a:latin typeface="Cambria" panose="02040503050406030204" pitchFamily="18" charset="0"/>
                <a:ea typeface="Cambria" panose="02040503050406030204" pitchFamily="18" charset="0"/>
              </a:rPr>
              <a:t>suy nghĩ, cảm xúc của em về sự việc đó.</a:t>
            </a:r>
            <a:endParaRPr lang="en-US" sz="3500" b="1" dirty="0">
              <a:solidFill>
                <a:schemeClr val="bg1"/>
              </a:solidFill>
              <a:latin typeface="Cambria" panose="02040503050406030204" pitchFamily="18" charset="0"/>
              <a:ea typeface="Cambria" panose="02040503050406030204" pitchFamily="18" charset="0"/>
            </a:endParaRPr>
          </a:p>
        </p:txBody>
      </p:sp>
      <p:sp>
        <p:nvSpPr>
          <p:cNvPr id="24" name="Rectangle 23"/>
          <p:cNvSpPr/>
          <p:nvPr/>
        </p:nvSpPr>
        <p:spPr>
          <a:xfrm>
            <a:off x="587643" y="2427016"/>
            <a:ext cx="10479161" cy="3816429"/>
          </a:xfrm>
          <a:prstGeom prst="rect">
            <a:avLst/>
          </a:prstGeom>
        </p:spPr>
        <p:txBody>
          <a:bodyPr wrap="square">
            <a:spAutoFit/>
          </a:bodyPr>
          <a:lstStyle/>
          <a:p>
            <a:pPr algn="just"/>
            <a:r>
              <a:rPr lang="vi-VN" sz="3200" b="1" dirty="0">
                <a:solidFill>
                  <a:srgbClr val="002060"/>
                </a:solidFill>
                <a:latin typeface="Cambria" panose="02040503050406030204" pitchFamily="18" charset="0"/>
                <a:ea typeface="Cambria" panose="02040503050406030204" pitchFamily="18" charset="0"/>
              </a:rPr>
              <a:t> </a:t>
            </a:r>
          </a:p>
          <a:p>
            <a:pPr algn="just"/>
            <a:r>
              <a:rPr lang="vi-VN" sz="3500" b="1" dirty="0">
                <a:solidFill>
                  <a:srgbClr val="002060"/>
                </a:solidFill>
                <a:latin typeface="Cambria" panose="02040503050406030204" pitchFamily="18" charset="0"/>
                <a:ea typeface="Cambria" panose="02040503050406030204" pitchFamily="18" charset="0"/>
              </a:rPr>
              <a:t>- Chọn sự việc đã tham gia hoặc chứng kiến (ví dụ: thăm viện bảo tàng, chăm sóc nghĩa trang liệt sĩ, thăm hỏi gia đình thương binh – liệt sĩ, tặng quà người già, chào mừng Ngày Nhà giáo Việt Nam,...).</a:t>
            </a:r>
          </a:p>
          <a:p>
            <a:pPr algn="just"/>
            <a:r>
              <a:rPr lang="vi-VN"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Nhớ</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lại</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những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hoạt</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động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việc</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làm</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chính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và</a:t>
            </a:r>
            <a:endParaRPr lang="vi-VN" sz="3500" b="1" dirty="0">
              <a:solidFill>
                <a:srgbClr val="002060"/>
              </a:solidFill>
              <a:latin typeface="Cambria" panose="02040503050406030204" pitchFamily="18" charset="0"/>
              <a:ea typeface="Cambria" panose="02040503050406030204" pitchFamily="18" charset="0"/>
            </a:endParaRPr>
          </a:p>
          <a:p>
            <a:pPr algn="just"/>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sắp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xếp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theo</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đúng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trình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tự</a:t>
            </a:r>
            <a:r>
              <a:rPr lang="en-SG" sz="3500" b="1" dirty="0">
                <a:solidFill>
                  <a:srgbClr val="002060"/>
                </a:solidFill>
                <a:latin typeface="Cambria" panose="02040503050406030204" pitchFamily="18" charset="0"/>
                <a:ea typeface="Cambria" panose="02040503050406030204" pitchFamily="18" charset="0"/>
              </a:rPr>
              <a:t>.</a:t>
            </a:r>
            <a:endParaRPr lang="en-US" sz="3500" b="1" dirty="0">
              <a:solidFill>
                <a:srgbClr val="002060"/>
              </a:solidFill>
              <a:latin typeface="Cambria" panose="02040503050406030204" pitchFamily="18" charset="0"/>
              <a:ea typeface="Cambria" panose="02040503050406030204" pitchFamily="18" charset="0"/>
            </a:endParaRPr>
          </a:p>
        </p:txBody>
      </p:sp>
      <p:sp>
        <p:nvSpPr>
          <p:cNvPr id="27" name="Rounded Rectangle 26"/>
          <p:cNvSpPr/>
          <p:nvPr/>
        </p:nvSpPr>
        <p:spPr>
          <a:xfrm>
            <a:off x="836622" y="2171119"/>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a:latin typeface="Cambria" panose="02040503050406030204" pitchFamily="18" charset="0"/>
                <a:ea typeface="Cambria" panose="02040503050406030204" pitchFamily="18" charset="0"/>
                <a:cs typeface="Calibri" panose="020F0502020204030204" pitchFamily="34" charset="0"/>
              </a:rPr>
              <a:t>1. Chuẩn bị</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1065" y="4400288"/>
            <a:ext cx="2559025" cy="2559025"/>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087823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4">
            <a:extLst>
              <a:ext uri="{FF2B5EF4-FFF2-40B4-BE49-F238E27FC236}">
                <a16:creationId xmlns:a16="http://schemas.microsoft.com/office/drawing/2014/main" id="{B96D04B9-2B68-0374-3FAB-C38800C21E0F}"/>
              </a:ext>
            </a:extLst>
          </p:cNvPr>
          <p:cNvSpPr/>
          <p:nvPr/>
        </p:nvSpPr>
        <p:spPr>
          <a:xfrm>
            <a:off x="241300" y="129009"/>
            <a:ext cx="11709400" cy="6599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5">
            <a:extLst>
              <a:ext uri="{FF2B5EF4-FFF2-40B4-BE49-F238E27FC236}">
                <a16:creationId xmlns:a16="http://schemas.microsoft.com/office/drawing/2014/main" id="{95795D3E-A662-10A8-786A-08616642E7CE}"/>
              </a:ext>
            </a:extLst>
          </p:cNvPr>
          <p:cNvSpPr/>
          <p:nvPr/>
        </p:nvSpPr>
        <p:spPr>
          <a:xfrm>
            <a:off x="463376" y="366926"/>
            <a:ext cx="11325816" cy="615851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5E4DD15D-D63C-037A-1909-5950C1605D39}"/>
              </a:ext>
            </a:extLst>
          </p:cNvPr>
          <p:cNvSpPr txBox="1"/>
          <p:nvPr/>
        </p:nvSpPr>
        <p:spPr>
          <a:xfrm>
            <a:off x="747834" y="489431"/>
            <a:ext cx="11041358" cy="5509200"/>
          </a:xfrm>
          <a:prstGeom prst="rect">
            <a:avLst/>
          </a:prstGeom>
          <a:noFill/>
        </p:spPr>
        <p:txBody>
          <a:bodyPr wrap="square">
            <a:spAutoFit/>
          </a:bodyPr>
          <a:lstStyle/>
          <a:p>
            <a:pPr rtl="0"/>
            <a:r>
              <a:rPr lang="vi-VN" sz="3200" b="1" i="0" dirty="0">
                <a:solidFill>
                  <a:srgbClr val="000000"/>
                </a:solidFill>
                <a:effectLst/>
                <a:latin typeface="Cambria" panose="02040503050406030204" pitchFamily="18" charset="0"/>
                <a:ea typeface="Cambria" panose="02040503050406030204" pitchFamily="18" charset="0"/>
              </a:rPr>
              <a:t>- Chọn sự việc: thăm khu căn cứ cách mạng B1 Hồng Phước</a:t>
            </a:r>
          </a:p>
          <a:p>
            <a:pPr rtl="0"/>
            <a:r>
              <a:rPr lang="vi-VN" sz="3200" b="1" i="0" dirty="0">
                <a:solidFill>
                  <a:srgbClr val="000000"/>
                </a:solidFill>
                <a:effectLst/>
                <a:latin typeface="Cambria" panose="02040503050406030204" pitchFamily="18" charset="0"/>
                <a:ea typeface="Cambria" panose="02040503050406030204" pitchFamily="18" charset="0"/>
              </a:rPr>
              <a:t>- Các hoạt động: </a:t>
            </a:r>
          </a:p>
          <a:p>
            <a:pPr rtl="0"/>
            <a:r>
              <a:rPr lang="vi-VN" sz="3200" b="1" i="0" dirty="0">
                <a:solidFill>
                  <a:srgbClr val="000000"/>
                </a:solidFill>
                <a:effectLst/>
                <a:latin typeface="Cambria" panose="02040503050406030204" pitchFamily="18" charset="0"/>
                <a:ea typeface="Cambria" panose="02040503050406030204" pitchFamily="18" charset="0"/>
              </a:rPr>
              <a:t>+ Xe xuất phát lúc 7h giờ sáng từ trường học.</a:t>
            </a:r>
          </a:p>
          <a:p>
            <a:pPr rtl="0"/>
            <a:r>
              <a:rPr lang="vi-VN" sz="3200" b="1" i="0" dirty="0">
                <a:solidFill>
                  <a:srgbClr val="000000"/>
                </a:solidFill>
                <a:effectLst/>
                <a:latin typeface="Cambria" panose="02040503050406030204" pitchFamily="18" charset="0"/>
                <a:ea typeface="Cambria" panose="02040503050406030204" pitchFamily="18" charset="0"/>
              </a:rPr>
              <a:t>+ Khi tới nơi chúng em được xếp hàng ngay ngắn để làm lễ chào cờ. </a:t>
            </a:r>
          </a:p>
          <a:p>
            <a:pPr rtl="0"/>
            <a:r>
              <a:rPr lang="vi-VN" sz="3200" b="1" i="0" dirty="0">
                <a:solidFill>
                  <a:srgbClr val="000000"/>
                </a:solidFill>
                <a:effectLst/>
                <a:latin typeface="Cambria" panose="02040503050406030204" pitchFamily="18" charset="0"/>
                <a:ea typeface="Cambria" panose="02040503050406030204" pitchFamily="18" charset="0"/>
              </a:rPr>
              <a:t>+ Tiếp theo, chúng em được các thầy cô hướng dẫn xếp hàng để đi vào </a:t>
            </a:r>
            <a:r>
              <a:rPr lang="vi-VN" sz="3200" b="1" dirty="0">
                <a:solidFill>
                  <a:srgbClr val="000000"/>
                </a:solidFill>
                <a:latin typeface="Cambria" panose="02040503050406030204" pitchFamily="18" charset="0"/>
                <a:ea typeface="Cambria" panose="02040503050406030204" pitchFamily="18" charset="0"/>
              </a:rPr>
              <a:t>khu di tích</a:t>
            </a:r>
            <a:r>
              <a:rPr lang="vi-VN" sz="3200" b="1" i="0" dirty="0">
                <a:solidFill>
                  <a:srgbClr val="000000"/>
                </a:solidFill>
                <a:effectLst/>
                <a:latin typeface="Cambria" panose="02040503050406030204" pitchFamily="18" charset="0"/>
                <a:ea typeface="Cambria" panose="02040503050406030204" pitchFamily="18" charset="0"/>
              </a:rPr>
              <a:t>.</a:t>
            </a:r>
          </a:p>
          <a:p>
            <a:pPr rtl="0"/>
            <a:r>
              <a:rPr lang="vi-VN" sz="3200" b="1" i="0" dirty="0">
                <a:solidFill>
                  <a:srgbClr val="000000"/>
                </a:solidFill>
                <a:effectLst/>
                <a:latin typeface="Cambria" panose="02040503050406030204" pitchFamily="18" charset="0"/>
                <a:ea typeface="Cambria" panose="02040503050406030204" pitchFamily="18" charset="0"/>
              </a:rPr>
              <a:t>+ </a:t>
            </a:r>
            <a:r>
              <a:rPr lang="vi-VN" sz="3200" b="1" dirty="0">
                <a:solidFill>
                  <a:srgbClr val="000000"/>
                </a:solidFill>
                <a:latin typeface="Cambria" panose="02040503050406030204" pitchFamily="18" charset="0"/>
                <a:ea typeface="Cambria" panose="02040503050406030204" pitchFamily="18" charset="0"/>
              </a:rPr>
              <a:t>C</a:t>
            </a:r>
            <a:r>
              <a:rPr lang="vi-VN" sz="3200" b="1" i="0" dirty="0">
                <a:solidFill>
                  <a:srgbClr val="000000"/>
                </a:solidFill>
                <a:effectLst/>
                <a:latin typeface="Cambria" panose="02040503050406030204" pitchFamily="18" charset="0"/>
                <a:ea typeface="Cambria" panose="02040503050406030204" pitchFamily="18" charset="0"/>
              </a:rPr>
              <a:t>ác anh chị hướng dẫn viên dẫn chúng em đi thăm quan khắp nơi và giải thích rõ từng kỉ vật, địa điểm.</a:t>
            </a:r>
          </a:p>
          <a:p>
            <a:pPr rtl="0"/>
            <a:r>
              <a:rPr lang="vi-VN" sz="3200" b="1" i="0" dirty="0">
                <a:solidFill>
                  <a:srgbClr val="000000"/>
                </a:solidFill>
                <a:effectLst/>
                <a:latin typeface="Cambria" panose="02040503050406030204" pitchFamily="18" charset="0"/>
                <a:ea typeface="Cambria" panose="02040503050406030204" pitchFamily="18" charset="0"/>
              </a:rPr>
              <a:t>+ Kết thúc chuyến đi, chúng em trở về trường học.</a:t>
            </a:r>
          </a:p>
        </p:txBody>
      </p:sp>
    </p:spTree>
    <p:extLst>
      <p:ext uri="{BB962C8B-B14F-4D97-AF65-F5344CB8AC3E}">
        <p14:creationId xmlns:p14="http://schemas.microsoft.com/office/powerpoint/2010/main" val="2474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889610"/>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4" name="Rectangle 23"/>
          <p:cNvSpPr/>
          <p:nvPr/>
        </p:nvSpPr>
        <p:spPr>
          <a:xfrm>
            <a:off x="922170" y="453305"/>
            <a:ext cx="10479161" cy="1708160"/>
          </a:xfrm>
          <a:prstGeom prst="rect">
            <a:avLst/>
          </a:prstGeom>
        </p:spPr>
        <p:txBody>
          <a:bodyPr wrap="square">
            <a:spAutoFit/>
          </a:bodyPr>
          <a:lstStyle/>
          <a:p>
            <a:pPr lvl="0" algn="just"/>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Mở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Giới </a:t>
            </a:r>
            <a:r>
              <a:rPr lang="vi-VN" sz="3500" b="1" dirty="0">
                <a:solidFill>
                  <a:srgbClr val="002060"/>
                </a:solidFill>
                <a:latin typeface="Cambria" panose="02040503050406030204" pitchFamily="18" charset="0"/>
                <a:ea typeface="Cambria" panose="02040503050406030204" pitchFamily="18" charset="0"/>
              </a:rPr>
              <a:t>thiệu sự việc: địa điểm, </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thời gian tổ chức, những người tham gia hoạt động,...</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7" name="Rounded Rectangle 26"/>
          <p:cNvSpPr/>
          <p:nvPr/>
        </p:nvSpPr>
        <p:spPr>
          <a:xfrm>
            <a:off x="3979215" y="69770"/>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dirty="0">
                <a:solidFill>
                  <a:prstClr val="white"/>
                </a:solidFill>
                <a:latin typeface="Cambria" panose="02040503050406030204" pitchFamily="18" charset="0"/>
                <a:ea typeface="Cambria" panose="02040503050406030204" pitchFamily="18" charset="0"/>
                <a:cs typeface="Calibri" panose="020F0502020204030204" pitchFamily="34" charset="0"/>
              </a:rPr>
              <a:t>2. Lập dàn ý</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8A9B4235-E545-ECEA-CBCF-5DE23BC1E139}"/>
              </a:ext>
            </a:extLst>
          </p:cNvPr>
          <p:cNvSpPr/>
          <p:nvPr/>
        </p:nvSpPr>
        <p:spPr>
          <a:xfrm>
            <a:off x="760662" y="1978917"/>
            <a:ext cx="10479161" cy="3323987"/>
          </a:xfrm>
          <a:prstGeom prst="rect">
            <a:avLst/>
          </a:prstGeom>
        </p:spPr>
        <p:txBody>
          <a:bodyPr wrap="square">
            <a:spAutoFit/>
          </a:bodyPr>
          <a:lstStyle/>
          <a:p>
            <a:pPr lvl="0" algn="just"/>
            <a:r>
              <a:rPr lang="vi-VN" sz="3500" b="1" dirty="0">
                <a:solidFill>
                  <a:srgbClr val="C00000"/>
                </a:solidFill>
                <a:latin typeface="Cambria" panose="02040503050406030204" pitchFamily="18" charset="0"/>
                <a:ea typeface="Cambria" panose="02040503050406030204" pitchFamily="18" charset="0"/>
              </a:rPr>
              <a:t>Thân</a:t>
            </a:r>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Giới </a:t>
            </a:r>
            <a:r>
              <a:rPr lang="vi-VN" sz="3500" b="1" dirty="0">
                <a:solidFill>
                  <a:srgbClr val="002060"/>
                </a:solidFill>
                <a:latin typeface="Cambria" panose="02040503050406030204" pitchFamily="18" charset="0"/>
                <a:ea typeface="Cambria" panose="02040503050406030204" pitchFamily="18" charset="0"/>
              </a:rPr>
              <a:t>thiệu sự việc: Nêu diễn biến của sự việc theo trình tự thời gian: bắt đầu- tiếp theo-kết thúc...(cần nêu các hoạt động, việc làm đúng với những gì em đã tham gia hoặc chứng kiến).</a:t>
            </a:r>
          </a:p>
          <a:p>
            <a:pPr lvl="0" algn="just"/>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2">
            <a:extLst>
              <a:ext uri="{FF2B5EF4-FFF2-40B4-BE49-F238E27FC236}">
                <a16:creationId xmlns:a16="http://schemas.microsoft.com/office/drawing/2014/main" id="{06BB95DB-E352-6337-8AA8-FCD4DDA063D2}"/>
              </a:ext>
            </a:extLst>
          </p:cNvPr>
          <p:cNvSpPr/>
          <p:nvPr/>
        </p:nvSpPr>
        <p:spPr>
          <a:xfrm>
            <a:off x="856419" y="4535601"/>
            <a:ext cx="10872205" cy="2246769"/>
          </a:xfrm>
          <a:prstGeom prst="rect">
            <a:avLst/>
          </a:prstGeom>
        </p:spPr>
        <p:txBody>
          <a:bodyPr wrap="square">
            <a:spAutoFit/>
          </a:bodyPr>
          <a:lstStyle/>
          <a:p>
            <a:pPr lvl="0" algn="just"/>
            <a:r>
              <a:rPr lang="vi-VN" sz="3500" b="1" noProof="0" dirty="0">
                <a:solidFill>
                  <a:srgbClr val="C00000"/>
                </a:solidFill>
                <a:latin typeface="Cambria" panose="02040503050406030204" pitchFamily="18" charset="0"/>
                <a:ea typeface="Cambria" panose="02040503050406030204" pitchFamily="18" charset="0"/>
              </a:rPr>
              <a:t>Kết</a:t>
            </a:r>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Bày tỏ suy nghĩ, cảm xúc về sự việc được tham gia, chứng kiến hoặc nêu việc mình muốn làm tiếp theo để thể hiện truyền thống </a:t>
            </a:r>
            <a:r>
              <a:rPr kumimoji="0" lang="vi-VN"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Uống nước nhớ nguồn.</a:t>
            </a:r>
            <a:endParaRPr kumimoji="0" lang="en-US"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2955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889610"/>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7" name="Rounded Rectangle 26"/>
          <p:cNvSpPr/>
          <p:nvPr/>
        </p:nvSpPr>
        <p:spPr>
          <a:xfrm>
            <a:off x="3979215" y="69770"/>
            <a:ext cx="2305971" cy="595878"/>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Gợi ý dàn ý</a:t>
            </a:r>
            <a:endParaRPr kumimoji="0" lang="en-US"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Rectangle 2">
            <a:extLst>
              <a:ext uri="{FF2B5EF4-FFF2-40B4-BE49-F238E27FC236}">
                <a16:creationId xmlns:a16="http://schemas.microsoft.com/office/drawing/2014/main" id="{06BB95DB-E352-6337-8AA8-FCD4DDA063D2}"/>
              </a:ext>
            </a:extLst>
          </p:cNvPr>
          <p:cNvSpPr/>
          <p:nvPr/>
        </p:nvSpPr>
        <p:spPr>
          <a:xfrm>
            <a:off x="847278" y="812505"/>
            <a:ext cx="10961369" cy="6370975"/>
          </a:xfrm>
          <a:prstGeom prst="rect">
            <a:avLst/>
          </a:prstGeom>
        </p:spPr>
        <p:txBody>
          <a:bodyPr wrap="square">
            <a:spAutoFit/>
          </a:bodyPr>
          <a:lstStyle/>
          <a:p>
            <a:pPr algn="just"/>
            <a:r>
              <a:rPr lang="vi-VN" sz="3000" b="1" dirty="0">
                <a:solidFill>
                  <a:srgbClr val="C00000"/>
                </a:solidFill>
                <a:latin typeface="Cambria" panose="02040503050406030204" pitchFamily="18" charset="0"/>
                <a:ea typeface="Cambria" panose="02040503050406030204" pitchFamily="18" charset="0"/>
              </a:rPr>
              <a:t>Mở bài: </a:t>
            </a:r>
            <a:r>
              <a:rPr lang="vi-VN" sz="3000" b="1" dirty="0">
                <a:solidFill>
                  <a:srgbClr val="002060"/>
                </a:solidFill>
                <a:latin typeface="Cambria" panose="02040503050406030204" pitchFamily="18" charset="0"/>
                <a:ea typeface="Cambria" panose="02040503050406030204" pitchFamily="18" charset="0"/>
              </a:rPr>
              <a:t>Nhằm giáo dục truyền thống Uống nước nhớ nguồn cho các em học sinh, vừa qua trường em đã tổ chức một chuyến tham quan tìm hiểu khu di tích B1 Hồng Phước.</a:t>
            </a:r>
          </a:p>
          <a:p>
            <a:pPr algn="just"/>
            <a:r>
              <a:rPr lang="vi-VN" sz="3000" b="1" dirty="0">
                <a:solidFill>
                  <a:srgbClr val="C00000"/>
                </a:solidFill>
                <a:latin typeface="Cambria" panose="02040503050406030204" pitchFamily="18" charset="0"/>
                <a:ea typeface="Cambria" panose="02040503050406030204" pitchFamily="18" charset="0"/>
              </a:rPr>
              <a:t>Thân bài:</a:t>
            </a:r>
          </a:p>
          <a:p>
            <a:pPr algn="just"/>
            <a:r>
              <a:rPr lang="vi-VN" sz="3000" b="1" dirty="0">
                <a:solidFill>
                  <a:srgbClr val="002060"/>
                </a:solidFill>
                <a:latin typeface="Cambria" panose="02040503050406030204" pitchFamily="18" charset="0"/>
                <a:ea typeface="Cambria" panose="02040503050406030204" pitchFamily="18" charset="0"/>
              </a:rPr>
              <a:t>+ Đồng hành cùng chúng em trong  chuyến đi là cô giáo chủ nhiệm và các anh chị hướng dẫn viên.</a:t>
            </a:r>
          </a:p>
          <a:p>
            <a:pPr algn="just"/>
            <a:r>
              <a:rPr lang="vi-VN" sz="3000" b="1" dirty="0">
                <a:solidFill>
                  <a:srgbClr val="002060"/>
                </a:solidFill>
                <a:latin typeface="Cambria" panose="02040503050406030204" pitchFamily="18" charset="0"/>
                <a:ea typeface="Cambria" panose="02040503050406030204" pitchFamily="18" charset="0"/>
              </a:rPr>
              <a:t>+ Chúng em tập trung ở sân trường từ rất sớm. Ai nấy trang phục rực rỡ và đồng bộ theo từng lớp. Khuôn mặt rạng rỡ.</a:t>
            </a:r>
          </a:p>
          <a:p>
            <a:pPr algn="just"/>
            <a:r>
              <a:rPr lang="vi-VN" sz="3000" b="1" dirty="0">
                <a:solidFill>
                  <a:srgbClr val="002060"/>
                </a:solidFill>
                <a:latin typeface="Cambria" panose="02040503050406030204" pitchFamily="18" charset="0"/>
                <a:ea typeface="Cambria" panose="02040503050406030204" pitchFamily="18" charset="0"/>
              </a:rPr>
              <a:t>+ Bảy giờ sáng, tất cả các chiếc xe đều xuất phát. Chuyến xe dừng tại khu di tích lúc bảy giờ ba mươi.</a:t>
            </a:r>
          </a:p>
          <a:p>
            <a:pPr algn="just"/>
            <a:r>
              <a:rPr lang="vi-VN" sz="3000" b="1" dirty="0">
                <a:solidFill>
                  <a:srgbClr val="002060"/>
                </a:solidFill>
                <a:latin typeface="Cambria" panose="02040503050406030204" pitchFamily="18" charset="0"/>
                <a:ea typeface="Cambria" panose="02040503050406030204" pitchFamily="18" charset="0"/>
              </a:rPr>
              <a:t>+ Ngay khi bước xuống xe cảm giác đầu tiên của em là sự choáng ngợp bởi không gian rộng lớn và sự trang nghiêm, thành kính nơi đây. </a:t>
            </a:r>
          </a:p>
          <a:p>
            <a:pPr algn="just"/>
            <a:endParaRPr lang="vi-VN" dirty="0">
              <a:solidFill>
                <a:srgbClr val="002060"/>
              </a:solidFill>
            </a:endParaRPr>
          </a:p>
        </p:txBody>
      </p:sp>
    </p:spTree>
    <p:extLst>
      <p:ext uri="{BB962C8B-B14F-4D97-AF65-F5344CB8AC3E}">
        <p14:creationId xmlns:p14="http://schemas.microsoft.com/office/powerpoint/2010/main" val="144980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圆角矩形 5">
            <a:extLst>
              <a:ext uri="{FF2B5EF4-FFF2-40B4-BE49-F238E27FC236}">
                <a16:creationId xmlns:a16="http://schemas.microsoft.com/office/drawing/2014/main" id="{E95B3E44-0391-5537-9289-D0A433CA6E9D}"/>
              </a:ext>
            </a:extLst>
          </p:cNvPr>
          <p:cNvSpPr/>
          <p:nvPr userDrawn="1"/>
        </p:nvSpPr>
        <p:spPr>
          <a:xfrm>
            <a:off x="177800" y="88900"/>
            <a:ext cx="11861800" cy="6697227"/>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TextBox 9">
            <a:extLst>
              <a:ext uri="{FF2B5EF4-FFF2-40B4-BE49-F238E27FC236}">
                <a16:creationId xmlns:a16="http://schemas.microsoft.com/office/drawing/2014/main" id="{B5DB75BF-0F5C-2256-1436-2B8E5B33E22D}"/>
              </a:ext>
            </a:extLst>
          </p:cNvPr>
          <p:cNvSpPr txBox="1"/>
          <p:nvPr/>
        </p:nvSpPr>
        <p:spPr>
          <a:xfrm>
            <a:off x="664634" y="161042"/>
            <a:ext cx="11400366" cy="6909584"/>
          </a:xfrm>
          <a:prstGeom prst="rect">
            <a:avLst/>
          </a:prstGeom>
          <a:noFill/>
        </p:spPr>
        <p:txBody>
          <a:bodyPr wrap="square">
            <a:spAutoFit/>
          </a:bodyPr>
          <a:lstStyle/>
          <a:p>
            <a:pPr algn="just"/>
            <a:r>
              <a:rPr lang="vi-VN" sz="2500" b="1" dirty="0">
                <a:solidFill>
                  <a:srgbClr val="002060"/>
                </a:solidFill>
                <a:latin typeface="Cambria" panose="02040503050406030204" pitchFamily="18" charset="0"/>
                <a:ea typeface="Cambria" panose="02040503050406030204" pitchFamily="18" charset="0"/>
              </a:rPr>
              <a:t>+ Đầu tiên, chúng em xếp hàng ngay ngắn và nghiêm túc để làm lễ chào cờ.</a:t>
            </a:r>
          </a:p>
          <a:p>
            <a:pPr algn="just"/>
            <a:r>
              <a:rPr lang="vi-VN" sz="2500" b="1" dirty="0">
                <a:solidFill>
                  <a:srgbClr val="002060"/>
                </a:solidFill>
                <a:latin typeface="Cambria" panose="02040503050406030204" pitchFamily="18" charset="0"/>
                <a:ea typeface="Cambria" panose="02040503050406030204" pitchFamily="18" charset="0"/>
              </a:rPr>
              <a:t>+Tại đây,  các thầy cô dâng hoa và dâng hương để tưởng nhớ công lao của các vị anh hùng dân tộc.</a:t>
            </a:r>
          </a:p>
          <a:p>
            <a:pPr algn="just"/>
            <a:r>
              <a:rPr lang="vi-VN" sz="2500" b="1" dirty="0">
                <a:solidFill>
                  <a:srgbClr val="002060"/>
                </a:solidFill>
                <a:latin typeface="Cambria" panose="02040503050406030204" pitchFamily="18" charset="0"/>
                <a:ea typeface="Cambria" panose="02040503050406030204" pitchFamily="18" charset="0"/>
              </a:rPr>
              <a:t>+ Không khí rất trang nghiêm và hào hùng. </a:t>
            </a:r>
          </a:p>
          <a:p>
            <a:pPr algn="just"/>
            <a:r>
              <a:rPr lang="vi-VN" sz="2500" b="1" dirty="0">
                <a:solidFill>
                  <a:srgbClr val="002060"/>
                </a:solidFill>
                <a:latin typeface="Cambria" panose="02040503050406030204" pitchFamily="18" charset="0"/>
                <a:ea typeface="Cambria" panose="02040503050406030204" pitchFamily="18" charset="0"/>
              </a:rPr>
              <a:t>+ Tiếp theo, chúng em được các thầy cô hướng dẫn xếp hàng để đi vào thăm quan. </a:t>
            </a:r>
          </a:p>
          <a:p>
            <a:pPr algn="just"/>
            <a:r>
              <a:rPr lang="vi-VN" sz="2500" b="1" dirty="0">
                <a:solidFill>
                  <a:srgbClr val="002060"/>
                </a:solidFill>
                <a:latin typeface="Cambria" panose="02040503050406030204" pitchFamily="18" charset="0"/>
                <a:ea typeface="Cambria" panose="02040503050406030204" pitchFamily="18" charset="0"/>
              </a:rPr>
              <a:t>+ Chúng em được thấy hầm bí mật hai ngăn, hầm rơm,...được nghe các anh chị hướng dẫn viên giới thiệu tỉ mỉ, tận tình từng sự kiện, kỉ vật xưa.</a:t>
            </a:r>
          </a:p>
          <a:p>
            <a:pPr algn="just"/>
            <a:r>
              <a:rPr lang="vi-VN" sz="2500" b="1" dirty="0">
                <a:solidFill>
                  <a:srgbClr val="002060"/>
                </a:solidFill>
                <a:latin typeface="Cambria" panose="02040503050406030204" pitchFamily="18" charset="0"/>
                <a:ea typeface="Cambria" panose="02040503050406030204" pitchFamily="18" charset="0"/>
              </a:rPr>
              <a:t>+Không gian trong khu căn cứ không rộng lắm nhưng không khí lại vô cùng thành kính, thiêng liêng. </a:t>
            </a:r>
          </a:p>
          <a:p>
            <a:pPr algn="just"/>
            <a:r>
              <a:rPr lang="vi-VN" sz="2500" b="1" dirty="0">
                <a:solidFill>
                  <a:srgbClr val="002060"/>
                </a:solidFill>
                <a:latin typeface="Cambria" panose="02040503050406030204" pitchFamily="18" charset="0"/>
                <a:ea typeface="Cambria" panose="02040503050406030204" pitchFamily="18" charset="0"/>
              </a:rPr>
              <a:t>+ Kết thúc chuyến đi, chúng em trở về trường học.</a:t>
            </a:r>
          </a:p>
          <a:p>
            <a:pPr algn="just"/>
            <a:r>
              <a:rPr lang="vi-VN" sz="2500" b="1" dirty="0">
                <a:solidFill>
                  <a:srgbClr val="C00000"/>
                </a:solidFill>
                <a:latin typeface="Cambria" panose="02040503050406030204" pitchFamily="18" charset="0"/>
                <a:ea typeface="Cambria" panose="02040503050406030204" pitchFamily="18" charset="0"/>
              </a:rPr>
              <a:t>Kết bài:</a:t>
            </a:r>
          </a:p>
          <a:p>
            <a:pPr algn="just"/>
            <a:r>
              <a:rPr lang="vi-VN" sz="2500" b="1" dirty="0">
                <a:solidFill>
                  <a:srgbClr val="002060"/>
                </a:solidFill>
                <a:latin typeface="Cambria" panose="02040503050406030204" pitchFamily="18" charset="0"/>
                <a:ea typeface="Cambria" panose="02040503050406030204" pitchFamily="18" charset="0"/>
              </a:rPr>
              <a:t>- Chuyến tham quan này quả thật là một chuyến đi đầy thú vị. Cũng qua chuyến đi này, em càng biết ơn các anh hùng dân tộc, tự hào về truyền thống lịch sử của dân tộc ta và thêm yêu quê hương, đất nước của mình. </a:t>
            </a:r>
          </a:p>
          <a:p>
            <a:pPr algn="just"/>
            <a:r>
              <a:rPr lang="vi-VN" sz="2500" b="1" dirty="0">
                <a:solidFill>
                  <a:srgbClr val="002060"/>
                </a:solidFill>
                <a:latin typeface="Cambria" panose="02040503050406030204" pitchFamily="18" charset="0"/>
                <a:ea typeface="Cambria" panose="02040503050406030204" pitchFamily="18" charset="0"/>
              </a:rPr>
              <a:t>- Các anh hùng đã có công giữ nước, em sẽ cố gắng học tập thật tốt để mai sau xây dựng đất nước mình phát triển hơn.</a:t>
            </a:r>
          </a:p>
          <a:p>
            <a:pPr algn="just"/>
            <a:endParaRPr lang="en-SG" dirty="0"/>
          </a:p>
        </p:txBody>
      </p:sp>
    </p:spTree>
    <p:extLst>
      <p:ext uri="{BB962C8B-B14F-4D97-AF65-F5344CB8AC3E}">
        <p14:creationId xmlns:p14="http://schemas.microsoft.com/office/powerpoint/2010/main" val="1810089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p:cNvSpPr/>
          <p:nvPr/>
        </p:nvSpPr>
        <p:spPr>
          <a:xfrm>
            <a:off x="1409700" y="1203164"/>
            <a:ext cx="10686656" cy="503782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1605972" y="1716669"/>
            <a:ext cx="9963728" cy="3785652"/>
          </a:xfrm>
          <a:prstGeom prst="rect">
            <a:avLst/>
          </a:prstGeom>
        </p:spPr>
        <p:txBody>
          <a:bodyPr wrap="square">
            <a:spAutoFit/>
          </a:bodyPr>
          <a:lstStyle/>
          <a:p>
            <a:pPr algn="just"/>
            <a:r>
              <a:rPr lang="vi-VN" sz="6000" b="1" dirty="0">
                <a:solidFill>
                  <a:srgbClr val="002060"/>
                </a:solidFill>
                <a:latin typeface="Cambria" panose="02040503050406030204" pitchFamily="18" charset="0"/>
                <a:ea typeface="Cambria" panose="02040503050406030204" pitchFamily="18" charset="0"/>
              </a:rPr>
              <a:t>-Bố cục</a:t>
            </a:r>
          </a:p>
          <a:p>
            <a:pPr algn="just"/>
            <a:r>
              <a:rPr lang="vi-VN" sz="6000" b="1" dirty="0">
                <a:solidFill>
                  <a:srgbClr val="002060"/>
                </a:solidFill>
                <a:latin typeface="Cambria" panose="02040503050406030204" pitchFamily="18" charset="0"/>
                <a:ea typeface="Cambria" panose="02040503050406030204" pitchFamily="18" charset="0"/>
              </a:rPr>
              <a:t>-Diễn biến sự việc</a:t>
            </a:r>
          </a:p>
          <a:p>
            <a:pPr algn="just"/>
            <a:r>
              <a:rPr lang="vi-VN" sz="6000" b="1" dirty="0">
                <a:solidFill>
                  <a:srgbClr val="002060"/>
                </a:solidFill>
                <a:latin typeface="Cambria" panose="02040503050406030204" pitchFamily="18" charset="0"/>
                <a:ea typeface="Cambria" panose="02040503050406030204" pitchFamily="18" charset="0"/>
              </a:rPr>
              <a:t>-Việc lựa chọn hoạt động, việc làm </a:t>
            </a:r>
          </a:p>
        </p:txBody>
      </p:sp>
      <p:sp>
        <p:nvSpPr>
          <p:cNvPr id="3" name="Rounded Rectangle 2"/>
          <p:cNvSpPr/>
          <p:nvPr/>
        </p:nvSpPr>
        <p:spPr>
          <a:xfrm>
            <a:off x="2862347" y="49003"/>
            <a:ext cx="5316453" cy="802452"/>
          </a:xfrm>
          <a:prstGeom prst="round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200" b="1" dirty="0">
                <a:solidFill>
                  <a:srgbClr val="C00000"/>
                </a:solidFill>
                <a:latin typeface="Cambria" panose="02040503050406030204" pitchFamily="18" charset="0"/>
                <a:ea typeface="Cambria" panose="02040503050406030204" pitchFamily="18" charset="0"/>
                <a:cs typeface="Calibri" panose="020F0502020204030204" pitchFamily="34" charset="0"/>
              </a:rPr>
              <a:t>3. Góp ý, chỉnh sửa</a:t>
            </a:r>
            <a:endParaRPr lang="en-US" sz="4200" b="1" dirty="0">
              <a:solidFill>
                <a:srgbClr val="C00000"/>
              </a:solidFill>
              <a:latin typeface="Cambria" panose="02040503050406030204" pitchFamily="18" charset="0"/>
              <a:ea typeface="Cambria" panose="02040503050406030204" pitchFamily="18" charset="0"/>
              <a:cs typeface="Calibri" panose="020F0502020204030204" pitchFamily="34" charset="0"/>
            </a:endParaRPr>
          </a:p>
        </p:txBody>
      </p:sp>
      <p:pic>
        <p:nvPicPr>
          <p:cNvPr id="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t="-2703"/>
          <a:stretch/>
        </p:blipFill>
        <p:spPr>
          <a:xfrm>
            <a:off x="95644" y="49003"/>
            <a:ext cx="3020657" cy="2406331"/>
          </a:xfrm>
          <a:prstGeom prst="rect">
            <a:avLst/>
          </a:prstGeom>
        </p:spPr>
      </p:pic>
    </p:spTree>
    <p:extLst>
      <p:ext uri="{BB962C8B-B14F-4D97-AF65-F5344CB8AC3E}">
        <p14:creationId xmlns:p14="http://schemas.microsoft.com/office/powerpoint/2010/main" val="3009258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686" y="837894"/>
            <a:ext cx="11194627" cy="5182212"/>
          </a:xfrm>
          <a:prstGeom prst="rect">
            <a:avLst/>
          </a:prstGeom>
        </p:spPr>
      </p:pic>
    </p:spTree>
    <p:extLst>
      <p:ext uri="{BB962C8B-B14F-4D97-AF65-F5344CB8AC3E}">
        <p14:creationId xmlns:p14="http://schemas.microsoft.com/office/powerpoint/2010/main" val="1939420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自定义 2215">
      <a:dk1>
        <a:sysClr val="windowText" lastClr="000000"/>
      </a:dk1>
      <a:lt1>
        <a:sysClr val="window" lastClr="FFFFFF"/>
      </a:lt1>
      <a:dk2>
        <a:srgbClr val="44546A"/>
      </a:dk2>
      <a:lt2>
        <a:srgbClr val="E7E6E6"/>
      </a:lt2>
      <a:accent1>
        <a:srgbClr val="126C37"/>
      </a:accent1>
      <a:accent2>
        <a:srgbClr val="306354"/>
      </a:accent2>
      <a:accent3>
        <a:srgbClr val="007373"/>
      </a:accent3>
      <a:accent4>
        <a:srgbClr val="7BAEAA"/>
      </a:accent4>
      <a:accent5>
        <a:srgbClr val="687D93"/>
      </a:accent5>
      <a:accent6>
        <a:srgbClr val="BFBFBF"/>
      </a:accent6>
      <a:hlink>
        <a:srgbClr val="4472C4"/>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99">
      <a:dk1>
        <a:srgbClr val="000000"/>
      </a:dk1>
      <a:lt1>
        <a:srgbClr val="FFFFFF"/>
      </a:lt1>
      <a:dk2>
        <a:srgbClr val="2D3847"/>
      </a:dk2>
      <a:lt2>
        <a:srgbClr val="FFFFFF"/>
      </a:lt2>
      <a:accent1>
        <a:srgbClr val="EC9B29"/>
      </a:accent1>
      <a:accent2>
        <a:srgbClr val="76B53B"/>
      </a:accent2>
      <a:accent3>
        <a:srgbClr val="00ABB0"/>
      </a:accent3>
      <a:accent4>
        <a:srgbClr val="EE0038"/>
      </a:accent4>
      <a:accent5>
        <a:srgbClr val="EC9B29"/>
      </a:accent5>
      <a:accent6>
        <a:srgbClr val="76B53B"/>
      </a:accent6>
      <a:hlink>
        <a:srgbClr val="FEFFFE"/>
      </a:hlink>
      <a:folHlink>
        <a:srgbClr val="CFCCD0"/>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F9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762</Words>
  <Application>Microsoft Office PowerPoint</Application>
  <PresentationFormat>Màn hình rộng</PresentationFormat>
  <Paragraphs>46</Paragraphs>
  <Slides>11</Slides>
  <Notes>0</Notes>
  <HiddenSlides>0</HiddenSlides>
  <MMClips>0</MMClips>
  <ScaleCrop>false</ScaleCrop>
  <HeadingPairs>
    <vt:vector size="6" baseType="variant">
      <vt:variant>
        <vt:lpstr>Phông được Dùng</vt:lpstr>
      </vt:variant>
      <vt:variant>
        <vt:i4>7</vt:i4>
      </vt:variant>
      <vt:variant>
        <vt:lpstr>Chủ đề</vt:lpstr>
      </vt:variant>
      <vt:variant>
        <vt:i4>3</vt:i4>
      </vt:variant>
      <vt:variant>
        <vt:lpstr>Tiêu đề Bản chiếu</vt:lpstr>
      </vt:variant>
      <vt:variant>
        <vt:i4>11</vt:i4>
      </vt:variant>
    </vt:vector>
  </HeadingPairs>
  <TitlesOfParts>
    <vt:vector size="21" baseType="lpstr">
      <vt:lpstr>等线</vt:lpstr>
      <vt:lpstr>Arial</vt:lpstr>
      <vt:lpstr>Calibri</vt:lpstr>
      <vt:lpstr>Cambria</vt:lpstr>
      <vt:lpstr>Times New Roman</vt:lpstr>
      <vt:lpstr>思源黑体 CN</vt:lpstr>
      <vt:lpstr>思源黑体 CN Medium</vt:lpstr>
      <vt:lpstr>1_Office Theme</vt:lpstr>
      <vt:lpstr>1_Office 主题​​</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Mangnon</cp:keywords>
  <cp:lastModifiedBy>Dung Âu</cp:lastModifiedBy>
  <cp:revision>2</cp:revision>
  <dcterms:created xsi:type="dcterms:W3CDTF">2022-03-07T11:00:09Z</dcterms:created>
  <dcterms:modified xsi:type="dcterms:W3CDTF">2026-03-09T03:55:10Z</dcterms:modified>
</cp:coreProperties>
</file>