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16"/>
  </p:notesMasterIdLst>
  <p:sldIdLst>
    <p:sldId id="437" r:id="rId3"/>
    <p:sldId id="257" r:id="rId4"/>
    <p:sldId id="272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255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6B816-7C3C-4553-9D76-6CF501DE3A81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6DC3-77C3-422C-A6DC-80A32688A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57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8545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295367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370575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981473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368186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11939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/>
          <p:cNvPicPr>
            <a:picLocks noChangeAspect="1"/>
          </p:cNvPicPr>
          <p:nvPr userDrawn="1"/>
        </p:nvPicPr>
        <p:blipFill rotWithShape="1">
          <a:blip r:embed="rId2"/>
          <a:srcRect r="2233"/>
          <a:stretch/>
        </p:blipFill>
        <p:spPr>
          <a:xfrm>
            <a:off x="0" y="-31077"/>
            <a:ext cx="12192529" cy="688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9405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641884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94E0A2-C133-4F7F-A642-5DA85E6E2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3D25CB-F9C4-4AC8-8261-E333F8B4A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B76A3D7-34FF-416C-8F0F-241D9B43B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E6A94B1-7AC6-4CD7-9299-E35F743ED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4B71CC-8CE4-439D-BCD5-4482D94C5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186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7"/>
    </p:custDataLst>
    <p:extLst>
      <p:ext uri="{BB962C8B-B14F-4D97-AF65-F5344CB8AC3E}">
        <p14:creationId xmlns:p14="http://schemas.microsoft.com/office/powerpoint/2010/main" val="61190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7" r:id="rId4"/>
    <p:sldLayoutId id="2147483676" r:id="rId5"/>
  </p:sldLayoutIdLst>
  <p:transition spd="slow">
    <p:fade/>
  </p:transition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矩形 6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DC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ea typeface="思源黑体 CN Medium"/>
              <a:cs typeface="+mn-cs"/>
            </a:endParaRPr>
          </a:p>
        </p:txBody>
      </p:sp>
      <p:grpSp>
        <p:nvGrpSpPr>
          <p:cNvPr id="62" name="组合 61"/>
          <p:cNvGrpSpPr/>
          <p:nvPr userDrawn="1"/>
        </p:nvGrpSpPr>
        <p:grpSpPr>
          <a:xfrm>
            <a:off x="488948" y="342900"/>
            <a:ext cx="11214100" cy="6172200"/>
            <a:chOff x="488950" y="2108200"/>
            <a:chExt cx="11214100" cy="6172200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488950" y="2108200"/>
              <a:ext cx="11214100" cy="6172200"/>
              <a:chOff x="488950" y="342900"/>
              <a:chExt cx="11214100" cy="6172200"/>
            </a:xfrm>
          </p:grpSpPr>
          <p:sp>
            <p:nvSpPr>
              <p:cNvPr id="3" name="矩形 2"/>
              <p:cNvSpPr/>
              <p:nvPr userDrawn="1"/>
            </p:nvSpPr>
            <p:spPr>
              <a:xfrm>
                <a:off x="488950" y="342900"/>
                <a:ext cx="11214100" cy="6172200"/>
              </a:xfrm>
              <a:prstGeom prst="rect">
                <a:avLst/>
              </a:prstGeom>
              <a:solidFill>
                <a:srgbClr val="F88F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 Medium"/>
                  <a:ea typeface="思源黑体 CN Medium"/>
                  <a:cs typeface="+mn-cs"/>
                </a:endParaRPr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634999" y="495300"/>
                <a:ext cx="10896599" cy="5861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 Medium"/>
                  <a:ea typeface="思源黑体 CN Medium"/>
                  <a:cs typeface="+mn-cs"/>
                </a:endParaRPr>
              </a:p>
            </p:txBody>
          </p:sp>
        </p:grpSp>
        <p:grpSp>
          <p:nvGrpSpPr>
            <p:cNvPr id="6" name="组合 5"/>
            <p:cNvGrpSpPr/>
            <p:nvPr userDrawn="1"/>
          </p:nvGrpSpPr>
          <p:grpSpPr>
            <a:xfrm>
              <a:off x="634999" y="2260600"/>
              <a:ext cx="10896600" cy="5861050"/>
              <a:chOff x="-16572" y="-43571"/>
              <a:chExt cx="12208572" cy="6940307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-16572" y="275771"/>
                <a:ext cx="12208572" cy="6270174"/>
                <a:chOff x="-16572" y="275771"/>
                <a:chExt cx="12208572" cy="6270174"/>
              </a:xfrm>
            </p:grpSpPr>
            <p:cxnSp>
              <p:nvCxnSpPr>
                <p:cNvPr id="43" name="直接连接符 42"/>
                <p:cNvCxnSpPr/>
                <p:nvPr/>
              </p:nvCxnSpPr>
              <p:spPr>
                <a:xfrm>
                  <a:off x="-16572" y="27577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 43"/>
                <p:cNvCxnSpPr/>
                <p:nvPr/>
              </p:nvCxnSpPr>
              <p:spPr>
                <a:xfrm>
                  <a:off x="-16572" y="62411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接连接符 44"/>
                <p:cNvCxnSpPr/>
                <p:nvPr/>
              </p:nvCxnSpPr>
              <p:spPr>
                <a:xfrm>
                  <a:off x="-16572" y="97245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连接符 45"/>
                <p:cNvCxnSpPr/>
                <p:nvPr/>
              </p:nvCxnSpPr>
              <p:spPr>
                <a:xfrm>
                  <a:off x="-16572" y="132080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46"/>
                <p:cNvCxnSpPr/>
                <p:nvPr/>
              </p:nvCxnSpPr>
              <p:spPr>
                <a:xfrm>
                  <a:off x="-16572" y="166914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7"/>
                <p:cNvCxnSpPr/>
                <p:nvPr/>
              </p:nvCxnSpPr>
              <p:spPr>
                <a:xfrm>
                  <a:off x="-16572" y="201748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连接符 48"/>
                <p:cNvCxnSpPr/>
                <p:nvPr/>
              </p:nvCxnSpPr>
              <p:spPr>
                <a:xfrm>
                  <a:off x="-16572" y="236582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接连接符 49"/>
                <p:cNvCxnSpPr/>
                <p:nvPr/>
              </p:nvCxnSpPr>
              <p:spPr>
                <a:xfrm>
                  <a:off x="-16572" y="271417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/>
                <p:cNvCxnSpPr/>
                <p:nvPr/>
              </p:nvCxnSpPr>
              <p:spPr>
                <a:xfrm>
                  <a:off x="-16572" y="306251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接连接符 51"/>
                <p:cNvCxnSpPr/>
                <p:nvPr/>
              </p:nvCxnSpPr>
              <p:spPr>
                <a:xfrm>
                  <a:off x="-16572" y="3410858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接连接符 52"/>
                <p:cNvCxnSpPr/>
                <p:nvPr/>
              </p:nvCxnSpPr>
              <p:spPr>
                <a:xfrm>
                  <a:off x="-16572" y="375920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接连接符 53"/>
                <p:cNvCxnSpPr/>
                <p:nvPr/>
              </p:nvCxnSpPr>
              <p:spPr>
                <a:xfrm>
                  <a:off x="-16572" y="410754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/>
                <p:cNvCxnSpPr/>
                <p:nvPr/>
              </p:nvCxnSpPr>
              <p:spPr>
                <a:xfrm>
                  <a:off x="-16572" y="445588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接连接符 55"/>
                <p:cNvCxnSpPr/>
                <p:nvPr/>
              </p:nvCxnSpPr>
              <p:spPr>
                <a:xfrm>
                  <a:off x="-16572" y="480423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/>
                <p:cNvCxnSpPr/>
                <p:nvPr/>
              </p:nvCxnSpPr>
              <p:spPr>
                <a:xfrm>
                  <a:off x="-16572" y="515257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57"/>
                <p:cNvCxnSpPr/>
                <p:nvPr/>
              </p:nvCxnSpPr>
              <p:spPr>
                <a:xfrm>
                  <a:off x="-16572" y="550091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/>
                <p:cNvCxnSpPr/>
                <p:nvPr/>
              </p:nvCxnSpPr>
              <p:spPr>
                <a:xfrm>
                  <a:off x="-16572" y="584925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59"/>
                <p:cNvCxnSpPr/>
                <p:nvPr/>
              </p:nvCxnSpPr>
              <p:spPr>
                <a:xfrm>
                  <a:off x="-16572" y="619760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60"/>
                <p:cNvCxnSpPr/>
                <p:nvPr/>
              </p:nvCxnSpPr>
              <p:spPr>
                <a:xfrm>
                  <a:off x="-16572" y="654594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组合 7"/>
              <p:cNvGrpSpPr/>
              <p:nvPr/>
            </p:nvGrpSpPr>
            <p:grpSpPr>
              <a:xfrm rot="5400000">
                <a:off x="26760" y="291496"/>
                <a:ext cx="6940307" cy="6270174"/>
                <a:chOff x="-16572" y="275771"/>
                <a:chExt cx="12208572" cy="6270174"/>
              </a:xfrm>
            </p:grpSpPr>
            <p:cxnSp>
              <p:nvCxnSpPr>
                <p:cNvPr id="24" name="直接连接符 23"/>
                <p:cNvCxnSpPr/>
                <p:nvPr/>
              </p:nvCxnSpPr>
              <p:spPr>
                <a:xfrm>
                  <a:off x="-16572" y="27577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-16572" y="62411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/>
                <p:cNvCxnSpPr/>
                <p:nvPr/>
              </p:nvCxnSpPr>
              <p:spPr>
                <a:xfrm>
                  <a:off x="-16572" y="97245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-16572" y="132080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7"/>
                <p:cNvCxnSpPr/>
                <p:nvPr/>
              </p:nvCxnSpPr>
              <p:spPr>
                <a:xfrm>
                  <a:off x="-16572" y="166914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/>
                <p:cNvCxnSpPr/>
                <p:nvPr/>
              </p:nvCxnSpPr>
              <p:spPr>
                <a:xfrm>
                  <a:off x="-16572" y="201748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/>
                <p:cNvCxnSpPr/>
                <p:nvPr/>
              </p:nvCxnSpPr>
              <p:spPr>
                <a:xfrm>
                  <a:off x="-16572" y="236582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/>
                <p:cNvCxnSpPr/>
                <p:nvPr/>
              </p:nvCxnSpPr>
              <p:spPr>
                <a:xfrm>
                  <a:off x="-16572" y="271417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/>
                <p:cNvCxnSpPr/>
                <p:nvPr/>
              </p:nvCxnSpPr>
              <p:spPr>
                <a:xfrm>
                  <a:off x="-16572" y="306251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连接符 32"/>
                <p:cNvCxnSpPr/>
                <p:nvPr/>
              </p:nvCxnSpPr>
              <p:spPr>
                <a:xfrm>
                  <a:off x="-16572" y="3410858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>
                  <a:off x="-16572" y="375920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/>
                <p:cNvCxnSpPr/>
                <p:nvPr/>
              </p:nvCxnSpPr>
              <p:spPr>
                <a:xfrm>
                  <a:off x="-16572" y="410754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35"/>
                <p:cNvCxnSpPr/>
                <p:nvPr/>
              </p:nvCxnSpPr>
              <p:spPr>
                <a:xfrm>
                  <a:off x="-16572" y="445588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36"/>
                <p:cNvCxnSpPr/>
                <p:nvPr/>
              </p:nvCxnSpPr>
              <p:spPr>
                <a:xfrm>
                  <a:off x="-16572" y="480423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/>
                <p:cNvCxnSpPr/>
                <p:nvPr/>
              </p:nvCxnSpPr>
              <p:spPr>
                <a:xfrm>
                  <a:off x="-16572" y="515257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38"/>
                <p:cNvCxnSpPr/>
                <p:nvPr/>
              </p:nvCxnSpPr>
              <p:spPr>
                <a:xfrm>
                  <a:off x="-16572" y="550091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9"/>
                <p:cNvCxnSpPr/>
                <p:nvPr/>
              </p:nvCxnSpPr>
              <p:spPr>
                <a:xfrm>
                  <a:off x="-16572" y="584925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40"/>
                <p:cNvCxnSpPr/>
                <p:nvPr/>
              </p:nvCxnSpPr>
              <p:spPr>
                <a:xfrm>
                  <a:off x="-16572" y="619760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1"/>
                <p:cNvCxnSpPr/>
                <p:nvPr/>
              </p:nvCxnSpPr>
              <p:spPr>
                <a:xfrm>
                  <a:off x="-16572" y="654594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" name="直接连接符 8"/>
              <p:cNvCxnSpPr/>
              <p:nvPr/>
            </p:nvCxnSpPr>
            <p:spPr>
              <a:xfrm rot="5400000">
                <a:off x="8378827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 rot="5400000">
                <a:off x="8030484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 rot="5400000">
                <a:off x="7682141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 rot="5400000">
                <a:off x="7333798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 rot="5400000">
                <a:off x="6985455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rot="5400000">
                <a:off x="6637112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 rot="5400000">
                <a:off x="6288769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 rot="5400000">
                <a:off x="5940426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rot="5400000">
                <a:off x="5592083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rot="5400000">
                <a:off x="5243740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 rot="5400000">
                <a:off x="4895397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rot="5400000">
                <a:off x="4547054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 rot="5400000">
                <a:off x="4198711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rot="5400000">
                <a:off x="3850368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 rot="5400000">
                <a:off x="3502025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3" name="Picture 7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8A14F629-AF6F-6B69-EC49-6B8C4524FE0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5516" y="184721"/>
            <a:ext cx="1257264" cy="1257264"/>
          </a:xfrm>
          <a:prstGeom prst="rect">
            <a:avLst/>
          </a:prstGeom>
        </p:spPr>
      </p:pic>
      <p:pic>
        <p:nvPicPr>
          <p:cNvPr id="74" name="Picture 7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A04CAFBC-1EEC-6DC9-3541-8CA19170AEE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529" y="10009205"/>
            <a:ext cx="1131228" cy="113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63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Relationship Id="rId5" Type="http://schemas.openxmlformats.org/officeDocument/2006/relationships/image" Target="../media/image14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tags" Target="../tags/tag7.xml"/><Relationship Id="rId21" Type="http://schemas.openxmlformats.org/officeDocument/2006/relationships/image" Target="../media/image18.png"/><Relationship Id="rId7" Type="http://schemas.openxmlformats.org/officeDocument/2006/relationships/tags" Target="../tags/tag11.xml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tags" Target="../tags/tag6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9.xml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openxmlformats.org/officeDocument/2006/relationships/slideLayout" Target="../slideLayouts/slideLayout1.xml"/><Relationship Id="rId19" Type="http://schemas.openxmlformats.org/officeDocument/2006/relationships/image" Target="../media/image16.png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../media/image10.png"/><Relationship Id="rId18" Type="http://schemas.openxmlformats.org/officeDocument/2006/relationships/image" Target="../media/image23.png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9.png"/><Relationship Id="rId17" Type="http://schemas.openxmlformats.org/officeDocument/2006/relationships/image" Target="../media/image22.png"/><Relationship Id="rId2" Type="http://schemas.openxmlformats.org/officeDocument/2006/relationships/tags" Target="../tags/tag15.xml"/><Relationship Id="rId16" Type="http://schemas.openxmlformats.org/officeDocument/2006/relationships/image" Target="../media/image15.png"/><Relationship Id="rId20" Type="http://schemas.openxmlformats.org/officeDocument/2006/relationships/image" Target="../media/image14.png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slideLayout" Target="../slideLayouts/slideLayout5.xml"/><Relationship Id="rId5" Type="http://schemas.openxmlformats.org/officeDocument/2006/relationships/tags" Target="../tags/tag18.xml"/><Relationship Id="rId15" Type="http://schemas.openxmlformats.org/officeDocument/2006/relationships/image" Target="../media/image12.png"/><Relationship Id="rId10" Type="http://schemas.openxmlformats.org/officeDocument/2006/relationships/tags" Target="../tags/tag23.xml"/><Relationship Id="rId19" Type="http://schemas.openxmlformats.org/officeDocument/2006/relationships/image" Target="../media/image24.png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image" Target="../media/image10.png"/><Relationship Id="rId18" Type="http://schemas.openxmlformats.org/officeDocument/2006/relationships/image" Target="../media/image23.png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image" Target="../media/image9.png"/><Relationship Id="rId17" Type="http://schemas.openxmlformats.org/officeDocument/2006/relationships/image" Target="../media/image22.png"/><Relationship Id="rId2" Type="http://schemas.openxmlformats.org/officeDocument/2006/relationships/tags" Target="../tags/tag25.xml"/><Relationship Id="rId16" Type="http://schemas.openxmlformats.org/officeDocument/2006/relationships/image" Target="../media/image15.png"/><Relationship Id="rId20" Type="http://schemas.openxmlformats.org/officeDocument/2006/relationships/image" Target="../media/image27.png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28.xml"/><Relationship Id="rId15" Type="http://schemas.openxmlformats.org/officeDocument/2006/relationships/image" Target="../media/image12.png"/><Relationship Id="rId10" Type="http://schemas.openxmlformats.org/officeDocument/2006/relationships/tags" Target="../tags/tag33.xml"/><Relationship Id="rId19" Type="http://schemas.openxmlformats.org/officeDocument/2006/relationships/image" Target="../media/image14.png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954768" y="730702"/>
            <a:ext cx="10420350" cy="548004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302535" y="3267144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1"/>
            <a:ext cx="12193057" cy="206672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242026" y="1189419"/>
            <a:ext cx="12211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TRƯỜNG TIỂU HỌC SÀI ĐỒNG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59088" y="2818071"/>
            <a:ext cx="10309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Lớp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: 4A5</a:t>
            </a:r>
          </a:p>
          <a:p>
            <a:pPr marL="0" marR="0" lvl="0" indent="0" algn="ct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GV: Âu Thị Thanh Dung</a:t>
            </a:r>
          </a:p>
        </p:txBody>
      </p:sp>
    </p:spTree>
    <p:extLst>
      <p:ext uri="{BB962C8B-B14F-4D97-AF65-F5344CB8AC3E}">
        <p14:creationId xmlns:p14="http://schemas.microsoft.com/office/powerpoint/2010/main" val="24039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573D63A9-262C-E2A4-9B0C-F313C30A8CA8}"/>
              </a:ext>
            </a:extLst>
          </p:cNvPr>
          <p:cNvSpPr/>
          <p:nvPr/>
        </p:nvSpPr>
        <p:spPr>
          <a:xfrm>
            <a:off x="343593" y="507077"/>
            <a:ext cx="11504814" cy="1554480"/>
          </a:xfrm>
          <a:prstGeom prst="roundRect">
            <a:avLst>
              <a:gd name="adj" fmla="val 43405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3</a:t>
            </a:r>
            <a:r>
              <a:rPr lang="en-US" sz="3600" b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. Trao đổi bài làm với bạn và ghi lại những điều em muốn học tập.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4" y="3874576"/>
            <a:ext cx="5466815" cy="273340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872137" y="2405227"/>
            <a:ext cx="4669078" cy="1434597"/>
            <a:chOff x="360693" y="2301117"/>
            <a:chExt cx="4669078" cy="1434597"/>
          </a:xfrm>
        </p:grpSpPr>
        <p:sp>
          <p:nvSpPr>
            <p:cNvPr id="8" name="任意多边形 227">
              <a:extLst>
                <a:ext uri="{FF2B5EF4-FFF2-40B4-BE49-F238E27FC236}">
                  <a16:creationId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365579" y="2301117"/>
              <a:ext cx="4531087" cy="1434597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95DF16E-F408-A175-3590-12F1AEE2636B}"/>
                </a:ext>
              </a:extLst>
            </p:cNvPr>
            <p:cNvSpPr txBox="1"/>
            <p:nvPr/>
          </p:nvSpPr>
          <p:spPr>
            <a:xfrm rot="21526256">
              <a:off x="360693" y="2843485"/>
              <a:ext cx="466907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>
                  <a:solidFill>
                    <a:schemeClr val="tx1"/>
                  </a:solidFill>
                  <a:latin typeface="Cambria" panose="02040503050406030204" pitchFamily="18" charset="0"/>
                </a:rPr>
                <a:t>Cách mở đầu độc đáo</a:t>
              </a:r>
              <a:endParaRPr lang="en-US" sz="3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262964" y="2405228"/>
            <a:ext cx="4669078" cy="1434597"/>
            <a:chOff x="360693" y="2301117"/>
            <a:chExt cx="4669078" cy="1434597"/>
          </a:xfrm>
        </p:grpSpPr>
        <p:sp>
          <p:nvSpPr>
            <p:cNvPr id="12" name="任意多边形 227">
              <a:extLst>
                <a:ext uri="{FF2B5EF4-FFF2-40B4-BE49-F238E27FC236}">
                  <a16:creationId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365579" y="2301117"/>
              <a:ext cx="4531087" cy="1434597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95DF16E-F408-A175-3590-12F1AEE2636B}"/>
                </a:ext>
              </a:extLst>
            </p:cNvPr>
            <p:cNvSpPr txBox="1"/>
            <p:nvPr/>
          </p:nvSpPr>
          <p:spPr>
            <a:xfrm rot="21526256">
              <a:off x="360693" y="2843485"/>
              <a:ext cx="466907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>
                  <a:latin typeface="Cambria" panose="02040503050406030204" pitchFamily="18" charset="0"/>
                </a:rPr>
                <a:t>Ý kiến nêu rõ ràng</a:t>
              </a:r>
              <a:endParaRPr lang="en-US" sz="3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448944" y="4418410"/>
            <a:ext cx="4669078" cy="1434597"/>
            <a:chOff x="360693" y="2301117"/>
            <a:chExt cx="4669078" cy="1434597"/>
          </a:xfrm>
        </p:grpSpPr>
        <p:sp>
          <p:nvSpPr>
            <p:cNvPr id="15" name="任意多边形 227">
              <a:extLst>
                <a:ext uri="{FF2B5EF4-FFF2-40B4-BE49-F238E27FC236}">
                  <a16:creationId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365579" y="2301117"/>
              <a:ext cx="4531087" cy="1434597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95DF16E-F408-A175-3590-12F1AEE2636B}"/>
                </a:ext>
              </a:extLst>
            </p:cNvPr>
            <p:cNvSpPr txBox="1"/>
            <p:nvPr/>
          </p:nvSpPr>
          <p:spPr>
            <a:xfrm rot="21526256">
              <a:off x="360693" y="2843485"/>
              <a:ext cx="466907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>
                  <a:solidFill>
                    <a:schemeClr val="tx1"/>
                  </a:solidFill>
                  <a:latin typeface="Cambria" panose="02040503050406030204" pitchFamily="18" charset="0"/>
                </a:rPr>
                <a:t>Lí do giải thích hợp lí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134140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573D63A9-262C-E2A4-9B0C-F313C30A8CA8}"/>
              </a:ext>
            </a:extLst>
          </p:cNvPr>
          <p:cNvSpPr/>
          <p:nvPr/>
        </p:nvSpPr>
        <p:spPr>
          <a:xfrm>
            <a:off x="743917" y="553572"/>
            <a:ext cx="10785505" cy="1554480"/>
          </a:xfrm>
          <a:prstGeom prst="roundRect">
            <a:avLst>
              <a:gd name="adj" fmla="val 43405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4. Sửa lại trong bài hoặc viết </a:t>
            </a:r>
            <a:r>
              <a:rPr lang="en-US" sz="3600" b="1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lại</a:t>
            </a:r>
            <a:r>
              <a:rPr lang="en-US" sz="3600" b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 một số câu </a:t>
            </a:r>
            <a:r>
              <a:rPr lang="en-US" sz="3600" b="1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văn</a:t>
            </a:r>
            <a:r>
              <a:rPr lang="en-US" sz="3600" b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 cho hay hơn.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775" y="2849643"/>
            <a:ext cx="7547675" cy="377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20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7" descr="f30g8nuzr6lxov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 flipV="1">
            <a:off x="0" y="4837430"/>
            <a:ext cx="2962275" cy="20205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DEB90D-419D-72AA-C9DB-62DE6858A122}"/>
              </a:ext>
            </a:extLst>
          </p:cNvPr>
          <p:cNvSpPr txBox="1"/>
          <p:nvPr/>
        </p:nvSpPr>
        <p:spPr>
          <a:xfrm>
            <a:off x="1291238" y="1737386"/>
            <a:ext cx="8695113" cy="2123658"/>
          </a:xfrm>
          <a:prstGeom prst="rect">
            <a:avLst/>
          </a:prstGeom>
          <a:noFill/>
          <a:ln w="28575">
            <a:solidFill>
              <a:schemeClr val="accent6"/>
            </a:solidFill>
            <a:prstDash val="dash"/>
          </a:ln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4400" b="1">
                <a:latin typeface="Cambria" panose="02040503050406030204" pitchFamily="18" charset="0"/>
              </a:rPr>
              <a:t>Chia </a:t>
            </a:r>
            <a:r>
              <a:rPr lang="vi-VN" sz="4400" b="1">
                <a:latin typeface="Cambria" panose="02040503050406030204" pitchFamily="18" charset="0"/>
              </a:rPr>
              <a:t>sẻ với người thân điều em học được từ đoạn văn nêu ý kiến của bạn. </a:t>
            </a:r>
            <a:endParaRPr lang="en-US" sz="4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图片 71" descr="eb09fbff0843faff2f9d1c4cfc8f9823">
            <a:extLst>
              <a:ext uri="{FF2B5EF4-FFF2-40B4-BE49-F238E27FC236}">
                <a16:creationId xmlns:a16="http://schemas.microsoft.com/office/drawing/2014/main" id="{FFCF8378-52C3-9CF9-0129-AF3C20D056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725891" y="2612824"/>
            <a:ext cx="2291064" cy="4035723"/>
          </a:xfrm>
          <a:prstGeom prst="rect">
            <a:avLst/>
          </a:prstGeom>
        </p:spPr>
      </p:pic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573D63A9-262C-E2A4-9B0C-F313C30A8CA8}"/>
              </a:ext>
            </a:extLst>
          </p:cNvPr>
          <p:cNvSpPr/>
          <p:nvPr/>
        </p:nvSpPr>
        <p:spPr>
          <a:xfrm>
            <a:off x="3425166" y="862148"/>
            <a:ext cx="5016137" cy="986259"/>
          </a:xfrm>
          <a:prstGeom prst="roundRect">
            <a:avLst>
              <a:gd name="adj" fmla="val 43405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VẬN DỤNG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3216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0DA1D2-697B-1614-AE72-77ADFEBFC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47" y="416848"/>
            <a:ext cx="9876376" cy="4078577"/>
          </a:xfrm>
          <a:prstGeom prst="rect">
            <a:avLst/>
          </a:prstGeom>
        </p:spPr>
      </p:pic>
      <p:pic>
        <p:nvPicPr>
          <p:cNvPr id="3" name="图片 7" descr="f30g8nuzr6lxov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 flipV="1">
            <a:off x="0" y="4837430"/>
            <a:ext cx="2962275" cy="20205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DEB90D-419D-72AA-C9DB-62DE6858A122}"/>
              </a:ext>
            </a:extLst>
          </p:cNvPr>
          <p:cNvSpPr txBox="1"/>
          <p:nvPr/>
        </p:nvSpPr>
        <p:spPr>
          <a:xfrm>
            <a:off x="1748438" y="2233776"/>
            <a:ext cx="869511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</a:rPr>
              <a:t>Hoàn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chỉnh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bài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văn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chỉnh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sửa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của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mình</a:t>
            </a:r>
            <a:endParaRPr lang="en-US" sz="4400" b="1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4400" b="1" dirty="0" err="1">
                <a:latin typeface="Cambria" panose="02040503050406030204" pitchFamily="18" charset="0"/>
              </a:rPr>
              <a:t>Chuẩn</a:t>
            </a:r>
            <a:r>
              <a:rPr lang="en-US" sz="4400" b="1" dirty="0"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</a:rPr>
              <a:t>bị</a:t>
            </a:r>
            <a:r>
              <a:rPr lang="en-US" sz="4400" b="1" dirty="0"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</a:rPr>
              <a:t>cho</a:t>
            </a:r>
            <a:r>
              <a:rPr lang="en-US" sz="4400" b="1" dirty="0"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</a:rPr>
              <a:t>bài</a:t>
            </a:r>
            <a:r>
              <a:rPr lang="en-US" sz="4400" b="1" dirty="0"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</a:rPr>
              <a:t>học</a:t>
            </a:r>
            <a:r>
              <a:rPr lang="en-US" sz="4400" b="1" dirty="0"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</a:rPr>
              <a:t>mới</a:t>
            </a:r>
            <a:endParaRPr lang="en-US" sz="4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图片 71" descr="eb09fbff0843faff2f9d1c4cfc8f9823">
            <a:extLst>
              <a:ext uri="{FF2B5EF4-FFF2-40B4-BE49-F238E27FC236}">
                <a16:creationId xmlns:a16="http://schemas.microsoft.com/office/drawing/2014/main" id="{FFCF8378-52C3-9CF9-0129-AF3C20D056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725891" y="2612824"/>
            <a:ext cx="2291064" cy="403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031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87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 descr="组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8" name="图片 37" descr="组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316990" y="1044575"/>
            <a:ext cx="9558020" cy="4571365"/>
          </a:xfrm>
          <a:prstGeom prst="rect">
            <a:avLst/>
          </a:prstGeom>
          <a:effectLst>
            <a:outerShdw blurRad="406400" sx="102000" sy="102000" algn="ctr" rotWithShape="0">
              <a:prstClr val="black">
                <a:alpha val="16000"/>
              </a:prstClr>
            </a:outerShdw>
          </a:effectLst>
        </p:spPr>
      </p:pic>
      <p:pic>
        <p:nvPicPr>
          <p:cNvPr id="41" name="图片 40" descr="组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0424795" y="266700"/>
            <a:ext cx="1360170" cy="484505"/>
          </a:xfrm>
          <a:prstGeom prst="rect">
            <a:avLst/>
          </a:prstGeom>
        </p:spPr>
      </p:pic>
      <p:pic>
        <p:nvPicPr>
          <p:cNvPr id="42" name="图片 41" descr="组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556385" y="410210"/>
            <a:ext cx="1360170" cy="484505"/>
          </a:xfrm>
          <a:prstGeom prst="rect">
            <a:avLst/>
          </a:prstGeom>
        </p:spPr>
      </p:pic>
      <p:pic>
        <p:nvPicPr>
          <p:cNvPr id="65" name="图片 64" descr="组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/>
          <a:srcRect l="39496"/>
          <a:stretch>
            <a:fillRect/>
          </a:stretch>
        </p:blipFill>
        <p:spPr>
          <a:xfrm>
            <a:off x="0" y="253365"/>
            <a:ext cx="822960" cy="484505"/>
          </a:xfrm>
          <a:prstGeom prst="rect">
            <a:avLst/>
          </a:prstGeom>
        </p:spPr>
      </p:pic>
      <p:pic>
        <p:nvPicPr>
          <p:cNvPr id="70" name="图片 8" descr="E:\PPT\PPT\红\10月14号卡通风拒绝沉迷手机PPT模板\图片1.png图片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/>
          <a:srcRect/>
          <a:stretch>
            <a:fillRect/>
          </a:stretch>
        </p:blipFill>
        <p:spPr>
          <a:xfrm>
            <a:off x="17145" y="4829175"/>
            <a:ext cx="12169140" cy="20288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71" name="图片 70" descr="图层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16215" y="4065905"/>
            <a:ext cx="4227195" cy="2429510"/>
          </a:xfrm>
          <a:prstGeom prst="rect">
            <a:avLst/>
          </a:prstGeom>
        </p:spPr>
      </p:pic>
      <p:pic>
        <p:nvPicPr>
          <p:cNvPr id="72" name="图片 71" descr="eb09fbff0843faff2f9d1c4cfc8f98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148590" y="2824162"/>
            <a:ext cx="2276475" cy="4010025"/>
          </a:xfrm>
          <a:prstGeom prst="rect">
            <a:avLst/>
          </a:prstGeom>
        </p:spPr>
      </p:pic>
      <p:pic>
        <p:nvPicPr>
          <p:cNvPr id="76" name="图片 75" descr="组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/>
          <a:srcRect l="81816" t="42704" b="13191"/>
          <a:stretch>
            <a:fillRect/>
          </a:stretch>
        </p:blipFill>
        <p:spPr>
          <a:xfrm>
            <a:off x="717550" y="591185"/>
            <a:ext cx="1420495" cy="1878965"/>
          </a:xfrm>
          <a:prstGeom prst="rect">
            <a:avLst/>
          </a:prstGeom>
        </p:spPr>
      </p:pic>
      <p:pic>
        <p:nvPicPr>
          <p:cNvPr id="77" name="图片 76" descr="组 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/>
          <a:srcRect t="-1595" r="21671" b="71769"/>
          <a:stretch>
            <a:fillRect/>
          </a:stretch>
        </p:blipFill>
        <p:spPr>
          <a:xfrm>
            <a:off x="4756150" y="410210"/>
            <a:ext cx="6118860" cy="12706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789B38-BBD7-50BD-7A6E-25C2222FD14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3" y="-54739"/>
            <a:ext cx="1391364" cy="13913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041425" y="257390"/>
            <a:ext cx="3194581" cy="23227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56385" y="1779142"/>
            <a:ext cx="8791554" cy="25658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329583" y="4539201"/>
            <a:ext cx="2613880" cy="7414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235090" y="1336625"/>
            <a:ext cx="2591025" cy="7498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0309341"/>
      </p:ext>
    </p:extLst>
  </p:cSld>
  <p:clrMapOvr>
    <a:masterClrMapping/>
  </p:clrMapOvr>
  <p:transition spd="slow">
    <p:push dir="u"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18" y="877306"/>
            <a:ext cx="10790855" cy="598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56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6" descr="组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37" descr="组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924791" y="1268602"/>
            <a:ext cx="10328564" cy="2991671"/>
          </a:xfrm>
          <a:prstGeom prst="rect">
            <a:avLst/>
          </a:prstGeom>
          <a:effectLst>
            <a:outerShdw blurRad="406400" sx="102000" sy="102000" algn="ctr" rotWithShape="0">
              <a:prstClr val="black">
                <a:alpha val="16000"/>
              </a:prstClr>
            </a:outerShdw>
          </a:effectLst>
        </p:spPr>
      </p:pic>
      <p:pic>
        <p:nvPicPr>
          <p:cNvPr id="6" name="图片 40" descr="组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0424795" y="266700"/>
            <a:ext cx="1360170" cy="484505"/>
          </a:xfrm>
          <a:prstGeom prst="rect">
            <a:avLst/>
          </a:prstGeom>
        </p:spPr>
      </p:pic>
      <p:pic>
        <p:nvPicPr>
          <p:cNvPr id="7" name="图片 41" descr="组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556385" y="410210"/>
            <a:ext cx="1360170" cy="484505"/>
          </a:xfrm>
          <a:prstGeom prst="rect">
            <a:avLst/>
          </a:prstGeom>
        </p:spPr>
      </p:pic>
      <p:pic>
        <p:nvPicPr>
          <p:cNvPr id="8" name="图片 64" descr="组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rcRect l="39496"/>
          <a:stretch>
            <a:fillRect/>
          </a:stretch>
        </p:blipFill>
        <p:spPr>
          <a:xfrm>
            <a:off x="0" y="253365"/>
            <a:ext cx="822960" cy="484505"/>
          </a:xfrm>
          <a:prstGeom prst="rect">
            <a:avLst/>
          </a:prstGeom>
        </p:spPr>
      </p:pic>
      <p:pic>
        <p:nvPicPr>
          <p:cNvPr id="9" name="图片 8" descr="E:\PPT\PPT\红\10月14号卡通风拒绝沉迷手机PPT模板\图片1.png图片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rcRect/>
          <a:stretch>
            <a:fillRect/>
          </a:stretch>
        </p:blipFill>
        <p:spPr>
          <a:xfrm>
            <a:off x="22860" y="4814407"/>
            <a:ext cx="12169140" cy="20288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10" name="图片 75" descr="组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/>
          <a:srcRect l="81816" t="42704" b="13191"/>
          <a:stretch>
            <a:fillRect/>
          </a:stretch>
        </p:blipFill>
        <p:spPr>
          <a:xfrm>
            <a:off x="717550" y="591185"/>
            <a:ext cx="1420495" cy="1878965"/>
          </a:xfrm>
          <a:prstGeom prst="rect">
            <a:avLst/>
          </a:prstGeom>
        </p:spPr>
      </p:pic>
      <p:pic>
        <p:nvPicPr>
          <p:cNvPr id="11" name="图片 76" descr="组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/>
          <a:srcRect t="-1595" r="21671" b="71769"/>
          <a:stretch>
            <a:fillRect/>
          </a:stretch>
        </p:blipFill>
        <p:spPr>
          <a:xfrm>
            <a:off x="4756150" y="453736"/>
            <a:ext cx="6118860" cy="1270635"/>
          </a:xfrm>
          <a:prstGeom prst="rect">
            <a:avLst/>
          </a:prstGeom>
        </p:spPr>
      </p:pic>
      <p:pic>
        <p:nvPicPr>
          <p:cNvPr id="12" name="图片 16" descr="E:\PPT\包图网\审核中\图片2.png图片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/>
          <a:srcRect/>
          <a:stretch>
            <a:fillRect/>
          </a:stretch>
        </p:blipFill>
        <p:spPr>
          <a:xfrm>
            <a:off x="9534265" y="1125093"/>
            <a:ext cx="1330922" cy="494283"/>
          </a:xfrm>
          <a:prstGeom prst="rect">
            <a:avLst/>
          </a:prstGeom>
        </p:spPr>
      </p:pic>
      <p:pic>
        <p:nvPicPr>
          <p:cNvPr id="13" name="图片 32" descr="文件夹 1 的副本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8"/>
          <a:srcRect t="-364" r="17231" b="6917"/>
          <a:stretch>
            <a:fillRect/>
          </a:stretch>
        </p:blipFill>
        <p:spPr>
          <a:xfrm>
            <a:off x="7546975" y="3195031"/>
            <a:ext cx="4645025" cy="38500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5E387EE-D950-31FC-6E3F-A69623308F9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40238" y="1809595"/>
            <a:ext cx="11333446" cy="2365453"/>
          </a:xfrm>
          <a:prstGeom prst="rect">
            <a:avLst/>
          </a:prstGeom>
        </p:spPr>
      </p:pic>
      <p:pic>
        <p:nvPicPr>
          <p:cNvPr id="15" name="图片 71" descr="eb09fbff0843faff2f9d1c4cfc8f982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flipH="1">
            <a:off x="173036" y="3334891"/>
            <a:ext cx="2000055" cy="352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510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4095C5-E37E-5AA8-8952-E4415A55D35C}"/>
              </a:ext>
            </a:extLst>
          </p:cNvPr>
          <p:cNvSpPr txBox="1"/>
          <p:nvPr/>
        </p:nvSpPr>
        <p:spPr>
          <a:xfrm>
            <a:off x="294056" y="458847"/>
            <a:ext cx="11531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Đề</a:t>
            </a:r>
            <a:r>
              <a:rPr lang="en-US" sz="36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bài</a:t>
            </a:r>
            <a:r>
              <a:rPr lang="en-US" sz="36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: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Viết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đoạn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văn</a:t>
            </a:r>
            <a:r>
              <a:rPr lang="en-US" sz="360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nêu lí do em yêu thích một câu chuyện về tình yêu thương hoặc lòng biết ơn.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9E2495-F8BA-2111-FB07-3E68C97C0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709" y="1659176"/>
            <a:ext cx="8554644" cy="484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8474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6999599E-E965-54FD-9306-CFFBF61044A0}"/>
              </a:ext>
            </a:extLst>
          </p:cNvPr>
          <p:cNvSpPr/>
          <p:nvPr/>
        </p:nvSpPr>
        <p:spPr>
          <a:xfrm>
            <a:off x="1285009" y="433953"/>
            <a:ext cx="9621981" cy="125976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1. Nghe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thầy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cô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giáo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nhận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xét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chung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về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bài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viết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đoạn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văn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lớp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E38245-BBB0-1120-1826-77D7528B8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164" y="2006413"/>
            <a:ext cx="8222508" cy="431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345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6999599E-E965-54FD-9306-CFFBF61044A0}"/>
              </a:ext>
            </a:extLst>
          </p:cNvPr>
          <p:cNvSpPr/>
          <p:nvPr/>
        </p:nvSpPr>
        <p:spPr>
          <a:xfrm>
            <a:off x="727070" y="666427"/>
            <a:ext cx="10695181" cy="94539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- Việc lựa chọn câu chuyện yêu thích 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6999599E-E965-54FD-9306-CFFBF61044A0}"/>
              </a:ext>
            </a:extLst>
          </p:cNvPr>
          <p:cNvSpPr/>
          <p:nvPr/>
        </p:nvSpPr>
        <p:spPr>
          <a:xfrm>
            <a:off x="727068" y="1779722"/>
            <a:ext cx="10695181" cy="94539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- Cách nêu lí do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6999599E-E965-54FD-9306-CFFBF61044A0}"/>
              </a:ext>
            </a:extLst>
          </p:cNvPr>
          <p:cNvSpPr/>
          <p:nvPr/>
        </p:nvSpPr>
        <p:spPr>
          <a:xfrm>
            <a:off x="727067" y="2877520"/>
            <a:ext cx="10695181" cy="94539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- Cách sắp xếp ý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6999599E-E965-54FD-9306-CFFBF61044A0}"/>
              </a:ext>
            </a:extLst>
          </p:cNvPr>
          <p:cNvSpPr/>
          <p:nvPr/>
        </p:nvSpPr>
        <p:spPr>
          <a:xfrm>
            <a:off x="727067" y="3981774"/>
            <a:ext cx="10695181" cy="94539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- Cách đưa dẫn chứng minh họa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" name="Rectangle: Rounded Corners 3">
            <a:extLst>
              <a:ext uri="{FF2B5EF4-FFF2-40B4-BE49-F238E27FC236}">
                <a16:creationId xmlns:a16="http://schemas.microsoft.com/office/drawing/2014/main" id="{6999599E-E965-54FD-9306-CFFBF61044A0}"/>
              </a:ext>
            </a:extLst>
          </p:cNvPr>
          <p:cNvSpPr/>
          <p:nvPr/>
        </p:nvSpPr>
        <p:spPr>
          <a:xfrm>
            <a:off x="727066" y="5086028"/>
            <a:ext cx="10695181" cy="94539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- Cách dùng từ, đặt câu,…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4538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573D63A9-262C-E2A4-9B0C-F313C30A8CA8}"/>
              </a:ext>
            </a:extLst>
          </p:cNvPr>
          <p:cNvSpPr/>
          <p:nvPr/>
        </p:nvSpPr>
        <p:spPr>
          <a:xfrm>
            <a:off x="573437" y="309967"/>
            <a:ext cx="11174278" cy="138375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</a:rPr>
              <a:t>2. </a:t>
            </a:r>
            <a:r>
              <a:rPr lang="en-US" sz="3600" b="1" err="1">
                <a:solidFill>
                  <a:schemeClr val="tx1"/>
                </a:solidFill>
                <a:latin typeface="Cambria" panose="02040503050406030204" pitchFamily="18" charset="0"/>
              </a:rPr>
              <a:t>Đọc</a:t>
            </a:r>
            <a:r>
              <a:rPr lang="en-US" sz="3600" b="1">
                <a:solidFill>
                  <a:schemeClr val="tx1"/>
                </a:solidFill>
                <a:latin typeface="Cambria" panose="02040503050406030204" pitchFamily="18" charset="0"/>
              </a:rPr>
              <a:t> lại đoạn văn của em và lời nhận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xét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thầy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cô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để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biết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ưu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nhược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600" b="1" err="1">
                <a:solidFill>
                  <a:schemeClr val="tx1"/>
                </a:solidFill>
                <a:latin typeface="Cambria" panose="02040503050406030204" pitchFamily="18" charset="0"/>
              </a:rPr>
              <a:t>trong</a:t>
            </a:r>
            <a:r>
              <a:rPr lang="en-US" sz="3600" b="1">
                <a:solidFill>
                  <a:schemeClr val="tx1"/>
                </a:solidFill>
                <a:latin typeface="Cambria" panose="02040503050406030204" pitchFamily="18" charset="0"/>
              </a:rPr>
              <a:t> bài làm.</a:t>
            </a:r>
            <a:endParaRPr lang="en-US" sz="3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Rectangle: Rounded Corners 4">
            <a:extLst>
              <a:ext uri="{FF2B5EF4-FFF2-40B4-BE49-F238E27FC236}">
                <a16:creationId xmlns:a16="http://schemas.microsoft.com/office/drawing/2014/main" id="{2100585E-2B0E-4768-D6C3-FFA98CC4D86D}"/>
              </a:ext>
            </a:extLst>
          </p:cNvPr>
          <p:cNvSpPr/>
          <p:nvPr/>
        </p:nvSpPr>
        <p:spPr>
          <a:xfrm>
            <a:off x="781396" y="1948641"/>
            <a:ext cx="7102531" cy="124760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F9A3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Đoạn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văn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đủ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mở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đầu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triển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khai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kết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thúc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không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id="{1AF487D0-E124-1759-49CF-005D9833CAF5}"/>
              </a:ext>
            </a:extLst>
          </p:cNvPr>
          <p:cNvSpPr/>
          <p:nvPr/>
        </p:nvSpPr>
        <p:spPr>
          <a:xfrm>
            <a:off x="1632065" y="3429000"/>
            <a:ext cx="7102531" cy="124760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F9A3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err="1">
                <a:solidFill>
                  <a:schemeClr val="tx1"/>
                </a:solidFill>
                <a:latin typeface="Cambria" panose="02040503050406030204" pitchFamily="18" charset="0"/>
              </a:rPr>
              <a:t>Những</a:t>
            </a:r>
            <a:r>
              <a:rPr lang="en-US" sz="3200" b="1">
                <a:solidFill>
                  <a:schemeClr val="tx1"/>
                </a:solidFill>
                <a:latin typeface="Cambria" panose="02040503050406030204" pitchFamily="18" charset="0"/>
              </a:rPr>
              <a:t> dẫn chứng em đưa ra đã đủ thuyết phục chưa?</a:t>
            </a:r>
            <a:endParaRPr lang="en-US" sz="32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B4988170-53B1-00C6-3CE5-6B0402D9FD82}"/>
              </a:ext>
            </a:extLst>
          </p:cNvPr>
          <p:cNvSpPr/>
          <p:nvPr/>
        </p:nvSpPr>
        <p:spPr>
          <a:xfrm>
            <a:off x="3679767" y="4964085"/>
            <a:ext cx="7102531" cy="124760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F9A3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Đoạn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văn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mắc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lỗi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dùng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từ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viết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chính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tả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không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?</a:t>
            </a:r>
          </a:p>
        </p:txBody>
      </p:sp>
      <p:pic>
        <p:nvPicPr>
          <p:cNvPr id="6" name="图片 71" descr="eb09fbff0843faff2f9d1c4cfc8f98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19530" y="3995963"/>
            <a:ext cx="1624767" cy="286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9555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6" descr="组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37" descr="组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45019" y="1360955"/>
            <a:ext cx="10785374" cy="3026896"/>
          </a:xfrm>
          <a:prstGeom prst="rect">
            <a:avLst/>
          </a:prstGeom>
          <a:effectLst>
            <a:outerShdw blurRad="406400" sx="102000" sy="102000" algn="ctr" rotWithShape="0">
              <a:prstClr val="black">
                <a:alpha val="16000"/>
              </a:prstClr>
            </a:outerShdw>
          </a:effectLst>
        </p:spPr>
      </p:pic>
      <p:pic>
        <p:nvPicPr>
          <p:cNvPr id="4" name="图片 40" descr="组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0424795" y="266700"/>
            <a:ext cx="1360170" cy="484505"/>
          </a:xfrm>
          <a:prstGeom prst="rect">
            <a:avLst/>
          </a:prstGeom>
        </p:spPr>
      </p:pic>
      <p:pic>
        <p:nvPicPr>
          <p:cNvPr id="5" name="图片 41" descr="组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556385" y="410210"/>
            <a:ext cx="1360170" cy="484505"/>
          </a:xfrm>
          <a:prstGeom prst="rect">
            <a:avLst/>
          </a:prstGeom>
        </p:spPr>
      </p:pic>
      <p:pic>
        <p:nvPicPr>
          <p:cNvPr id="6" name="图片 64" descr="组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rcRect l="39496"/>
          <a:stretch>
            <a:fillRect/>
          </a:stretch>
        </p:blipFill>
        <p:spPr>
          <a:xfrm>
            <a:off x="0" y="253365"/>
            <a:ext cx="822960" cy="484505"/>
          </a:xfrm>
          <a:prstGeom prst="rect">
            <a:avLst/>
          </a:prstGeom>
        </p:spPr>
      </p:pic>
      <p:pic>
        <p:nvPicPr>
          <p:cNvPr id="7" name="图片 8" descr="E:\PPT\PPT\红\10月14号卡通风拒绝沉迷手机PPT模板\图片1.png图片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rcRect/>
          <a:stretch>
            <a:fillRect/>
          </a:stretch>
        </p:blipFill>
        <p:spPr>
          <a:xfrm>
            <a:off x="22860" y="4814407"/>
            <a:ext cx="12169140" cy="20288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8" name="图片 75" descr="组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/>
          <a:srcRect l="81816" t="42704" b="13191"/>
          <a:stretch>
            <a:fillRect/>
          </a:stretch>
        </p:blipFill>
        <p:spPr>
          <a:xfrm>
            <a:off x="557731" y="357140"/>
            <a:ext cx="1420495" cy="1878965"/>
          </a:xfrm>
          <a:prstGeom prst="rect">
            <a:avLst/>
          </a:prstGeom>
        </p:spPr>
      </p:pic>
      <p:pic>
        <p:nvPicPr>
          <p:cNvPr id="9" name="图片 76" descr="组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/>
          <a:srcRect t="-1595" r="21671" b="71769"/>
          <a:stretch>
            <a:fillRect/>
          </a:stretch>
        </p:blipFill>
        <p:spPr>
          <a:xfrm>
            <a:off x="4756150" y="453736"/>
            <a:ext cx="6118860" cy="1270635"/>
          </a:xfrm>
          <a:prstGeom prst="rect">
            <a:avLst/>
          </a:prstGeom>
        </p:spPr>
      </p:pic>
      <p:pic>
        <p:nvPicPr>
          <p:cNvPr id="10" name="图片 16" descr="E:\PPT\包图网\审核中\图片2.png图片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/>
          <a:srcRect/>
          <a:stretch>
            <a:fillRect/>
          </a:stretch>
        </p:blipFill>
        <p:spPr>
          <a:xfrm>
            <a:off x="9534265" y="1125093"/>
            <a:ext cx="1330922" cy="494283"/>
          </a:xfrm>
          <a:prstGeom prst="rect">
            <a:avLst/>
          </a:prstGeom>
        </p:spPr>
      </p:pic>
      <p:pic>
        <p:nvPicPr>
          <p:cNvPr id="11" name="图片 32" descr="文件夹 1 的副本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8"/>
          <a:srcRect t="-364" r="17231" b="6917"/>
          <a:stretch>
            <a:fillRect/>
          </a:stretch>
        </p:blipFill>
        <p:spPr>
          <a:xfrm>
            <a:off x="7546975" y="3195031"/>
            <a:ext cx="4645025" cy="3850005"/>
          </a:xfrm>
          <a:prstGeom prst="rect">
            <a:avLst/>
          </a:prstGeom>
        </p:spPr>
      </p:pic>
      <p:pic>
        <p:nvPicPr>
          <p:cNvPr id="12" name="图片 71" descr="eb09fbff0843faff2f9d1c4cfc8f982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flipH="1">
            <a:off x="173036" y="3334891"/>
            <a:ext cx="2000055" cy="35231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2D6D07-081A-3DFC-8003-285246156C3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46459" y="1648949"/>
            <a:ext cx="10396646" cy="333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0187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思源黑体 CN Light"/>
        <a:cs typeface=""/>
      </a:majorFont>
      <a:minorFont>
        <a:latin typeface="Arial"/>
        <a:ea typeface="思源黑体 CN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99">
      <a:dk1>
        <a:srgbClr val="000000"/>
      </a:dk1>
      <a:lt1>
        <a:srgbClr val="FFFFFF"/>
      </a:lt1>
      <a:dk2>
        <a:srgbClr val="2D3847"/>
      </a:dk2>
      <a:lt2>
        <a:srgbClr val="FFFFFF"/>
      </a:lt2>
      <a:accent1>
        <a:srgbClr val="EC9B29"/>
      </a:accent1>
      <a:accent2>
        <a:srgbClr val="76B53B"/>
      </a:accent2>
      <a:accent3>
        <a:srgbClr val="00ABB0"/>
      </a:accent3>
      <a:accent4>
        <a:srgbClr val="EE0038"/>
      </a:accent4>
      <a:accent5>
        <a:srgbClr val="EC9B29"/>
      </a:accent5>
      <a:accent6>
        <a:srgbClr val="76B53B"/>
      </a:accent6>
      <a:hlink>
        <a:srgbClr val="FEFFFE"/>
      </a:hlink>
      <a:folHlink>
        <a:srgbClr val="CFCCD0"/>
      </a:folHlink>
    </a:clrScheme>
    <a:fontScheme name="自定义 1">
      <a:majorFont>
        <a:latin typeface="思源黑体 CN Medium"/>
        <a:ea typeface="思源黑体 CN Bold"/>
        <a:cs typeface=""/>
      </a:majorFont>
      <a:minorFont>
        <a:latin typeface="思源黑体 CN Medium"/>
        <a:ea typeface="思源黑体 CN Medium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88F9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</TotalTime>
  <Words>240</Words>
  <Application>Microsoft Office PowerPoint</Application>
  <PresentationFormat>Màn hình rộng</PresentationFormat>
  <Paragraphs>23</Paragraphs>
  <Slides>13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13</vt:i4>
      </vt:variant>
    </vt:vector>
  </HeadingPairs>
  <TitlesOfParts>
    <vt:vector size="23" baseType="lpstr">
      <vt:lpstr>Arial</vt:lpstr>
      <vt:lpstr>Calibri</vt:lpstr>
      <vt:lpstr>Cambria</vt:lpstr>
      <vt:lpstr>inpin heiti</vt:lpstr>
      <vt:lpstr>Times New Roman</vt:lpstr>
      <vt:lpstr>Wingdings</vt:lpstr>
      <vt:lpstr>思源黑体 CN</vt:lpstr>
      <vt:lpstr>思源黑体 CN Medium</vt:lpstr>
      <vt:lpstr>Office 主题​​</vt:lpstr>
      <vt:lpstr>Office 主题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 NGỌC</dc:creator>
  <cp:keywords>MĂNGNON</cp:keywords>
  <cp:lastModifiedBy>Dung Âu</cp:lastModifiedBy>
  <cp:revision>15</cp:revision>
  <dcterms:created xsi:type="dcterms:W3CDTF">2024-01-16T10:44:33Z</dcterms:created>
  <dcterms:modified xsi:type="dcterms:W3CDTF">2026-03-09T03:54:19Z</dcterms:modified>
</cp:coreProperties>
</file>