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Lst>
  <p:notesMasterIdLst>
    <p:notesMasterId r:id="rId18"/>
  </p:notesMasterIdLst>
  <p:sldIdLst>
    <p:sldId id="437" r:id="rId3"/>
    <p:sldId id="256" r:id="rId4"/>
    <p:sldId id="257" r:id="rId5"/>
    <p:sldId id="266" r:id="rId6"/>
    <p:sldId id="269" r:id="rId7"/>
    <p:sldId id="270" r:id="rId8"/>
    <p:sldId id="271" r:id="rId9"/>
    <p:sldId id="272" r:id="rId10"/>
    <p:sldId id="267" r:id="rId11"/>
    <p:sldId id="280" r:id="rId12"/>
    <p:sldId id="264" r:id="rId13"/>
    <p:sldId id="261" r:id="rId14"/>
    <p:sldId id="258" r:id="rId15"/>
    <p:sldId id="273" r:id="rId16"/>
    <p:sldId id="259" r:id="rId17"/>
  </p:sldIdLst>
  <p:sldSz cx="18288000" cy="10287000"/>
  <p:notesSz cx="6858000" cy="9144000"/>
  <p:embeddedFontLst>
    <p:embeddedFont>
      <p:font typeface="Cambria" panose="02040503050406030204" pitchFamily="18"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t>‹#›</a:t>
            </a:fld>
            <a:endParaRPr lang="en-US"/>
          </a:p>
        </p:txBody>
      </p:sp>
    </p:spTree>
    <p:extLst>
      <p:ext uri="{BB962C8B-B14F-4D97-AF65-F5344CB8AC3E}">
        <p14:creationId xmlns:p14="http://schemas.microsoft.com/office/powerpoint/2010/main" val="15508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t>2</a:t>
            </a:fld>
            <a:endParaRPr lang="en-US"/>
          </a:p>
        </p:txBody>
      </p:sp>
    </p:spTree>
    <p:extLst>
      <p:ext uri="{BB962C8B-B14F-4D97-AF65-F5344CB8AC3E}">
        <p14:creationId xmlns:p14="http://schemas.microsoft.com/office/powerpoint/2010/main" val="163491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1" y="-46615"/>
            <a:ext cx="18288794" cy="10333616"/>
          </a:xfrm>
          <a:prstGeom prst="rect">
            <a:avLst/>
          </a:prstGeom>
        </p:spPr>
      </p:pic>
    </p:spTree>
    <p:extLst>
      <p:ext uri="{BB962C8B-B14F-4D97-AF65-F5344CB8AC3E}">
        <p14:creationId xmlns:p14="http://schemas.microsoft.com/office/powerpoint/2010/main" val="120238057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255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427678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8288000" cy="10287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733422" y="514350"/>
            <a:ext cx="16821150" cy="92583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08274" y="277082"/>
            <a:ext cx="1885896" cy="1885896"/>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3794" y="15013808"/>
            <a:ext cx="1696842" cy="1696842"/>
          </a:xfrm>
          <a:prstGeom prst="rect">
            <a:avLst/>
          </a:prstGeom>
        </p:spPr>
      </p:pic>
    </p:spTree>
    <p:extLst>
      <p:ext uri="{BB962C8B-B14F-4D97-AF65-F5344CB8AC3E}">
        <p14:creationId xmlns:p14="http://schemas.microsoft.com/office/powerpoint/2010/main" val="11247025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5.svg"/><Relationship Id="rId3" Type="http://schemas.openxmlformats.org/officeDocument/2006/relationships/image" Target="../media/image59.svg"/><Relationship Id="rId7" Type="http://schemas.openxmlformats.org/officeDocument/2006/relationships/image" Target="../media/image65.svg"/><Relationship Id="rId12"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25.svg"/><Relationship Id="rId5" Type="http://schemas.openxmlformats.org/officeDocument/2006/relationships/image" Target="../media/image63.svg"/><Relationship Id="rId10" Type="http://schemas.openxmlformats.org/officeDocument/2006/relationships/image" Target="../media/image24.png"/><Relationship Id="rId4" Type="http://schemas.openxmlformats.org/officeDocument/2006/relationships/image" Target="../media/image62.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39.png"/><Relationship Id="rId3" Type="http://schemas.openxmlformats.org/officeDocument/2006/relationships/image" Target="../media/image68.svg"/><Relationship Id="rId7" Type="http://schemas.openxmlformats.org/officeDocument/2006/relationships/image" Target="../media/image40.png"/><Relationship Id="rId12" Type="http://schemas.openxmlformats.org/officeDocument/2006/relationships/image" Target="../media/image72.svg"/><Relationship Id="rId17" Type="http://schemas.openxmlformats.org/officeDocument/2006/relationships/image" Target="../media/image15.svg"/><Relationship Id="rId2" Type="http://schemas.openxmlformats.org/officeDocument/2006/relationships/image" Target="../media/image6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1.png"/><Relationship Id="rId5" Type="http://schemas.openxmlformats.org/officeDocument/2006/relationships/image" Target="../media/image33.svg"/><Relationship Id="rId15" Type="http://schemas.openxmlformats.org/officeDocument/2006/relationships/image" Target="../media/image42.svg"/><Relationship Id="rId10" Type="http://schemas.openxmlformats.org/officeDocument/2006/relationships/image" Target="../media/image43.png"/><Relationship Id="rId19" Type="http://schemas.openxmlformats.org/officeDocument/2006/relationships/image" Target="../media/image66.png"/><Relationship Id="rId4" Type="http://schemas.openxmlformats.org/officeDocument/2006/relationships/image" Target="../media/image32.png"/><Relationship Id="rId9" Type="http://schemas.openxmlformats.org/officeDocument/2006/relationships/image" Target="../media/image70.sv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43.png"/><Relationship Id="rId5" Type="http://schemas.openxmlformats.org/officeDocument/2006/relationships/image" Target="../media/image77.svg"/><Relationship Id="rId10" Type="http://schemas.openxmlformats.org/officeDocument/2006/relationships/image" Target="../media/image16.png"/><Relationship Id="rId4" Type="http://schemas.openxmlformats.org/officeDocument/2006/relationships/image" Target="../media/image76.png"/><Relationship Id="rId9"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81.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52.png"/><Relationship Id="rId5" Type="http://schemas.openxmlformats.org/officeDocument/2006/relationships/image" Target="../media/image84.svg"/><Relationship Id="rId15" Type="http://schemas.openxmlformats.org/officeDocument/2006/relationships/image" Target="../media/image92.svg"/><Relationship Id="rId10" Type="http://schemas.openxmlformats.org/officeDocument/2006/relationships/image" Target="../media/image66.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5.svg"/><Relationship Id="rId7"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42.svg"/><Relationship Id="rId3" Type="http://schemas.openxmlformats.org/officeDocument/2006/relationships/image" Target="../media/image29.svg"/><Relationship Id="rId7" Type="http://schemas.openxmlformats.org/officeDocument/2006/relationships/image" Target="../media/image98.svg"/><Relationship Id="rId12" Type="http://schemas.openxmlformats.org/officeDocument/2006/relationships/image" Target="../media/image41.png"/><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66.png"/><Relationship Id="rId5" Type="http://schemas.openxmlformats.org/officeDocument/2006/relationships/image" Target="../media/image96.svg"/><Relationship Id="rId15" Type="http://schemas.openxmlformats.org/officeDocument/2006/relationships/image" Target="../media/image101.png"/><Relationship Id="rId10" Type="http://schemas.openxmlformats.org/officeDocument/2006/relationships/image" Target="../media/image72.svg"/><Relationship Id="rId4" Type="http://schemas.openxmlformats.org/officeDocument/2006/relationships/image" Target="../media/image95.png"/><Relationship Id="rId9" Type="http://schemas.openxmlformats.org/officeDocument/2006/relationships/image" Target="../media/image71.png"/><Relationship Id="rId1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svg"/><Relationship Id="rId9" Type="http://schemas.openxmlformats.org/officeDocument/2006/relationships/image" Target="../media/image15.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15.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14.png"/><Relationship Id="rId2" Type="http://schemas.openxmlformats.org/officeDocument/2006/relationships/image" Target="../media/image28.pn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43.png"/><Relationship Id="rId2" Type="http://schemas.openxmlformats.org/officeDocument/2006/relationships/image" Target="../media/image9.png"/><Relationship Id="rId16"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43.png"/><Relationship Id="rId2" Type="http://schemas.openxmlformats.org/officeDocument/2006/relationships/image" Target="../media/image9.png"/><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20.png"/><Relationship Id="rId17" Type="http://schemas.openxmlformats.org/officeDocument/2006/relationships/image" Target="../media/image13.png"/><Relationship Id="rId2" Type="http://schemas.openxmlformats.org/officeDocument/2006/relationships/image" Target="../media/image9.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6.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43.png"/><Relationship Id="rId2" Type="http://schemas.openxmlformats.org/officeDocument/2006/relationships/image" Target="../media/image9.pn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15.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14.png"/><Relationship Id="rId2" Type="http://schemas.openxmlformats.org/officeDocument/2006/relationships/image" Target="../media/image28.pn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5.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2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svg"/><Relationship Id="rId15" Type="http://schemas.openxmlformats.org/officeDocument/2006/relationships/image" Target="../media/image15.svg"/><Relationship Id="rId10" Type="http://schemas.openxmlformats.org/officeDocument/2006/relationships/image" Target="../media/image17.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8"/>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9"/>
            <a:stretch>
              <a:fillRect/>
            </a:stretch>
          </a:blipFill>
        </p:spPr>
      </p:sp>
      <p:sp>
        <p:nvSpPr>
          <p:cNvPr id="19" name="TextBox 19"/>
          <p:cNvSpPr txBox="1"/>
          <p:nvPr/>
        </p:nvSpPr>
        <p:spPr>
          <a:xfrm>
            <a:off x="1394380" y="3966478"/>
            <a:ext cx="14768472" cy="2420406"/>
          </a:xfrm>
          <a:prstGeom prst="rect">
            <a:avLst/>
          </a:prstGeom>
        </p:spPr>
        <p:txBody>
          <a:bodyPr wrap="square" lIns="0" tIns="0" rIns="0" bIns="0" rtlCol="0" anchor="t">
            <a:spAutoFit/>
          </a:bodyPr>
          <a:lstStyle/>
          <a:p>
            <a:pPr algn="ctr">
              <a:lnSpc>
                <a:spcPct val="114000"/>
              </a:lnSpc>
            </a:pPr>
            <a:r>
              <a:rPr lang="en-US" sz="7200" b="1">
                <a:latin typeface="Cambria" panose="02040503050406030204" pitchFamily="18" charset="0"/>
                <a:ea typeface="Cambria" panose="02040503050406030204" pitchFamily="18" charset="0"/>
              </a:rPr>
              <a:t>L</a:t>
            </a:r>
            <a:r>
              <a:rPr lang="vi-VN" sz="7200" b="1">
                <a:latin typeface="Cambria" panose="02040503050406030204" pitchFamily="18" charset="0"/>
                <a:ea typeface="Cambria" panose="02040503050406030204" pitchFamily="18" charset="0"/>
              </a:rPr>
              <a:t>ấy v</a:t>
            </a:r>
            <a:r>
              <a:rPr lang="en-US" sz="7200" b="1">
                <a:latin typeface="Cambria" panose="02040503050406030204" pitchFamily="18" charset="0"/>
                <a:ea typeface="Cambria" panose="02040503050406030204" pitchFamily="18" charset="0"/>
              </a:rPr>
              <a:t>í dụ</a:t>
            </a:r>
            <a:r>
              <a:rPr lang="vi-VN" sz="7200" b="1">
                <a:latin typeface="Cambria" panose="02040503050406030204" pitchFamily="18" charset="0"/>
                <a:ea typeface="Cambria" panose="02040503050406030204" pitchFamily="18" charset="0"/>
              </a:rPr>
              <a:t> câu có sử dụng trạng ngữ chỉ thời gian, nơi chốn?</a:t>
            </a:r>
            <a:endParaRPr lang="en-US" sz="72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43004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480265" y="26561"/>
            <a:ext cx="8905238" cy="291646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sp>
      <p:sp>
        <p:nvSpPr>
          <p:cNvPr id="14" name="TextBox 14"/>
          <p:cNvSpPr txBox="1"/>
          <p:nvPr/>
        </p:nvSpPr>
        <p:spPr>
          <a:xfrm>
            <a:off x="4529265" y="559037"/>
            <a:ext cx="8718926" cy="1720856"/>
          </a:xfrm>
          <a:prstGeom prst="rect">
            <a:avLst/>
          </a:prstGeom>
        </p:spPr>
        <p:txBody>
          <a:bodyPr lIns="0" tIns="0" rIns="0" bIns="0" rtlCol="0" anchor="t">
            <a:spAutoFit/>
          </a:bodyPr>
          <a:lstStyle/>
          <a:p>
            <a:pPr algn="ctr">
              <a:lnSpc>
                <a:spcPts val="7199"/>
              </a:lnSpc>
            </a:pPr>
            <a:r>
              <a:rPr lang="vi-VN" sz="3600" dirty="0">
                <a:latin typeface="Cambria" panose="02040503050406030204" pitchFamily="18" charset="0"/>
                <a:ea typeface="Cambria" panose="02040503050406030204" pitchFamily="18" charset="0"/>
              </a:rPr>
              <a:t>Bài 3: Tìm trạng ngữ của mỗi câu trong đoạn văn dưới đây và xếp vào nhóm thích hợp:</a:t>
            </a:r>
            <a:endParaRPr lang="en-US" sz="3600" dirty="0">
              <a:latin typeface="Cambria" panose="02040503050406030204" pitchFamily="18" charset="0"/>
              <a:ea typeface="Cambria" panose="02040503050406030204" pitchFamily="18" charset="0"/>
            </a:endParaRPr>
          </a:p>
        </p:txBody>
      </p:sp>
      <p:sp>
        <p:nvSpPr>
          <p:cNvPr id="21" name="Rectangle 20"/>
          <p:cNvSpPr/>
          <p:nvPr/>
        </p:nvSpPr>
        <p:spPr>
          <a:xfrm>
            <a:off x="2777346" y="4840226"/>
            <a:ext cx="3775853" cy="724069"/>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0317" y="5663873"/>
            <a:ext cx="3610484" cy="74886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3635" y="6320833"/>
            <a:ext cx="1305365" cy="80115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35516" y="7132153"/>
            <a:ext cx="2465242" cy="676550"/>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29265" y="7870820"/>
            <a:ext cx="4861531" cy="79833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3131625" y="4806357"/>
            <a:ext cx="11514206" cy="4631268"/>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Ở góc vườn, bà tôi mới trồng một cây cam. Tháng Chạp, cam chín vàng tươi. Những quả cam tròn, mọng nước, trông thật đẹp mắt. Vào ngày Tết, bà thường cắt cam bày lên bàn thờ tổ tiên. Khắp gian phòng, hương cam thoang thoảng nhẹ bay.</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animBg="1"/>
      <p:bldP spid="24" grpId="0" animBg="1"/>
      <p:bldP spid="25"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999416" y="1181100"/>
            <a:ext cx="6244935" cy="1606583"/>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279553"/>
            <a:ext cx="6244935" cy="150813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sp>
      <p:sp>
        <p:nvSpPr>
          <p:cNvPr id="13" name="Freeform 13"/>
          <p:cNvSpPr/>
          <p:nvPr/>
        </p:nvSpPr>
        <p:spPr>
          <a:xfrm rot="705189">
            <a:off x="15592976" y="984222"/>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1"/>
            <a:stretch>
              <a:fillRect/>
            </a:stretch>
          </a:blipFill>
        </p:spPr>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7"/>
          <p:cNvSpPr txBox="1"/>
          <p:nvPr/>
        </p:nvSpPr>
        <p:spPr>
          <a:xfrm>
            <a:off x="2693559" y="1104900"/>
            <a:ext cx="4761424" cy="1641475"/>
          </a:xfrm>
          <a:prstGeom prst="rect">
            <a:avLst/>
          </a:prstGeom>
        </p:spPr>
        <p:txBody>
          <a:bodyPr wrap="square" lIns="0" tIns="0" rIns="0" bIns="0" rtlCol="0" anchor="t">
            <a:spAutoFit/>
          </a:bodyPr>
          <a:lstStyle/>
          <a:p>
            <a:pPr algn="ctr">
              <a:lnSpc>
                <a:spcPts val="6399"/>
              </a:lnSpc>
            </a:pPr>
            <a:r>
              <a:rPr lang="vi-VN" sz="5400" dirty="0">
                <a:solidFill>
                  <a:srgbClr val="FFFBF4"/>
                </a:solidFill>
                <a:latin typeface="Lazydog Bold"/>
              </a:rPr>
              <a:t>Trạng ngữ chỉ thời gian</a:t>
            </a:r>
            <a:endParaRPr lang="en-US" sz="5400" dirty="0">
              <a:solidFill>
                <a:srgbClr val="FFFBF4"/>
              </a:solidFill>
              <a:latin typeface="Lazydog Bold"/>
            </a:endParaRPr>
          </a:p>
        </p:txBody>
      </p:sp>
      <p:sp>
        <p:nvSpPr>
          <p:cNvPr id="18" name="TextBox 18"/>
          <p:cNvSpPr txBox="1"/>
          <p:nvPr/>
        </p:nvSpPr>
        <p:spPr>
          <a:xfrm>
            <a:off x="10772880" y="1181100"/>
            <a:ext cx="4848120" cy="1641475"/>
          </a:xfrm>
          <a:prstGeom prst="rect">
            <a:avLst/>
          </a:prstGeom>
        </p:spPr>
        <p:txBody>
          <a:bodyPr lIns="0" tIns="0" rIns="0" bIns="0" rtlCol="0" anchor="t">
            <a:spAutoFit/>
          </a:bodyPr>
          <a:lstStyle/>
          <a:p>
            <a:pPr algn="ctr">
              <a:lnSpc>
                <a:spcPts val="6399"/>
              </a:lnSpc>
            </a:pPr>
            <a:r>
              <a:rPr lang="vi-VN" sz="5400" dirty="0">
                <a:solidFill>
                  <a:srgbClr val="FFFBF4"/>
                </a:solidFill>
                <a:latin typeface="Lazydog Bold"/>
              </a:rPr>
              <a:t>Trạng ngữ chỉ nơi chốn</a:t>
            </a:r>
            <a:endParaRPr lang="en-US" sz="5400" dirty="0">
              <a:solidFill>
                <a:srgbClr val="FFFBF4"/>
              </a:solidFill>
              <a:latin typeface="Lazydog Bold"/>
            </a:endParaRPr>
          </a:p>
        </p:txBody>
      </p:sp>
      <p:sp>
        <p:nvSpPr>
          <p:cNvPr id="21" name="TextBox 20"/>
          <p:cNvSpPr txBox="1"/>
          <p:nvPr/>
        </p:nvSpPr>
        <p:spPr>
          <a:xfrm>
            <a:off x="2446570" y="3188653"/>
            <a:ext cx="5562600" cy="1200329"/>
          </a:xfrm>
          <a:prstGeom prst="rect">
            <a:avLst/>
          </a:prstGeom>
          <a:noFill/>
        </p:spPr>
        <p:txBody>
          <a:bodyPr wrap="square" rtlCol="0">
            <a:spAutoFit/>
          </a:bodyPr>
          <a:lstStyle/>
          <a:p>
            <a:r>
              <a:rPr lang="vi-VN" sz="7200" dirty="0"/>
              <a:t>Tháng Chạp</a:t>
            </a:r>
            <a:endParaRPr lang="en-US" sz="7200" dirty="0"/>
          </a:p>
        </p:txBody>
      </p:sp>
      <p:sp>
        <p:nvSpPr>
          <p:cNvPr id="22" name="TextBox 21"/>
          <p:cNvSpPr txBox="1"/>
          <p:nvPr/>
        </p:nvSpPr>
        <p:spPr>
          <a:xfrm>
            <a:off x="2133600" y="4969917"/>
            <a:ext cx="6106940" cy="1200329"/>
          </a:xfrm>
          <a:prstGeom prst="rect">
            <a:avLst/>
          </a:prstGeom>
          <a:noFill/>
        </p:spPr>
        <p:txBody>
          <a:bodyPr wrap="square" rtlCol="0">
            <a:spAutoFit/>
          </a:bodyPr>
          <a:lstStyle/>
          <a:p>
            <a:r>
              <a:rPr lang="vi-VN" sz="7200" dirty="0"/>
              <a:t>Vào ngày Tết</a:t>
            </a:r>
            <a:endParaRPr lang="en-US" sz="7200" dirty="0"/>
          </a:p>
        </p:txBody>
      </p:sp>
      <p:sp>
        <p:nvSpPr>
          <p:cNvPr id="23" name="TextBox 22"/>
          <p:cNvSpPr txBox="1"/>
          <p:nvPr/>
        </p:nvSpPr>
        <p:spPr>
          <a:xfrm>
            <a:off x="10643462" y="3228951"/>
            <a:ext cx="5562600" cy="1200329"/>
          </a:xfrm>
          <a:prstGeom prst="rect">
            <a:avLst/>
          </a:prstGeom>
          <a:noFill/>
        </p:spPr>
        <p:txBody>
          <a:bodyPr wrap="square" rtlCol="0">
            <a:spAutoFit/>
          </a:bodyPr>
          <a:lstStyle/>
          <a:p>
            <a:r>
              <a:rPr lang="vi-VN" sz="7200" dirty="0"/>
              <a:t>Ở góc vườn</a:t>
            </a:r>
            <a:endParaRPr lang="en-US" sz="7200" dirty="0"/>
          </a:p>
        </p:txBody>
      </p:sp>
      <p:sp>
        <p:nvSpPr>
          <p:cNvPr id="24" name="TextBox 23"/>
          <p:cNvSpPr txBox="1"/>
          <p:nvPr/>
        </p:nvSpPr>
        <p:spPr>
          <a:xfrm>
            <a:off x="9598357" y="5129979"/>
            <a:ext cx="7271708" cy="1200329"/>
          </a:xfrm>
          <a:prstGeom prst="rect">
            <a:avLst/>
          </a:prstGeom>
          <a:noFill/>
        </p:spPr>
        <p:txBody>
          <a:bodyPr wrap="square" rtlCol="0">
            <a:spAutoFit/>
          </a:bodyPr>
          <a:lstStyle/>
          <a:p>
            <a:r>
              <a:rPr lang="vi-VN" sz="7200" dirty="0"/>
              <a:t>Khắp gian phòng</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4" name="TextBox 14"/>
          <p:cNvSpPr txBox="1"/>
          <p:nvPr/>
        </p:nvSpPr>
        <p:spPr>
          <a:xfrm>
            <a:off x="4384510" y="1065474"/>
            <a:ext cx="9575279" cy="2215991"/>
          </a:xfrm>
          <a:prstGeom prst="rect">
            <a:avLst/>
          </a:prstGeom>
        </p:spPr>
        <p:txBody>
          <a:bodyPr wrap="square" lIns="0" tIns="0" rIns="0" bIns="0" rtlCol="0" anchor="t">
            <a:spAutoFit/>
          </a:bodyPr>
          <a:lstStyle/>
          <a:p>
            <a:pPr algn="ctr"/>
            <a:r>
              <a:rPr lang="vi-VN" sz="4800" dirty="0">
                <a:latin typeface="Cambria" panose="02040503050406030204" pitchFamily="18" charset="0"/>
                <a:ea typeface="Cambria" panose="02040503050406030204" pitchFamily="18" charset="0"/>
              </a:rPr>
              <a:t>Bài 4: Tìm trạng ngữ chỉ thời gian hoặc nơi chốn thay cho ô vuông mỗi câu dưới đây:</a:t>
            </a:r>
            <a:endParaRPr lang="en-US" sz="4800" dirty="0">
              <a:latin typeface="Cambria" panose="02040503050406030204" pitchFamily="18" charset="0"/>
              <a:ea typeface="Cambria" panose="02040503050406030204" pitchFamily="18" charset="0"/>
            </a:endParaRPr>
          </a:p>
        </p:txBody>
      </p:sp>
      <p:sp>
        <p:nvSpPr>
          <p:cNvPr id="21" name="TextBox 20"/>
          <p:cNvSpPr txBox="1"/>
          <p:nvPr/>
        </p:nvSpPr>
        <p:spPr>
          <a:xfrm>
            <a:off x="1676400" y="4609804"/>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a. ........................................................., bầy chim hót líu lo.</a:t>
            </a:r>
            <a:endParaRPr lang="en-US" sz="4800" dirty="0">
              <a:latin typeface="Cambria" panose="02040503050406030204" pitchFamily="18" charset="0"/>
              <a:ea typeface="Cambria" panose="02040503050406030204" pitchFamily="18" charset="0"/>
            </a:endParaRPr>
          </a:p>
        </p:txBody>
      </p:sp>
      <p:sp>
        <p:nvSpPr>
          <p:cNvPr id="22" name="TextBox 21"/>
          <p:cNvSpPr txBox="1"/>
          <p:nvPr/>
        </p:nvSpPr>
        <p:spPr>
          <a:xfrm>
            <a:off x="1676400" y="6009289"/>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b.  ........................................................., hoa phượng nở đỏ rực.</a:t>
            </a:r>
            <a:endParaRPr lang="en-US" sz="4800" dirty="0">
              <a:latin typeface="Cambria" panose="02040503050406030204" pitchFamily="18" charset="0"/>
              <a:ea typeface="Cambria" panose="02040503050406030204" pitchFamily="18" charset="0"/>
            </a:endParaRPr>
          </a:p>
        </p:txBody>
      </p:sp>
      <p:sp>
        <p:nvSpPr>
          <p:cNvPr id="23" name="TextBox 22"/>
          <p:cNvSpPr txBox="1"/>
          <p:nvPr/>
        </p:nvSpPr>
        <p:spPr>
          <a:xfrm>
            <a:off x="1659596" y="7307543"/>
            <a:ext cx="14935200" cy="1705980"/>
          </a:xfrm>
          <a:prstGeom prst="rect">
            <a:avLst/>
          </a:prstGeom>
          <a:noFill/>
        </p:spPr>
        <p:txBody>
          <a:bodyPr wrap="square" rtlCol="0">
            <a:spAutoFit/>
          </a:bodyPr>
          <a:lstStyle/>
          <a:p>
            <a:pPr>
              <a:lnSpc>
                <a:spcPct val="114000"/>
              </a:lnSpc>
            </a:pPr>
            <a:r>
              <a:rPr lang="vi-VN" sz="4800" dirty="0">
                <a:latin typeface="Cambria" panose="02040503050406030204" pitchFamily="18" charset="0"/>
                <a:ea typeface="Cambria" panose="02040503050406030204" pitchFamily="18" charset="0"/>
              </a:rPr>
              <a:t>c.  ........................................................., đoàn thuyền nối đuôi nhau ra khơi.</a:t>
            </a:r>
            <a:endParaRPr lang="en-US" sz="4800" dirty="0">
              <a:latin typeface="Cambria" panose="02040503050406030204" pitchFamily="18" charset="0"/>
              <a:ea typeface="Cambria" panose="02040503050406030204" pitchFamily="18" charset="0"/>
            </a:endParaRPr>
          </a:p>
        </p:txBody>
      </p:sp>
      <p:sp>
        <p:nvSpPr>
          <p:cNvPr id="24" name="TextBox 23"/>
          <p:cNvSpPr txBox="1"/>
          <p:nvPr/>
        </p:nvSpPr>
        <p:spPr>
          <a:xfrm>
            <a:off x="3048000" y="4265965"/>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cành cây</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5" name="TextBox 24"/>
          <p:cNvSpPr txBox="1"/>
          <p:nvPr/>
        </p:nvSpPr>
        <p:spPr>
          <a:xfrm>
            <a:off x="3276600" y="5635704"/>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Vào mùa hè</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6" name="TextBox 25"/>
          <p:cNvSpPr txBox="1"/>
          <p:nvPr/>
        </p:nvSpPr>
        <p:spPr>
          <a:xfrm>
            <a:off x="2785453" y="6980068"/>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bến tàu</a:t>
            </a:r>
            <a:endParaRPr lang="en-US" sz="6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954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heel(1)">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154420" y="3937741"/>
            <a:ext cx="8904980" cy="3161716"/>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8"/>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11"/>
            <a:stretch>
              <a:fillRect/>
            </a:stretch>
          </a:blipFill>
        </p:spPr>
      </p:sp>
      <p:sp>
        <p:nvSpPr>
          <p:cNvPr id="11" name="TextBox 11"/>
          <p:cNvSpPr txBox="1"/>
          <p:nvPr/>
        </p:nvSpPr>
        <p:spPr>
          <a:xfrm>
            <a:off x="5040330" y="793763"/>
            <a:ext cx="8041149" cy="3368358"/>
          </a:xfrm>
          <a:prstGeom prst="rect">
            <a:avLst/>
          </a:prstGeom>
        </p:spPr>
        <p:txBody>
          <a:bodyPr wrap="square" lIns="0" tIns="0" rIns="0" bIns="0" rtlCol="0" anchor="t">
            <a:spAutoFit/>
          </a:bodyPr>
          <a:lstStyle/>
          <a:p>
            <a:pPr algn="ctr">
              <a:lnSpc>
                <a:spcPct val="114000"/>
              </a:lnSpc>
            </a:pPr>
            <a:r>
              <a:rPr lang="vi-VN" sz="9600" dirty="0">
                <a:solidFill>
                  <a:srgbClr val="6A7E78"/>
                </a:solidFill>
                <a:latin typeface="Lazydog Bold"/>
              </a:rPr>
              <a:t>HỎI NHANH – ĐÁP ĐÚNG</a:t>
            </a:r>
            <a:endParaRPr lang="en-US" sz="9600" dirty="0">
              <a:solidFill>
                <a:srgbClr val="6A7E78"/>
              </a:solidFill>
              <a:latin typeface="Lazydog Bold"/>
            </a:endParaRPr>
          </a:p>
        </p:txBody>
      </p:sp>
      <p:sp>
        <p:nvSpPr>
          <p:cNvPr id="13" name="TextBox 13"/>
          <p:cNvSpPr txBox="1"/>
          <p:nvPr/>
        </p:nvSpPr>
        <p:spPr>
          <a:xfrm>
            <a:off x="10655718" y="4686504"/>
            <a:ext cx="6177367" cy="1773306"/>
          </a:xfrm>
          <a:prstGeom prst="rect">
            <a:avLst/>
          </a:prstGeom>
        </p:spPr>
        <p:txBody>
          <a:bodyPr wrap="square" lIns="0" tIns="0" rIns="0" bIns="0" rtlCol="0" anchor="t">
            <a:spAutoFit/>
          </a:bodyPr>
          <a:lstStyle/>
          <a:p>
            <a:pPr algn="ctr">
              <a:lnSpc>
                <a:spcPts val="7199"/>
              </a:lnSpc>
            </a:pPr>
            <a:r>
              <a:rPr lang="vi-VN" sz="5400" dirty="0">
                <a:solidFill>
                  <a:srgbClr val="6A7E78"/>
                </a:solidFill>
                <a:latin typeface="Cambria" panose="02040503050406030204" pitchFamily="18" charset="0"/>
                <a:ea typeface="Cambria" panose="02040503050406030204" pitchFamily="18" charset="0"/>
              </a:rPr>
              <a:t>Cùng bạn hỏi đáp về thời gian và nơi chốn</a:t>
            </a:r>
            <a:endParaRPr lang="en-US" sz="5400" dirty="0">
              <a:solidFill>
                <a:srgbClr val="6A7E78"/>
              </a:solidFill>
              <a:latin typeface="Cambria" panose="02040503050406030204" pitchFamily="18" charset="0"/>
              <a:ea typeface="Cambria" panose="02040503050406030204" pitchFamily="18" charset="0"/>
            </a:endParaRPr>
          </a:p>
        </p:txBody>
      </p:sp>
      <p:sp>
        <p:nvSpPr>
          <p:cNvPr id="16" name="TextBox 16"/>
          <p:cNvSpPr txBox="1"/>
          <p:nvPr/>
        </p:nvSpPr>
        <p:spPr>
          <a:xfrm>
            <a:off x="9390715" y="7461724"/>
            <a:ext cx="6231970" cy="2245487"/>
          </a:xfrm>
          <a:prstGeom prst="rect">
            <a:avLst/>
          </a:prstGeom>
        </p:spPr>
        <p:txBody>
          <a:bodyPr wrap="square" lIns="0" tIns="0" rIns="0" bIns="0" rtlCol="0" anchor="t">
            <a:spAutoFit/>
          </a:bodyPr>
          <a:lstStyle/>
          <a:p>
            <a:pPr algn="ctr">
              <a:lnSpc>
                <a:spcPct val="114000"/>
              </a:lnSpc>
            </a:pPr>
            <a:r>
              <a:rPr lang="vi-VN" sz="3200" dirty="0">
                <a:latin typeface="Cambria" panose="02040503050406030204" pitchFamily="18" charset="0"/>
                <a:ea typeface="Cambria" panose="02040503050406030204" pitchFamily="18" charset="0"/>
              </a:rPr>
              <a:t>Ví dụ:</a:t>
            </a:r>
          </a:p>
          <a:p>
            <a:pPr algn="ctr">
              <a:lnSpc>
                <a:spcPct val="114000"/>
              </a:lnSpc>
            </a:pPr>
            <a:r>
              <a:rPr lang="vi-VN" sz="3200" dirty="0">
                <a:latin typeface="Cambria" panose="02040503050406030204" pitchFamily="18" charset="0"/>
                <a:ea typeface="Cambria" panose="02040503050406030204" pitchFamily="18" charset="0"/>
              </a:rPr>
              <a:t>Khi nào trường mình được nghỉ hè?</a:t>
            </a:r>
          </a:p>
          <a:p>
            <a:pPr algn="ctr">
              <a:lnSpc>
                <a:spcPct val="114000"/>
              </a:lnSpc>
            </a:pPr>
            <a:r>
              <a:rPr lang="vi-VN" sz="3200" dirty="0">
                <a:latin typeface="Cambria" panose="02040503050406030204" pitchFamily="18" charset="0"/>
                <a:ea typeface="Cambria" panose="02040503050406030204" pitchFamily="18" charset="0"/>
              </a:rPr>
              <a:t>Cuối tháng Năm, trường mình được nghỉ hè.</a:t>
            </a:r>
            <a:endParaRPr lang="en-US" sz="3200" dirty="0">
              <a:latin typeface="Cambria" panose="02040503050406030204" pitchFamily="18" charset="0"/>
              <a:ea typeface="Cambria" panose="02040503050406030204" pitchFamily="18" charset="0"/>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4"/>
            <a:stretch>
              <a:fillRect/>
            </a:stretch>
          </a:blipFill>
        </p:spPr>
      </p:sp>
      <p:pic>
        <p:nvPicPr>
          <p:cNvPr id="20" name="Picture 19"/>
          <p:cNvPicPr>
            <a:picLocks noChangeAspect="1"/>
          </p:cNvPicPr>
          <p:nvPr/>
        </p:nvPicPr>
        <p:blipFill rotWithShape="1">
          <a:blip r:embed="rId15"/>
          <a:srcRect l="10834" t="32964" r="45417" b="27036"/>
          <a:stretch/>
        </p:blipFill>
        <p:spPr>
          <a:xfrm>
            <a:off x="1096059" y="4828608"/>
            <a:ext cx="8001000"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1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6" name="Picture 15"/>
          <p:cNvPicPr>
            <a:picLocks noChangeAspect="1"/>
          </p:cNvPicPr>
          <p:nvPr/>
        </p:nvPicPr>
        <p:blipFill>
          <a:blip r:embed="rId20"/>
          <a:stretch>
            <a:fillRect/>
          </a:stretch>
        </p:blipFill>
        <p:spPr>
          <a:xfrm>
            <a:off x="2305462" y="1614030"/>
            <a:ext cx="14406097" cy="7968163"/>
          </a:xfrm>
          <a:prstGeom prst="rect">
            <a:avLst/>
          </a:prstGeom>
        </p:spPr>
      </p:pic>
      <p:pic>
        <p:nvPicPr>
          <p:cNvPr id="15" name="Picture 14"/>
          <p:cNvPicPr>
            <a:picLocks noChangeAspect="1"/>
          </p:cNvPicPr>
          <p:nvPr/>
        </p:nvPicPr>
        <p:blipFill>
          <a:blip r:embed="rId21"/>
          <a:stretch>
            <a:fillRect/>
          </a:stretch>
        </p:blipFill>
        <p:spPr>
          <a:xfrm>
            <a:off x="10482860" y="7672023"/>
            <a:ext cx="2639797"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732462"/>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1: Tìm trạng ngữ cho mỗi câu dưới đây và cho biết chúng bổ sung thông tin gì cho câu.</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pic>
        <p:nvPicPr>
          <p:cNvPr id="1026" name="Picture 2" descr="Hình ảnh mùa xuân - Tổng hợp những hình ảnh mùa xuân đẹp nhấ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868" y="2095500"/>
            <a:ext cx="6572008" cy="453879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4" name="Rectangle 23"/>
          <p:cNvSpPr/>
          <p:nvPr/>
        </p:nvSpPr>
        <p:spPr>
          <a:xfrm>
            <a:off x="9144000" y="3642079"/>
            <a:ext cx="2514600"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sp>
        <p:nvSpPr>
          <p:cNvPr id="25" name="TextBox 14"/>
          <p:cNvSpPr txBox="1"/>
          <p:nvPr/>
        </p:nvSpPr>
        <p:spPr>
          <a:xfrm>
            <a:off x="8528771" y="3412038"/>
            <a:ext cx="8382001" cy="190571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575104" y="3695700"/>
            <a:ext cx="3378895"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4098" name="Picture 2" descr="Sơn thủy hữu tình ở Thung Trâu, Hòa Bìn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177" y="2438250"/>
            <a:ext cx="6805965" cy="403439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651826" y="2123496"/>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151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2"/>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3"/>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pic>
        <p:nvPicPr>
          <p:cNvPr id="3074" name="Picture 2" descr="Ngắm hoa Ban trắng nở trên núi rừng Tây Bắ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2563" y="1832225"/>
            <a:ext cx="5393927" cy="53939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0963" y="1484952"/>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5"/>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6"/>
            <a:stretch>
              <a:fillRect/>
            </a:stretch>
          </a:blipFill>
        </p:spPr>
      </p:sp>
      <p:sp>
        <p:nvSpPr>
          <p:cNvPr id="16" name="Freeform 16"/>
          <p:cNvSpPr/>
          <p:nvPr/>
        </p:nvSpPr>
        <p:spPr>
          <a:xfrm>
            <a:off x="469021" y="6535809"/>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12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2050" name="Picture 2" descr="Chiêm ngưỡng con đường cau vua tuyệt đẹp ở miền Tâ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4968" y="2418725"/>
            <a:ext cx="6096000" cy="470597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846659"/>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2: Đặt câu hỏi cho mỗi trạng ngữ vừa tìm được ở bài tập 1.</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Khi nào các loài hoa đua nhau khoe sắc ?</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Đàn trâu đang thung thăng gặm cỏ ở đâu ?</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Bà đã trồng một hàng cau thẳng tắp ở đâu ?.</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Bao giờ hoa ban nở trắng núi rừng Tây Bắc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667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80">
                                          <p:stCondLst>
                                            <p:cond delay="0"/>
                                          </p:stCondLst>
                                        </p:cTn>
                                        <p:tgtEl>
                                          <p:spTgt spid="18"/>
                                        </p:tgtEl>
                                      </p:cBhvr>
                                    </p:animEffect>
                                    <p:anim calcmode="lin" valueType="num">
                                      <p:cBhvr>
                                        <p:cTn id="10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
                                        </p:tgtEl>
                                      </p:cBhvr>
                                      <p:to x="100000" y="60000"/>
                                    </p:animScale>
                                    <p:animScale>
                                      <p:cBhvr>
                                        <p:cTn id="112" dur="166" decel="50000">
                                          <p:stCondLst>
                                            <p:cond delay="676"/>
                                          </p:stCondLst>
                                        </p:cTn>
                                        <p:tgtEl>
                                          <p:spTgt spid="18"/>
                                        </p:tgtEl>
                                      </p:cBhvr>
                                      <p:to x="100000" y="100000"/>
                                    </p:animScale>
                                    <p:animScale>
                                      <p:cBhvr>
                                        <p:cTn id="113" dur="26">
                                          <p:stCondLst>
                                            <p:cond delay="1312"/>
                                          </p:stCondLst>
                                        </p:cTn>
                                        <p:tgtEl>
                                          <p:spTgt spid="18"/>
                                        </p:tgtEl>
                                      </p:cBhvr>
                                      <p:to x="100000" y="80000"/>
                                    </p:animScale>
                                    <p:animScale>
                                      <p:cBhvr>
                                        <p:cTn id="114" dur="166" decel="50000">
                                          <p:stCondLst>
                                            <p:cond delay="1338"/>
                                          </p:stCondLst>
                                        </p:cTn>
                                        <p:tgtEl>
                                          <p:spTgt spid="18"/>
                                        </p:tgtEl>
                                      </p:cBhvr>
                                      <p:to x="100000" y="100000"/>
                                    </p:animScale>
                                    <p:animScale>
                                      <p:cBhvr>
                                        <p:cTn id="115" dur="26">
                                          <p:stCondLst>
                                            <p:cond delay="1642"/>
                                          </p:stCondLst>
                                        </p:cTn>
                                        <p:tgtEl>
                                          <p:spTgt spid="18"/>
                                        </p:tgtEl>
                                      </p:cBhvr>
                                      <p:to x="100000" y="90000"/>
                                    </p:animScale>
                                    <p:animScale>
                                      <p:cBhvr>
                                        <p:cTn id="116" dur="166" decel="50000">
                                          <p:stCondLst>
                                            <p:cond delay="1668"/>
                                          </p:stCondLst>
                                        </p:cTn>
                                        <p:tgtEl>
                                          <p:spTgt spid="18"/>
                                        </p:tgtEl>
                                      </p:cBhvr>
                                      <p:to x="100000" y="100000"/>
                                    </p:animScale>
                                    <p:animScale>
                                      <p:cBhvr>
                                        <p:cTn id="117" dur="26">
                                          <p:stCondLst>
                                            <p:cond delay="1808"/>
                                          </p:stCondLst>
                                        </p:cTn>
                                        <p:tgtEl>
                                          <p:spTgt spid="18"/>
                                        </p:tgtEl>
                                      </p:cBhvr>
                                      <p:to x="100000" y="95000"/>
                                    </p:animScale>
                                    <p:animScale>
                                      <p:cBhvr>
                                        <p:cTn id="118" dur="166" decel="50000">
                                          <p:stCondLst>
                                            <p:cond delay="1834"/>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down)">
                                      <p:cBhvr>
                                        <p:cTn id="123" dur="580">
                                          <p:stCondLst>
                                            <p:cond delay="0"/>
                                          </p:stCondLst>
                                        </p:cTn>
                                        <p:tgtEl>
                                          <p:spTgt spid="17"/>
                                        </p:tgtEl>
                                      </p:cBhvr>
                                    </p:animEffect>
                                    <p:anim calcmode="lin" valueType="num">
                                      <p:cBhvr>
                                        <p:cTn id="1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9" dur="26">
                                          <p:stCondLst>
                                            <p:cond delay="650"/>
                                          </p:stCondLst>
                                        </p:cTn>
                                        <p:tgtEl>
                                          <p:spTgt spid="17"/>
                                        </p:tgtEl>
                                      </p:cBhvr>
                                      <p:to x="100000" y="60000"/>
                                    </p:animScale>
                                    <p:animScale>
                                      <p:cBhvr>
                                        <p:cTn id="130" dur="166" decel="50000">
                                          <p:stCondLst>
                                            <p:cond delay="676"/>
                                          </p:stCondLst>
                                        </p:cTn>
                                        <p:tgtEl>
                                          <p:spTgt spid="17"/>
                                        </p:tgtEl>
                                      </p:cBhvr>
                                      <p:to x="100000" y="100000"/>
                                    </p:animScale>
                                    <p:animScale>
                                      <p:cBhvr>
                                        <p:cTn id="131" dur="26">
                                          <p:stCondLst>
                                            <p:cond delay="1312"/>
                                          </p:stCondLst>
                                        </p:cTn>
                                        <p:tgtEl>
                                          <p:spTgt spid="17"/>
                                        </p:tgtEl>
                                      </p:cBhvr>
                                      <p:to x="100000" y="80000"/>
                                    </p:animScale>
                                    <p:animScale>
                                      <p:cBhvr>
                                        <p:cTn id="132" dur="166" decel="50000">
                                          <p:stCondLst>
                                            <p:cond delay="1338"/>
                                          </p:stCondLst>
                                        </p:cTn>
                                        <p:tgtEl>
                                          <p:spTgt spid="17"/>
                                        </p:tgtEl>
                                      </p:cBhvr>
                                      <p:to x="100000" y="100000"/>
                                    </p:animScale>
                                    <p:animScale>
                                      <p:cBhvr>
                                        <p:cTn id="133" dur="26">
                                          <p:stCondLst>
                                            <p:cond delay="1642"/>
                                          </p:stCondLst>
                                        </p:cTn>
                                        <p:tgtEl>
                                          <p:spTgt spid="17"/>
                                        </p:tgtEl>
                                      </p:cBhvr>
                                      <p:to x="100000" y="90000"/>
                                    </p:animScale>
                                    <p:animScale>
                                      <p:cBhvr>
                                        <p:cTn id="134" dur="166" decel="50000">
                                          <p:stCondLst>
                                            <p:cond delay="1668"/>
                                          </p:stCondLst>
                                        </p:cTn>
                                        <p:tgtEl>
                                          <p:spTgt spid="17"/>
                                        </p:tgtEl>
                                      </p:cBhvr>
                                      <p:to x="100000" y="100000"/>
                                    </p:animScale>
                                    <p:animScale>
                                      <p:cBhvr>
                                        <p:cTn id="135" dur="26">
                                          <p:stCondLst>
                                            <p:cond delay="1808"/>
                                          </p:stCondLst>
                                        </p:cTn>
                                        <p:tgtEl>
                                          <p:spTgt spid="17"/>
                                        </p:tgtEl>
                                      </p:cBhvr>
                                      <p:to x="100000" y="95000"/>
                                    </p:animScale>
                                    <p:animScale>
                                      <p:cBhvr>
                                        <p:cTn id="1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098033" y="684053"/>
            <a:ext cx="6583064" cy="2155953"/>
          </a:xfrm>
          <a:custGeom>
            <a:avLst/>
            <a:gdLst/>
            <a:ahLst/>
            <a:cxnLst/>
            <a:rect l="l" t="t" r="r" b="b"/>
            <a:pathLst>
              <a:path w="6583064" h="2155953">
                <a:moveTo>
                  <a:pt x="0" y="0"/>
                </a:moveTo>
                <a:lnTo>
                  <a:pt x="6583064" y="0"/>
                </a:lnTo>
                <a:lnTo>
                  <a:pt x="6583064" y="2155953"/>
                </a:lnTo>
                <a:lnTo>
                  <a:pt x="0" y="2155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0"/>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1"/>
            <a:stretch>
              <a:fillRect/>
            </a:stretch>
          </a:blipFill>
        </p:spPr>
      </p:sp>
      <p:sp>
        <p:nvSpPr>
          <p:cNvPr id="17" name="TextBox 17"/>
          <p:cNvSpPr txBox="1"/>
          <p:nvPr/>
        </p:nvSpPr>
        <p:spPr>
          <a:xfrm>
            <a:off x="531490" y="1213559"/>
            <a:ext cx="7149607" cy="954405"/>
          </a:xfrm>
          <a:prstGeom prst="rect">
            <a:avLst/>
          </a:prstGeom>
        </p:spPr>
        <p:txBody>
          <a:bodyPr lIns="0" tIns="0" rIns="0" bIns="0" rtlCol="0" anchor="t">
            <a:spAutoFit/>
          </a:bodyPr>
          <a:lstStyle/>
          <a:p>
            <a:pPr algn="ctr">
              <a:lnSpc>
                <a:spcPts val="7199"/>
              </a:lnSpc>
            </a:pPr>
            <a:r>
              <a:rPr lang="vi-VN" sz="7199" dirty="0">
                <a:solidFill>
                  <a:srgbClr val="6A7E78"/>
                </a:solidFill>
                <a:latin typeface="Lazydog Bold"/>
              </a:rPr>
              <a:t>Ghi nhớ</a:t>
            </a:r>
            <a:endParaRPr lang="en-US" sz="7199" dirty="0">
              <a:solidFill>
                <a:srgbClr val="6A7E78"/>
              </a:solidFill>
              <a:latin typeface="Lazydog Bold"/>
            </a:endParaRPr>
          </a:p>
        </p:txBody>
      </p:sp>
      <p:sp>
        <p:nvSpPr>
          <p:cNvPr id="19" name="TextBox 19"/>
          <p:cNvSpPr txBox="1"/>
          <p:nvPr/>
        </p:nvSpPr>
        <p:spPr>
          <a:xfrm>
            <a:off x="1385928" y="3169309"/>
            <a:ext cx="14768472" cy="5052537"/>
          </a:xfrm>
          <a:prstGeom prst="rect">
            <a:avLst/>
          </a:prstGeom>
        </p:spPr>
        <p:txBody>
          <a:bodyPr wrap="square" lIns="0" tIns="0" rIns="0" bIns="0" rtlCol="0" anchor="t">
            <a:spAutoFit/>
          </a:bodyPr>
          <a:lstStyle/>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thời gian </a:t>
            </a:r>
            <a:r>
              <a:rPr lang="vi-VN" sz="4800" dirty="0">
                <a:latin typeface="Cambria" panose="02040503050406030204" pitchFamily="18" charset="0"/>
                <a:ea typeface="Cambria" panose="02040503050406030204" pitchFamily="18" charset="0"/>
              </a:rPr>
              <a:t>bổ sung thông tin về thời gian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khi nào, bao giờ,....</a:t>
            </a:r>
          </a:p>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nơi chốn </a:t>
            </a:r>
            <a:r>
              <a:rPr lang="vi-VN" sz="4800" dirty="0">
                <a:latin typeface="Cambria" panose="02040503050406030204" pitchFamily="18" charset="0"/>
                <a:ea typeface="Cambria" panose="02040503050406030204" pitchFamily="18" charset="0"/>
              </a:rPr>
              <a:t>bổ sung thông tin về địa điểm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ở đâu, chỗ nào,...</a:t>
            </a:r>
            <a:endParaRPr lang="en-US" sz="48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536</Words>
  <Application>Microsoft Office PowerPoint</Application>
  <PresentationFormat>Tùy chỉnh</PresentationFormat>
  <Paragraphs>47</Paragraphs>
  <Slides>15</Slides>
  <Notes>1</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15</vt:i4>
      </vt:variant>
    </vt:vector>
  </HeadingPairs>
  <TitlesOfParts>
    <vt:vector size="25" baseType="lpstr">
      <vt:lpstr>思源黑体 CN</vt:lpstr>
      <vt:lpstr>思源黑体 CN Medium</vt:lpstr>
      <vt:lpstr>Times New Roman</vt:lpstr>
      <vt:lpstr>Arial</vt:lpstr>
      <vt:lpstr>UTM American Sans</vt:lpstr>
      <vt:lpstr>Calibri</vt:lpstr>
      <vt:lpstr>Cambria</vt:lpstr>
      <vt:lpstr>Lazydog Bold</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cp:lastModifiedBy>Dung Âu</cp:lastModifiedBy>
  <cp:revision>29</cp:revision>
  <dcterms:created xsi:type="dcterms:W3CDTF">2006-08-16T00:00:00Z</dcterms:created>
  <dcterms:modified xsi:type="dcterms:W3CDTF">2026-03-09T03:53:38Z</dcterms:modified>
  <dc:identifier>DAF7Xioabsk</dc:identifier>
</cp:coreProperties>
</file>