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3" r:id="rId2"/>
  </p:sldMasterIdLst>
  <p:notesMasterIdLst>
    <p:notesMasterId r:id="rId25"/>
  </p:notesMasterIdLst>
  <p:sldIdLst>
    <p:sldId id="437" r:id="rId3"/>
    <p:sldId id="256" r:id="rId4"/>
    <p:sldId id="335" r:id="rId5"/>
    <p:sldId id="375" r:id="rId6"/>
    <p:sldId id="334" r:id="rId7"/>
    <p:sldId id="340" r:id="rId8"/>
    <p:sldId id="376" r:id="rId9"/>
    <p:sldId id="344" r:id="rId10"/>
    <p:sldId id="364" r:id="rId11"/>
    <p:sldId id="365" r:id="rId12"/>
    <p:sldId id="367" r:id="rId13"/>
    <p:sldId id="366" r:id="rId14"/>
    <p:sldId id="377" r:id="rId15"/>
    <p:sldId id="378" r:id="rId16"/>
    <p:sldId id="331" r:id="rId17"/>
    <p:sldId id="336" r:id="rId18"/>
    <p:sldId id="368" r:id="rId19"/>
    <p:sldId id="369" r:id="rId20"/>
    <p:sldId id="370" r:id="rId21"/>
    <p:sldId id="371" r:id="rId22"/>
    <p:sldId id="361" r:id="rId23"/>
    <p:sldId id="380" r:id="rId24"/>
  </p:sldIdLst>
  <p:sldSz cx="12192000" cy="6858000"/>
  <p:notesSz cx="6858000" cy="9144000"/>
  <p:embeddedFontLst>
    <p:embeddedFont>
      <p:font typeface="#9Slide07 HoneyCream" pitchFamily="2" charset="0"/>
      <p:regular r:id="rId26"/>
    </p:embeddedFont>
    <p:embeddedFont>
      <p:font typeface="Cambria" panose="02040503050406030204" pitchFamily="18"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C54"/>
    <a:srgbClr val="167C48"/>
    <a:srgbClr val="CAEF41"/>
    <a:srgbClr val="A7C670"/>
    <a:srgbClr val="AACA73"/>
    <a:srgbClr val="E5F6FB"/>
    <a:srgbClr val="DAF2E0"/>
    <a:srgbClr val="117B4A"/>
    <a:srgbClr val="C4EAF5"/>
    <a:srgbClr val="F5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4495" autoAdjust="0"/>
  </p:normalViewPr>
  <p:slideViewPr>
    <p:cSldViewPr snapToGrid="0">
      <p:cViewPr varScale="1">
        <p:scale>
          <a:sx n="81" d="100"/>
          <a:sy n="81" d="100"/>
        </p:scale>
        <p:origin x="645"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64134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73756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854676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5324114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2623152429"/>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13966969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89166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251036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409915870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250246472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954768" y="730702"/>
            <a:ext cx="10420350" cy="5480049"/>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302535" y="3267144"/>
            <a:ext cx="12934954" cy="4972050"/>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1" y="1"/>
            <a:ext cx="12193057" cy="2066723"/>
          </a:xfrm>
          <a:prstGeom prst="rect">
            <a:avLst/>
          </a:prstGeom>
        </p:spPr>
      </p:pic>
      <p:sp>
        <p:nvSpPr>
          <p:cNvPr id="25" name="TextBox 24"/>
          <p:cNvSpPr txBox="1"/>
          <p:nvPr/>
        </p:nvSpPr>
        <p:spPr>
          <a:xfrm>
            <a:off x="2242026" y="1189419"/>
            <a:ext cx="12211664" cy="707886"/>
          </a:xfrm>
          <a:prstGeom prst="rect">
            <a:avLst/>
          </a:prstGeom>
          <a:noFill/>
        </p:spPr>
        <p:txBody>
          <a:bodyPr wrap="square" rtlCol="0">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059088" y="2818071"/>
            <a:ext cx="10309122" cy="1200329"/>
          </a:xfrm>
          <a:prstGeom prst="rect">
            <a:avLst/>
          </a:prstGeom>
          <a:noFill/>
        </p:spPr>
        <p:txBody>
          <a:bodyPr wrap="square" rtlCol="0">
            <a:spAutoFit/>
          </a:bodyPr>
          <a:lstStyle/>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137166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3388211" y="1407536"/>
            <a:ext cx="8671113" cy="252944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32676" y="1485692"/>
            <a:ext cx="3255537"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000" b="1" dirty="0">
                <a:solidFill>
                  <a:srgbClr val="C00000"/>
                </a:solidFill>
                <a:latin typeface="Cambria" panose="02040503050406030204" pitchFamily="18" charset="0"/>
                <a:ea typeface="Cambria" panose="02040503050406030204" pitchFamily="18" charset="0"/>
              </a:rPr>
              <a:t>Mẫu đơn</a:t>
            </a:r>
            <a:r>
              <a:rPr lang="vi-VN" dirty="0"/>
              <a:t>:</a:t>
            </a:r>
            <a:endParaRPr kumimoji="0" lang="zh-CN" altLang="en-US" sz="4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01020" y="1536322"/>
            <a:ext cx="8990980" cy="2400657"/>
          </a:xfrm>
          <a:prstGeom prst="rect">
            <a:avLst/>
          </a:prstGeom>
          <a:noFill/>
        </p:spPr>
        <p:txBody>
          <a:bodyPr wrap="square">
            <a:spAutoFit/>
          </a:bodyPr>
          <a:lstStyle/>
          <a:p>
            <a:pPr lvl="0" algn="ctr"/>
            <a:r>
              <a:rPr lang="vi-VN" sz="5000" b="1" dirty="0">
                <a:latin typeface="Cambria" panose="02040503050406030204" pitchFamily="18" charset="0"/>
                <a:ea typeface="Cambria" panose="02040503050406030204" pitchFamily="18" charset="0"/>
              </a:rPr>
              <a:t>C</a:t>
            </a:r>
            <a:r>
              <a:rPr lang="en-SG" sz="5000" b="1" dirty="0" err="1">
                <a:latin typeface="Cambria" panose="02040503050406030204" pitchFamily="18" charset="0"/>
                <a:ea typeface="Cambria" panose="02040503050406030204" pitchFamily="18" charset="0"/>
              </a:rPr>
              <a:t>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nhỏ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lá</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xẻ</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lông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chim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hoa</a:t>
            </a:r>
            <a:r>
              <a:rPr lang="en-SG" sz="5000" b="1" dirty="0">
                <a:latin typeface="Cambria" panose="02040503050406030204" pitchFamily="18" charset="0"/>
                <a:ea typeface="Cambria" panose="02040503050406030204" pitchFamily="18" charset="0"/>
              </a:rPr>
              <a:t> to </a:t>
            </a:r>
            <a:r>
              <a:rPr lang="en-SG" sz="5000" b="1" dirty="0" err="1">
                <a:latin typeface="Cambria" panose="02040503050406030204" pitchFamily="18" charset="0"/>
                <a:ea typeface="Cambria" panose="02040503050406030204" pitchFamily="18" charset="0"/>
              </a:rPr>
              <a:t>nở</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vào</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dịp</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Tết</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vỏ</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và</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rễ</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cây</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dùng</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làm</a:t>
            </a:r>
            <a:r>
              <a:rPr lang="en-SG" sz="5000" b="1" dirty="0">
                <a:latin typeface="Cambria" panose="02040503050406030204" pitchFamily="18" charset="0"/>
                <a:ea typeface="Cambria" panose="02040503050406030204" pitchFamily="18" charset="0"/>
              </a:rPr>
              <a:t> </a:t>
            </a:r>
            <a:r>
              <a:rPr lang="en-SG" sz="5000" b="1" dirty="0" err="1">
                <a:latin typeface="Cambria" panose="02040503050406030204" pitchFamily="18" charset="0"/>
                <a:ea typeface="Cambria" panose="02040503050406030204" pitchFamily="18" charset="0"/>
              </a:rPr>
              <a:t>thuốc</a:t>
            </a:r>
            <a:r>
              <a:rPr lang="en-SG" sz="5000" b="1" dirty="0">
                <a:latin typeface="Cambria" panose="02040503050406030204" pitchFamily="18" charset="0"/>
                <a:ea typeface="Cambria" panose="02040503050406030204" pitchFamily="18" charset="0"/>
              </a:rPr>
              <a:t>.</a:t>
            </a:r>
            <a:endParaRPr kumimoji="0" lang="en-US" sz="5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647735" y="-149511"/>
            <a:ext cx="10632850" cy="1639023"/>
          </a:xfrm>
          <a:prstGeom prst="rect">
            <a:avLst/>
          </a:prstGeom>
        </p:spPr>
      </p:pic>
      <p:pic>
        <p:nvPicPr>
          <p:cNvPr id="5" name="Picture 4" descr="A white flower with green leaves&#10;&#10;Description automatically generated">
            <a:extLst>
              <a:ext uri="{FF2B5EF4-FFF2-40B4-BE49-F238E27FC236}">
                <a16:creationId xmlns:a16="http://schemas.microsoft.com/office/drawing/2014/main" id="{F1C4CC06-3416-8BFF-ADD1-77F3805C646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4516" y="1408135"/>
            <a:ext cx="7025269" cy="4683513"/>
          </a:xfrm>
          <a:prstGeom prst="rect">
            <a:avLst/>
          </a:prstGeom>
        </p:spPr>
      </p:pic>
      <p:pic>
        <p:nvPicPr>
          <p:cNvPr id="9" name="Picture 8" descr="A close up of flowers&#10;&#10;Description automatically generated">
            <a:extLst>
              <a:ext uri="{FF2B5EF4-FFF2-40B4-BE49-F238E27FC236}">
                <a16:creationId xmlns:a16="http://schemas.microsoft.com/office/drawing/2014/main" id="{C241C1F5-4F36-084E-564B-14B3FCC21FA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025268" y="1150809"/>
            <a:ext cx="5221247" cy="5629132"/>
          </a:xfrm>
          <a:prstGeom prst="rect">
            <a:avLst/>
          </a:prstGeom>
        </p:spPr>
      </p:pic>
    </p:spTree>
    <p:extLst>
      <p:ext uri="{BB962C8B-B14F-4D97-AF65-F5344CB8AC3E}">
        <p14:creationId xmlns:p14="http://schemas.microsoft.com/office/powerpoint/2010/main" val="124444903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22" presetClass="exit" presetSubtype="4" fill="hold" grpId="1" nodeType="withEffect">
                                  <p:stCondLst>
                                    <p:cond delay="0"/>
                                  </p:stCondLst>
                                  <p:childTnLst>
                                    <p:animEffect transition="out" filter="wipe(down)">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par>
                                <p:cTn id="31" presetID="22" presetClass="exit" presetSubtype="4" fill="hold" grpId="1" nodeType="withEffect">
                                  <p:stCondLst>
                                    <p:cond delay="0"/>
                                  </p:stCondLst>
                                  <p:childTnLst>
                                    <p:animEffect transition="out" filter="wipe(down)">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P spid="4" grpId="0"/>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062977" y="2984437"/>
            <a:ext cx="9972078" cy="3489363"/>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01500" y="1970198"/>
            <a:ext cx="4026730"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 </a:t>
            </a:r>
            <a:r>
              <a:rPr lang="en-SG" sz="5000" b="1" dirty="0" err="1">
                <a:solidFill>
                  <a:srgbClr val="C00000"/>
                </a:solidFill>
                <a:latin typeface="Cambria" panose="02040503050406030204" pitchFamily="18" charset="0"/>
                <a:ea typeface="Cambria" panose="02040503050406030204" pitchFamily="18" charset="0"/>
              </a:rPr>
              <a:t>dành</a:t>
            </a:r>
            <a:r>
              <a:rPr lang="en-SG" sz="5000" b="1" dirty="0">
                <a:solidFill>
                  <a:srgbClr val="C00000"/>
                </a:solidFill>
                <a:latin typeface="Cambria" panose="02040503050406030204" pitchFamily="18" charset="0"/>
                <a:ea typeface="Cambria" panose="02040503050406030204" pitchFamily="18" charset="0"/>
              </a:rPr>
              <a:t>:</a:t>
            </a:r>
            <a:endParaRPr kumimoji="0" lang="zh-CN" altLang="en-US" sz="50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062977" y="2984437"/>
            <a:ext cx="10228556" cy="3477875"/>
          </a:xfrm>
          <a:prstGeom prst="rect">
            <a:avLst/>
          </a:prstGeom>
          <a:noFill/>
        </p:spPr>
        <p:txBody>
          <a:bodyPr wrap="square">
            <a:spAutoFit/>
          </a:bodyPr>
          <a:lstStyle/>
          <a:p>
            <a:pPr lvl="0" algn="ctr"/>
            <a:r>
              <a:rPr lang="vi-VN" sz="5500" b="1" dirty="0">
                <a:latin typeface="Cambria" panose="02040503050406030204" pitchFamily="18" charset="0"/>
                <a:ea typeface="Cambria" panose="02040503050406030204" pitchFamily="18" charset="0"/>
              </a:rPr>
              <a:t>cây nhỏ, hoa trắng và thơm, quả chín có màu vàng da cam, dùng để nhuộm thực phẩm hoặc làm thuốc.</a:t>
            </a:r>
            <a:endParaRPr kumimoji="0" lang="en-US" sz="5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885975" y="403587"/>
            <a:ext cx="12683618" cy="1955143"/>
          </a:xfrm>
          <a:prstGeom prst="rect">
            <a:avLst/>
          </a:prstGeom>
        </p:spPr>
      </p:pic>
    </p:spTree>
    <p:extLst>
      <p:ext uri="{BB962C8B-B14F-4D97-AF65-F5344CB8AC3E}">
        <p14:creationId xmlns:p14="http://schemas.microsoft.com/office/powerpoint/2010/main" val="109112529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44D72D-184C-D91F-56CB-3EF8306356C3}"/>
              </a:ext>
            </a:extLst>
          </p:cNvPr>
          <p:cNvPicPr>
            <a:picLocks noChangeAspect="1"/>
          </p:cNvPicPr>
          <p:nvPr/>
        </p:nvPicPr>
        <p:blipFill>
          <a:blip r:embed="rId2"/>
          <a:stretch>
            <a:fillRect/>
          </a:stretch>
        </p:blipFill>
        <p:spPr>
          <a:xfrm>
            <a:off x="1" y="0"/>
            <a:ext cx="6045504" cy="3428999"/>
          </a:xfrm>
          <a:prstGeom prst="rect">
            <a:avLst/>
          </a:prstGeom>
        </p:spPr>
      </p:pic>
      <p:pic>
        <p:nvPicPr>
          <p:cNvPr id="3" name="Picture 2">
            <a:extLst>
              <a:ext uri="{FF2B5EF4-FFF2-40B4-BE49-F238E27FC236}">
                <a16:creationId xmlns:a16="http://schemas.microsoft.com/office/drawing/2014/main" id="{4AF860D0-3216-61CE-61FB-2C862750B60D}"/>
              </a:ext>
            </a:extLst>
          </p:cNvPr>
          <p:cNvPicPr>
            <a:picLocks noChangeAspect="1"/>
          </p:cNvPicPr>
          <p:nvPr/>
        </p:nvPicPr>
        <p:blipFill>
          <a:blip r:embed="rId3"/>
          <a:stretch>
            <a:fillRect/>
          </a:stretch>
        </p:blipFill>
        <p:spPr>
          <a:xfrm>
            <a:off x="6045505" y="-1"/>
            <a:ext cx="6211019" cy="3429000"/>
          </a:xfrm>
          <a:prstGeom prst="rect">
            <a:avLst/>
          </a:prstGeom>
        </p:spPr>
      </p:pic>
      <p:pic>
        <p:nvPicPr>
          <p:cNvPr id="4" name="Picture 3">
            <a:extLst>
              <a:ext uri="{FF2B5EF4-FFF2-40B4-BE49-F238E27FC236}">
                <a16:creationId xmlns:a16="http://schemas.microsoft.com/office/drawing/2014/main" id="{3722D1B9-9B92-9234-E5E8-4D68CDB1E178}"/>
              </a:ext>
            </a:extLst>
          </p:cNvPr>
          <p:cNvPicPr>
            <a:picLocks noChangeAspect="1"/>
          </p:cNvPicPr>
          <p:nvPr/>
        </p:nvPicPr>
        <p:blipFill>
          <a:blip r:embed="rId4"/>
          <a:stretch>
            <a:fillRect/>
          </a:stretch>
        </p:blipFill>
        <p:spPr>
          <a:xfrm>
            <a:off x="0" y="3428999"/>
            <a:ext cx="6096001" cy="3429001"/>
          </a:xfrm>
          <a:prstGeom prst="rect">
            <a:avLst/>
          </a:prstGeom>
        </p:spPr>
      </p:pic>
      <p:pic>
        <p:nvPicPr>
          <p:cNvPr id="5" name="Picture 4">
            <a:extLst>
              <a:ext uri="{FF2B5EF4-FFF2-40B4-BE49-F238E27FC236}">
                <a16:creationId xmlns:a16="http://schemas.microsoft.com/office/drawing/2014/main" id="{DA4066F1-07D2-0F22-1FC0-54D4E4DA524A}"/>
              </a:ext>
            </a:extLst>
          </p:cNvPr>
          <p:cNvPicPr>
            <a:picLocks noChangeAspect="1"/>
          </p:cNvPicPr>
          <p:nvPr/>
        </p:nvPicPr>
        <p:blipFill>
          <a:blip r:embed="rId5"/>
          <a:stretch>
            <a:fillRect/>
          </a:stretch>
        </p:blipFill>
        <p:spPr>
          <a:xfrm>
            <a:off x="6096000" y="3428999"/>
            <a:ext cx="6095999" cy="3428999"/>
          </a:xfrm>
          <a:prstGeom prst="rect">
            <a:avLst/>
          </a:prstGeom>
        </p:spPr>
      </p:pic>
    </p:spTree>
    <p:extLst>
      <p:ext uri="{BB962C8B-B14F-4D97-AF65-F5344CB8AC3E}">
        <p14:creationId xmlns:p14="http://schemas.microsoft.com/office/powerpoint/2010/main" val="1104647949"/>
      </p:ext>
    </p:extLst>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2123658"/>
          </a:xfrm>
          <a:prstGeom prst="rect">
            <a:avLst/>
          </a:prstGeom>
          <a:solidFill>
            <a:schemeClr val="bg1"/>
          </a:solidFill>
        </p:spPr>
        <p:txBody>
          <a:bodyPr wrap="square" rtlCol="0">
            <a:spAutoFit/>
          </a:bodyPr>
          <a:lstStyle/>
          <a:p>
            <a:pPr algn="ctr"/>
            <a:r>
              <a:rPr lang="en-US" sz="6600" b="1">
                <a:solidFill>
                  <a:srgbClr val="FF0000"/>
                </a:solidFill>
              </a:rPr>
              <a:t>LUYỆN ĐỌC NHÓM</a:t>
            </a:r>
          </a:p>
        </p:txBody>
      </p:sp>
    </p:spTree>
    <p:extLst>
      <p:ext uri="{BB962C8B-B14F-4D97-AF65-F5344CB8AC3E}">
        <p14:creationId xmlns:p14="http://schemas.microsoft.com/office/powerpoint/2010/main" val="643094478"/>
      </p:ext>
    </p:extLst>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2286001"/>
            <a:ext cx="7900987" cy="1107996"/>
          </a:xfrm>
          <a:prstGeom prst="rect">
            <a:avLst/>
          </a:prstGeom>
          <a:solidFill>
            <a:schemeClr val="bg1"/>
          </a:solidFill>
        </p:spPr>
        <p:txBody>
          <a:bodyPr wrap="square" rtlCol="0">
            <a:spAutoFit/>
          </a:bodyPr>
          <a:lstStyle/>
          <a:p>
            <a:pPr algn="ctr"/>
            <a:r>
              <a:rPr lang="en-US" sz="6600" b="1">
                <a:solidFill>
                  <a:srgbClr val="FF0000"/>
                </a:solidFill>
              </a:rPr>
              <a:t>ĐỌC TOÀN BÀI</a:t>
            </a:r>
          </a:p>
        </p:txBody>
      </p:sp>
    </p:spTree>
    <p:extLst>
      <p:ext uri="{BB962C8B-B14F-4D97-AF65-F5344CB8AC3E}">
        <p14:creationId xmlns:p14="http://schemas.microsoft.com/office/powerpoint/2010/main" val="2963780471"/>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3"/>
          <a:stretch>
            <a:fillRect/>
          </a:stretch>
        </p:blipFill>
        <p:spPr>
          <a:xfrm>
            <a:off x="3931749" y="1246443"/>
            <a:ext cx="7785267" cy="4365114"/>
          </a:xfrm>
          <a:prstGeom prst="rect">
            <a:avLst/>
          </a:prstGeom>
        </p:spPr>
      </p:pic>
      <p:pic>
        <p:nvPicPr>
          <p:cNvPr id="4" name="Picture 3">
            <a:extLst>
              <a:ext uri="{FF2B5EF4-FFF2-40B4-BE49-F238E27FC236}">
                <a16:creationId xmlns:a16="http://schemas.microsoft.com/office/drawing/2014/main" id="{2A177E0C-76A8-1354-8BB3-6C87F5B5FE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4984" y="1660875"/>
            <a:ext cx="4140200" cy="5197125"/>
          </a:xfrm>
          <a:prstGeom prst="rect">
            <a:avLst/>
          </a:prstGeom>
        </p:spPr>
      </p:pic>
    </p:spTree>
    <p:extLst>
      <p:ext uri="{BB962C8B-B14F-4D97-AF65-F5344CB8AC3E}">
        <p14:creationId xmlns:p14="http://schemas.microsoft.com/office/powerpoint/2010/main" val="134223145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rPr>
              <a:t> 1:</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000" b="1" dirty="0">
                <a:solidFill>
                  <a:schemeClr val="tx1"/>
                </a:solidFill>
                <a:latin typeface="Cambria" panose="02040503050406030204" pitchFamily="18" charset="0"/>
                <a:ea typeface="Cambria" panose="02040503050406030204" pitchFamily="18" charset="0"/>
              </a:rPr>
              <a:t>Lần đầu về quê, bạn nhỏ được bà nội giới thiệu cho biết về những cây nào trong vườn? </a:t>
            </a:r>
            <a:endParaRPr lang="en-US" sz="5000" b="1" dirty="0">
              <a:solidFill>
                <a:schemeClr val="tx1"/>
              </a:solidFill>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444500" y="2804893"/>
            <a:ext cx="11645427"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6200" b="1" i="0" dirty="0">
                <a:solidFill>
                  <a:srgbClr val="002060"/>
                </a:solidFill>
                <a:effectLst/>
                <a:latin typeface="Cambria" panose="02040503050406030204" pitchFamily="18" charset="0"/>
                <a:ea typeface="Cambria" panose="02040503050406030204" pitchFamily="18" charset="0"/>
              </a:rPr>
              <a:t>Lần đầu về quê, bạn nhỏ được bà nội giới thiệu cho biết về những cây mít, cây nhãn, </a:t>
            </a:r>
          </a:p>
          <a:p>
            <a:pPr algn="ctr"/>
            <a:r>
              <a:rPr lang="vi-VN" sz="6200" b="1" i="0" dirty="0">
                <a:solidFill>
                  <a:srgbClr val="002060"/>
                </a:solidFill>
                <a:effectLst/>
                <a:latin typeface="Cambria" panose="02040503050406030204" pitchFamily="18" charset="0"/>
                <a:ea typeface="Cambria" panose="02040503050406030204" pitchFamily="18" charset="0"/>
              </a:rPr>
              <a:t>cây sung, cây chuối, câu cau. </a:t>
            </a:r>
            <a:endParaRPr lang="en-US" sz="6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67353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102073" y="569693"/>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kumimoji="0" lang="vi-VN"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2</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565399" y="166908"/>
            <a:ext cx="9524528"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Theo em, qua lời giới thiệu của bà, bạn nhỏ hiểu được điều gì về vườn cây?</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0" y="2512793"/>
            <a:ext cx="121920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ctr"/>
            <a:r>
              <a:rPr lang="vi-VN" sz="5200" b="1" dirty="0">
                <a:solidFill>
                  <a:srgbClr val="00206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5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9215469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600" b="1" dirty="0">
                <a:solidFill>
                  <a:srgbClr val="C00000"/>
                </a:solidFill>
                <a:latin typeface="Cambria" panose="02040503050406030204" pitchFamily="18" charset="0"/>
                <a:ea typeface="Cambria" panose="02040503050406030204" pitchFamily="18" charset="0"/>
              </a:rPr>
              <a:t>Vì sao hình bóng ông không bao giờ phai nhạt trong lòng người thân? </a:t>
            </a:r>
            <a:endParaRPr kumimoji="0" lang="en-US" sz="4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Hình bóng ông không bao giờ phai nhạt trong lòng người thân vì vườn cây ông trồng và vun xới vẫn còn. Chỉ cần cây nào lụi, bà đều bảo các chú trồng lại cây ấy, đúng như khi ông còn sống. </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3</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8835912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5000" b="1" dirty="0">
                <a:solidFill>
                  <a:srgbClr val="C00000"/>
                </a:solidFill>
                <a:latin typeface="Cambria" panose="02040503050406030204" pitchFamily="18" charset="0"/>
                <a:ea typeface="Cambria" panose="02040503050406030204" pitchFamily="18" charset="0"/>
              </a:rPr>
              <a:t>Đóng vai bạn nhỏ, nói 1 – 2 câu nhận xét về vườn cây của ông. </a:t>
            </a:r>
            <a:endParaRPr kumimoji="0" lang="en-US" sz="5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noProof="0" dirty="0">
                <a:solidFill>
                  <a:srgbClr val="C00000"/>
                </a:solidFill>
                <a:latin typeface="Cambria" panose="02040503050406030204" pitchFamily="18" charset="0"/>
                <a:ea typeface="思源黑体 CN Bold" panose="020B0800000000000000"/>
              </a:rPr>
              <a:t>4</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pic>
        <p:nvPicPr>
          <p:cNvPr id="5" name="Picture 4" descr="A couple of kids sitting at desks&#10;&#10;Description automatically generated">
            <a:extLst>
              <a:ext uri="{FF2B5EF4-FFF2-40B4-BE49-F238E27FC236}">
                <a16:creationId xmlns:a16="http://schemas.microsoft.com/office/drawing/2014/main" id="{370CC57F-A7FF-A3A0-738E-7AB971D6F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9086" y="2219183"/>
            <a:ext cx="7510465" cy="4638817"/>
          </a:xfrm>
          <a:prstGeom prst="rect">
            <a:avLst/>
          </a:prstGeom>
        </p:spPr>
      </p:pic>
    </p:spTree>
    <p:extLst>
      <p:ext uri="{BB962C8B-B14F-4D97-AF65-F5344CB8AC3E}">
        <p14:creationId xmlns:p14="http://schemas.microsoft.com/office/powerpoint/2010/main" val="20038783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4"/>
          <a:stretch>
            <a:fillRect/>
          </a:stretch>
        </p:blipFill>
        <p:spPr>
          <a:xfrm>
            <a:off x="4770986" y="932577"/>
            <a:ext cx="3547514" cy="138028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5"/>
          <a:stretch>
            <a:fillRect/>
          </a:stretch>
        </p:blipFill>
        <p:spPr>
          <a:xfrm>
            <a:off x="4886833" y="177468"/>
            <a:ext cx="2926334" cy="804742"/>
          </a:xfrm>
          <a:prstGeom prst="rect">
            <a:avLst/>
          </a:prstGeom>
        </p:spPr>
      </p:pic>
      <p:pic>
        <p:nvPicPr>
          <p:cNvPr id="8" name="Picture 7">
            <a:extLst>
              <a:ext uri="{FF2B5EF4-FFF2-40B4-BE49-F238E27FC236}">
                <a16:creationId xmlns:a16="http://schemas.microsoft.com/office/drawing/2014/main" id="{82D6B6EB-4915-1BC8-8712-2544A5F7BE29}"/>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91422" y="3361965"/>
            <a:ext cx="5276740" cy="3677899"/>
          </a:xfrm>
          <a:prstGeom prst="ellipse">
            <a:avLst/>
          </a:prstGeom>
          <a:ln>
            <a:noFill/>
          </a:ln>
          <a:effectLst>
            <a:softEdge rad="112500"/>
          </a:effectLst>
        </p:spPr>
      </p:pic>
      <p:pic>
        <p:nvPicPr>
          <p:cNvPr id="4" name="Picture 3">
            <a:extLst>
              <a:ext uri="{FF2B5EF4-FFF2-40B4-BE49-F238E27FC236}">
                <a16:creationId xmlns:a16="http://schemas.microsoft.com/office/drawing/2014/main" id="{DB96A42B-C594-02DB-6DBD-4644A967FE42}"/>
              </a:ext>
            </a:extLst>
          </p:cNvPr>
          <p:cNvPicPr>
            <a:picLocks noChangeAspect="1"/>
          </p:cNvPicPr>
          <p:nvPr/>
        </p:nvPicPr>
        <p:blipFill>
          <a:blip r:embed="rId8"/>
          <a:stretch>
            <a:fillRect/>
          </a:stretch>
        </p:blipFill>
        <p:spPr>
          <a:xfrm>
            <a:off x="1930392" y="1836585"/>
            <a:ext cx="9855208" cy="2773891"/>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down)">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2222501" y="0"/>
            <a:ext cx="9969500" cy="2235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C00000"/>
                </a:solidFill>
                <a:latin typeface="Cambria" panose="02040503050406030204" pitchFamily="18" charset="0"/>
                <a:ea typeface="Cambria" panose="02040503050406030204" pitchFamily="18" charset="0"/>
              </a:rPr>
              <a:t>Nếu là bạn nhỏ trong câu chuyện, em sẽ làm gì để gìn giữ vườn cây của ông được nguyên vẹn đúng như khi ông còn sống?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9" name="Rounded Rectangle 11">
            <a:extLst>
              <a:ext uri="{FF2B5EF4-FFF2-40B4-BE49-F238E27FC236}">
                <a16:creationId xmlns:a16="http://schemas.microsoft.com/office/drawing/2014/main" id="{BBAA7C4D-81B1-F348-B770-02C9713A0BB0}"/>
              </a:ext>
            </a:extLst>
          </p:cNvPr>
          <p:cNvSpPr/>
          <p:nvPr/>
        </p:nvSpPr>
        <p:spPr>
          <a:xfrm>
            <a:off x="82550" y="2394855"/>
            <a:ext cx="12026900" cy="3886199"/>
          </a:xfrm>
          <a:prstGeom prst="roundRect">
            <a:avLst/>
          </a:prstGeom>
          <a:solidFill>
            <a:schemeClr val="lt1">
              <a:alpha val="84000"/>
            </a:schemeClr>
          </a:solidFill>
          <a:ln>
            <a:solidFill>
              <a:srgbClr val="017881"/>
            </a:solidFill>
            <a:prstDash val="dash"/>
          </a:ln>
        </p:spPr>
        <p:style>
          <a:lnRef idx="2">
            <a:schemeClr val="accent5"/>
          </a:lnRef>
          <a:fillRef idx="1">
            <a:schemeClr val="lt1"/>
          </a:fillRef>
          <a:effectRef idx="0">
            <a:schemeClr val="accent5"/>
          </a:effectRef>
          <a:fontRef idx="minor">
            <a:schemeClr val="dk1"/>
          </a:fontRef>
        </p:style>
        <p:txBody>
          <a:bodyPr rtlCol="0" anchor="ctr"/>
          <a:lstStyle/>
          <a:p>
            <a:pPr lvl="0" algn="just"/>
            <a:r>
              <a:rPr lang="vi-VN" sz="5000" b="1" dirty="0">
                <a:solidFill>
                  <a:srgbClr val="00206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5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圆角矩形 3">
            <a:extLst>
              <a:ext uri="{FF2B5EF4-FFF2-40B4-BE49-F238E27FC236}">
                <a16:creationId xmlns:a16="http://schemas.microsoft.com/office/drawing/2014/main" id="{08948426-F100-672E-31C0-F4AC8EE8A227}"/>
              </a:ext>
            </a:extLst>
          </p:cNvPr>
          <p:cNvSpPr/>
          <p:nvPr/>
        </p:nvSpPr>
        <p:spPr>
          <a:xfrm>
            <a:off x="-11753" y="576946"/>
            <a:ext cx="2463326" cy="1081307"/>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Bold" panose="020B0800000000000000"/>
                <a:cs typeface="+mn-cs"/>
              </a:rPr>
              <a:t>Câu</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 </a:t>
            </a:r>
            <a:r>
              <a:rPr lang="vi-VN" altLang="zh-CN" sz="5500" b="1" dirty="0">
                <a:solidFill>
                  <a:srgbClr val="C00000"/>
                </a:solidFill>
                <a:latin typeface="Cambria" panose="02040503050406030204" pitchFamily="18" charset="0"/>
                <a:ea typeface="思源黑体 CN Bold" panose="020B0800000000000000"/>
              </a:rPr>
              <a:t>5</a:t>
            </a:r>
            <a:r>
              <a:rPr kumimoji="0" lang="en-US" altLang="zh-CN"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rPr>
              <a:t>:</a:t>
            </a:r>
            <a:endParaRPr kumimoji="0" lang="zh-CN" altLang="en-US" sz="55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mn-cs"/>
            </a:endParaRPr>
          </a:p>
        </p:txBody>
      </p:sp>
    </p:spTree>
    <p:extLst>
      <p:ext uri="{BB962C8B-B14F-4D97-AF65-F5344CB8AC3E}">
        <p14:creationId xmlns:p14="http://schemas.microsoft.com/office/powerpoint/2010/main" val="131142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69566A-F030-6753-15AC-AACF89705811}"/>
              </a:ext>
            </a:extLst>
          </p:cNvPr>
          <p:cNvGrpSpPr/>
          <p:nvPr/>
        </p:nvGrpSpPr>
        <p:grpSpPr>
          <a:xfrm>
            <a:off x="-55880" y="1364993"/>
            <a:ext cx="12193270" cy="4946907"/>
            <a:chOff x="1254084" y="1053590"/>
            <a:chExt cx="10493828" cy="4669573"/>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4599721"/>
            </a:xfrm>
            <a:prstGeom prst="roundRect">
              <a:avLst/>
            </a:prstGeom>
            <a:solidFill>
              <a:schemeClr val="bg1">
                <a:alpha val="82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15210" y="1053590"/>
              <a:ext cx="10232702" cy="4444987"/>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Câu chuyện kể về khu vườn của ông, qua đó thể hiện sự trân trọng, lòng biết ơn của con cháu đối </a:t>
              </a:r>
              <a:r>
                <a:rPr kumimoji="0" lang="vi-VN"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với ông</a:t>
              </a:r>
              <a:r>
                <a:rPr kumimoji="0" lang="en-US"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 </a:t>
              </a:r>
              <a:r>
                <a:rPr kumimoji="0" lang="vi-VN" sz="6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người </a:t>
              </a: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đã làm nên khu vườn đó.</a:t>
              </a: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3"/>
          <a:stretch>
            <a:fillRect/>
          </a:stretch>
        </p:blipFill>
        <p:spPr>
          <a:xfrm>
            <a:off x="9961247" y="5089674"/>
            <a:ext cx="1760854" cy="1768326"/>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4"/>
          <a:stretch>
            <a:fillRect/>
          </a:stretch>
        </p:blipFill>
        <p:spPr>
          <a:xfrm>
            <a:off x="3484296" y="182451"/>
            <a:ext cx="5416332" cy="1182542"/>
          </a:xfrm>
          <a:prstGeom prst="rect">
            <a:avLst/>
          </a:prstGeom>
        </p:spPr>
      </p:pic>
    </p:spTree>
    <p:extLst>
      <p:ext uri="{BB962C8B-B14F-4D97-AF65-F5344CB8AC3E}">
        <p14:creationId xmlns:p14="http://schemas.microsoft.com/office/powerpoint/2010/main" val="6975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4433454"/>
            <a:ext cx="1604846" cy="2014537"/>
          </a:xfrm>
          <a:prstGeom prst="rect">
            <a:avLst/>
          </a:prstGeom>
        </p:spPr>
      </p:pic>
      <p:sp>
        <p:nvSpPr>
          <p:cNvPr id="2" name="TextBox 1"/>
          <p:cNvSpPr txBox="1"/>
          <p:nvPr/>
        </p:nvSpPr>
        <p:spPr>
          <a:xfrm>
            <a:off x="2428874" y="914401"/>
            <a:ext cx="7900987" cy="1107996"/>
          </a:xfrm>
          <a:prstGeom prst="rect">
            <a:avLst/>
          </a:prstGeom>
          <a:solidFill>
            <a:schemeClr val="bg1"/>
          </a:solidFill>
        </p:spPr>
        <p:txBody>
          <a:bodyPr wrap="square" rtlCol="0">
            <a:spAutoFit/>
          </a:bodyPr>
          <a:lstStyle/>
          <a:p>
            <a:pPr algn="ctr"/>
            <a:r>
              <a:rPr lang="en-US" sz="6600" b="1">
                <a:solidFill>
                  <a:srgbClr val="FF0000"/>
                </a:solidFill>
              </a:rPr>
              <a:t>VẬN DỤNG</a:t>
            </a:r>
          </a:p>
        </p:txBody>
      </p:sp>
      <p:sp>
        <p:nvSpPr>
          <p:cNvPr id="5" name="圆角矩形 3"/>
          <p:cNvSpPr/>
          <p:nvPr/>
        </p:nvSpPr>
        <p:spPr>
          <a:xfrm>
            <a:off x="1314450" y="2403425"/>
            <a:ext cx="10344150" cy="3037298"/>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ltLang="zh-CN" sz="3600" b="1">
                <a:solidFill>
                  <a:srgbClr val="7030A0"/>
                </a:solidFill>
                <a:latin typeface="Cambria" panose="02040503050406030204" pitchFamily="18" charset="0"/>
              </a:rPr>
              <a:t>- Hãy giới thiệu, chia sẻ về vườn cây nhà em hoặc vườn cây nhà người thân em (Có những cây nào? Cây do ai trồng? Tình cảm của em với người trồng cây và các cây trong vườn như nào? Em sẽ làm gì để giữ gìn vườn cây đó?...).</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思源黑体 CN Bold" panose="020B0800000000000000"/>
            </a:endParaRPr>
          </a:p>
        </p:txBody>
      </p:sp>
    </p:spTree>
    <p:extLst>
      <p:ext uri="{BB962C8B-B14F-4D97-AF65-F5344CB8AC3E}">
        <p14:creationId xmlns:p14="http://schemas.microsoft.com/office/powerpoint/2010/main" val="34265736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4220638A-D9C4-7056-26F6-F15B8BD866D4}"/>
              </a:ext>
            </a:extLst>
          </p:cNvPr>
          <p:cNvSpPr/>
          <p:nvPr/>
        </p:nvSpPr>
        <p:spPr>
          <a:xfrm>
            <a:off x="3594471" y="1124403"/>
            <a:ext cx="8429210" cy="5500911"/>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tx1"/>
              </a:solidFill>
              <a:latin typeface="Cambria" panose="02040503050406030204" pitchFamily="18" charset="0"/>
            </a:endParaRPr>
          </a:p>
        </p:txBody>
      </p:sp>
      <p:sp>
        <p:nvSpPr>
          <p:cNvPr id="3" name="圆角矩形 3">
            <a:extLst>
              <a:ext uri="{FF2B5EF4-FFF2-40B4-BE49-F238E27FC236}">
                <a16:creationId xmlns:a16="http://schemas.microsoft.com/office/drawing/2014/main" id="{30350C87-C255-E124-A600-5B8ECD2B59FE}"/>
              </a:ext>
            </a:extLst>
          </p:cNvPr>
          <p:cNvSpPr/>
          <p:nvPr/>
        </p:nvSpPr>
        <p:spPr>
          <a:xfrm>
            <a:off x="458295" y="1402782"/>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1</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454474" y="2485590"/>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2</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454473" y="3568398"/>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3</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Từ</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đầu</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để cho cá ăn sung</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38668" y="2641992"/>
            <a:ext cx="8672639"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như khi ông còn sống</a:t>
            </a:r>
            <a:r>
              <a:rPr kumimoji="0" lang="en-US" altLang="zh-CN" sz="4000" b="1"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lang="en-US" sz="4000" b="1"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8159150" cy="707886"/>
          </a:xfrm>
          <a:prstGeom prst="rect">
            <a:avLst/>
          </a:prstGeom>
          <a:noFill/>
        </p:spPr>
        <p:txBody>
          <a:bodyPr wrap="square">
            <a:spAutoFit/>
          </a:bodyPr>
          <a:lstStyle/>
          <a:p>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Tiếp</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theo</a:t>
            </a:r>
            <a:r>
              <a:rPr kumimoji="0" lang="en-US" altLang="zh-CN" sz="40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0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đến</a:t>
            </a:r>
            <a:r>
              <a:rPr kumimoji="0" lang="vi-VN" altLang="zh-CN" sz="4000"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 </a:t>
            </a:r>
            <a:r>
              <a:rPr kumimoji="0" lang="vi-VN" altLang="zh-CN" sz="4000" b="1" i="0" u="none" strike="noStrike" kern="1200" cap="none" spc="0" normalizeH="0" noProof="0" dirty="0">
                <a:ln>
                  <a:noFill/>
                </a:ln>
                <a:solidFill>
                  <a:srgbClr val="117B4A"/>
                </a:solidFill>
                <a:effectLst/>
                <a:uLnTx/>
                <a:uFillTx/>
                <a:latin typeface="Cambria" panose="02040503050406030204" pitchFamily="18" charset="0"/>
                <a:ea typeface="思源黑体 CN Bold" panose="020B0800000000000000"/>
              </a:rPr>
              <a:t>khoai sọ</a:t>
            </a:r>
            <a:r>
              <a:rPr lang="en-US" altLang="zh-CN" sz="4000" b="1" i="1" dirty="0">
                <a:solidFill>
                  <a:srgbClr val="117B4A"/>
                </a:solidFill>
                <a:latin typeface="Cambria" panose="02040503050406030204" pitchFamily="18" charset="0"/>
                <a:ea typeface="思源黑体 CN Bold" panose="020B0800000000000000"/>
              </a:rPr>
              <a:t>.</a:t>
            </a:r>
            <a:endParaRPr lang="en-US" sz="4000" b="1"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3" y="4819730"/>
            <a:ext cx="7914357" cy="707886"/>
          </a:xfrm>
          <a:prstGeom prst="rect">
            <a:avLst/>
          </a:prstGeom>
          <a:noFill/>
        </p:spPr>
        <p:txBody>
          <a:bodyPr wrap="square">
            <a:spAutoFit/>
          </a:bodyPr>
          <a:lstStyle/>
          <a:p>
            <a:r>
              <a:rPr lang="vi-VN" sz="4000" dirty="0">
                <a:solidFill>
                  <a:srgbClr val="117B4A"/>
                </a:solidFill>
                <a:latin typeface="Cambria" panose="02040503050406030204" pitchFamily="18" charset="0"/>
                <a:ea typeface="Cambria" panose="02040503050406030204" pitchFamily="18" charset="0"/>
              </a:rPr>
              <a:t>Tiếp theo đến </a:t>
            </a:r>
            <a:r>
              <a:rPr lang="vi-VN" sz="4000" b="1" dirty="0">
                <a:solidFill>
                  <a:srgbClr val="117B4A"/>
                </a:solidFill>
                <a:latin typeface="Cambria" panose="02040503050406030204" pitchFamily="18" charset="0"/>
                <a:ea typeface="Cambria" panose="02040503050406030204" pitchFamily="18" charset="0"/>
              </a:rPr>
              <a:t>còn mãi xanh tươi.</a:t>
            </a:r>
            <a:endParaRPr lang="en-US" sz="4000" b="1" dirty="0">
              <a:solidFill>
                <a:srgbClr val="117B4A"/>
              </a:solidFill>
              <a:latin typeface="Cambria" panose="02040503050406030204" pitchFamily="18" charset="0"/>
              <a:ea typeface="Cambria" panose="02040503050406030204" pitchFamily="18" charset="0"/>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454473" y="4643897"/>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4</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1629100" y="-532723"/>
            <a:ext cx="12245002" cy="1877951"/>
          </a:xfrm>
          <a:prstGeom prst="rect">
            <a:avLst/>
          </a:prstGeom>
        </p:spPr>
      </p:pic>
      <p:sp>
        <p:nvSpPr>
          <p:cNvPr id="8" name="圆角矩形 3">
            <a:extLst>
              <a:ext uri="{FF2B5EF4-FFF2-40B4-BE49-F238E27FC236}">
                <a16:creationId xmlns:a16="http://schemas.microsoft.com/office/drawing/2014/main" id="{BD3B4F63-69F0-08BC-5913-3E0410A6D2E9}"/>
              </a:ext>
            </a:extLst>
          </p:cNvPr>
          <p:cNvSpPr/>
          <p:nvPr/>
        </p:nvSpPr>
        <p:spPr>
          <a:xfrm>
            <a:off x="439245" y="5719396"/>
            <a:ext cx="3040019" cy="93888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err="1">
                <a:ln>
                  <a:noFill/>
                </a:ln>
                <a:solidFill>
                  <a:srgbClr val="002060"/>
                </a:solidFill>
                <a:effectLst/>
                <a:uLnTx/>
                <a:uFillTx/>
                <a:latin typeface="Cambria" panose="02040503050406030204" pitchFamily="18" charset="0"/>
                <a:ea typeface="思源黑体 CN Bold" panose="020B0800000000000000"/>
              </a:rPr>
              <a:t>Đoạn</a:t>
            </a:r>
            <a:r>
              <a:rPr kumimoji="0" lang="en-US"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 </a:t>
            </a:r>
            <a:r>
              <a:rPr kumimoji="0" lang="vi-VN" altLang="zh-CN"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rPr>
              <a:t>5</a:t>
            </a:r>
            <a:endParaRPr kumimoji="0" lang="zh-CN" altLang="en-US" sz="5000" b="0" i="0" u="none" strike="noStrike" kern="1200" cap="none" spc="0" normalizeH="0" baseline="0" noProof="0" dirty="0">
              <a:ln>
                <a:noFill/>
              </a:ln>
              <a:solidFill>
                <a:srgbClr val="002060"/>
              </a:solidFill>
              <a:effectLst/>
              <a:uLnTx/>
              <a:uFillTx/>
              <a:latin typeface="Cambria" panose="02040503050406030204" pitchFamily="18" charset="0"/>
              <a:ea typeface="思源黑体 CN Bold" panose="020B0800000000000000"/>
            </a:endParaRPr>
          </a:p>
        </p:txBody>
      </p:sp>
      <p:sp>
        <p:nvSpPr>
          <p:cNvPr id="14" name="TextBox 13">
            <a:extLst>
              <a:ext uri="{FF2B5EF4-FFF2-40B4-BE49-F238E27FC236}">
                <a16:creationId xmlns:a16="http://schemas.microsoft.com/office/drawing/2014/main" id="{68CE1320-5219-D9B6-7CBC-152405494738}"/>
              </a:ext>
            </a:extLst>
          </p:cNvPr>
          <p:cNvSpPr txBox="1"/>
          <p:nvPr/>
        </p:nvSpPr>
        <p:spPr>
          <a:xfrm>
            <a:off x="3949572" y="5869803"/>
            <a:ext cx="7914357" cy="707886"/>
          </a:xfrm>
          <a:prstGeom prst="rect">
            <a:avLst/>
          </a:prstGeom>
          <a:noFill/>
        </p:spPr>
        <p:txBody>
          <a:bodyPr wrap="square">
            <a:spAutoFit/>
          </a:bodyPr>
          <a:lstStyle/>
          <a:p>
            <a:r>
              <a:rPr lang="vi-VN" sz="4000" b="1" dirty="0">
                <a:solidFill>
                  <a:srgbClr val="117B4A"/>
                </a:solidFill>
                <a:latin typeface="Cambria" panose="02040503050406030204" pitchFamily="18" charset="0"/>
                <a:ea typeface="Cambria" panose="02040503050406030204" pitchFamily="18" charset="0"/>
              </a:rPr>
              <a:t>Còn lại.</a:t>
            </a:r>
            <a:endParaRPr lang="en-US" sz="4000" b="1" dirty="0">
              <a:solidFill>
                <a:srgbClr val="117B4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86043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500" fill="hold"/>
                                        <p:tgtEl>
                                          <p:spTgt spid="8"/>
                                        </p:tgtEl>
                                        <p:attrNameLst>
                                          <p:attrName>ppt_w</p:attrName>
                                        </p:attrNameLst>
                                      </p:cBhvr>
                                      <p:tavLst>
                                        <p:tav tm="0">
                                          <p:val>
                                            <p:fltVal val="0"/>
                                          </p:val>
                                        </p:tav>
                                        <p:tav tm="100000">
                                          <p:val>
                                            <p:strVal val="#ppt_w"/>
                                          </p:val>
                                        </p:tav>
                                      </p:tavLst>
                                    </p:anim>
                                    <p:anim calcmode="lin" valueType="num">
                                      <p:cBhvr>
                                        <p:cTn id="67" dur="500" fill="hold"/>
                                        <p:tgtEl>
                                          <p:spTgt spid="8"/>
                                        </p:tgtEl>
                                        <p:attrNameLst>
                                          <p:attrName>ppt_h</p:attrName>
                                        </p:attrNameLst>
                                      </p:cBhvr>
                                      <p:tavLst>
                                        <p:tav tm="0">
                                          <p:val>
                                            <p:fltVal val="0"/>
                                          </p:val>
                                        </p:tav>
                                        <p:tav tm="100000">
                                          <p:val>
                                            <p:strVal val="#ppt_h"/>
                                          </p:val>
                                        </p:tav>
                                      </p:tavLst>
                                    </p:anim>
                                    <p:animEffect transition="in" filter="fade">
                                      <p:cBhvr>
                                        <p:cTn id="68" dur="500"/>
                                        <p:tgtEl>
                                          <p:spTgt spid="8"/>
                                        </p:tgtEl>
                                      </p:cBhvr>
                                    </p:animEffect>
                                  </p:childTnLst>
                                </p:cTn>
                              </p:par>
                            </p:childTnLst>
                          </p:cTn>
                        </p:par>
                        <p:par>
                          <p:cTn id="69" fill="hold">
                            <p:stCondLst>
                              <p:cond delay="5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P spid="8"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39D895-0626-3169-BA34-5FB289B8A5F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7871" y="3370785"/>
            <a:ext cx="2778030" cy="3487215"/>
          </a:xfrm>
          <a:prstGeom prst="rect">
            <a:avLst/>
          </a:prstGeom>
        </p:spPr>
      </p:pic>
      <p:sp>
        <p:nvSpPr>
          <p:cNvPr id="2" name="TextBox 1"/>
          <p:cNvSpPr txBox="1"/>
          <p:nvPr/>
        </p:nvSpPr>
        <p:spPr>
          <a:xfrm>
            <a:off x="2600324" y="1900238"/>
            <a:ext cx="7900987" cy="1862048"/>
          </a:xfrm>
          <a:prstGeom prst="rect">
            <a:avLst/>
          </a:prstGeom>
          <a:solidFill>
            <a:schemeClr val="bg1"/>
          </a:solidFill>
        </p:spPr>
        <p:txBody>
          <a:bodyPr wrap="square" rtlCol="0">
            <a:spAutoFit/>
          </a:bodyPr>
          <a:lstStyle/>
          <a:p>
            <a:pPr algn="ctr"/>
            <a:r>
              <a:rPr lang="en-US" sz="11500" b="1">
                <a:solidFill>
                  <a:srgbClr val="FF0000"/>
                </a:solidFill>
              </a:rPr>
              <a:t>ĐỌC NỐI TIẾP</a:t>
            </a:r>
          </a:p>
        </p:txBody>
      </p:sp>
    </p:spTree>
    <p:extLst>
      <p:ext uri="{BB962C8B-B14F-4D97-AF65-F5344CB8AC3E}">
        <p14:creationId xmlns:p14="http://schemas.microsoft.com/office/powerpoint/2010/main" val="1879724176"/>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863268" y="1817915"/>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u</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m tùm</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4108507" cy="84945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d</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ành dành</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458889" y="2852660"/>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v</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un xới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718379" y="3902488"/>
            <a:ext cx="3351816" cy="925990"/>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a:t>
            </a:r>
            <a:r>
              <a:rPr kumimoji="0" lang="vi-VN" altLang="zh-CN"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ao vút</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779810" y="3810365"/>
            <a:ext cx="3494395" cy="105518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6000" dirty="0">
                <a:solidFill>
                  <a:schemeClr val="tx1"/>
                </a:solidFill>
                <a:latin typeface="Cambria" panose="02040503050406030204" pitchFamily="18" charset="0"/>
                <a:ea typeface="思源黑体 CN Bold" panose="020B0800000000000000"/>
              </a:rPr>
              <a:t>cặm cụi</a:t>
            </a:r>
            <a:endParaRPr kumimoji="0" lang="zh-CN" altLang="en-US" sz="6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19984" y="172637"/>
            <a:ext cx="11106296" cy="1459983"/>
          </a:xfrm>
          <a:prstGeom prst="rect">
            <a:avLst/>
          </a:prstGeom>
        </p:spPr>
      </p:pic>
    </p:spTree>
    <p:extLst>
      <p:ext uri="{BB962C8B-B14F-4D97-AF65-F5344CB8AC3E}">
        <p14:creationId xmlns:p14="http://schemas.microsoft.com/office/powerpoint/2010/main" val="16517305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222250" y="2300373"/>
            <a:ext cx="11823700" cy="3785652"/>
          </a:xfrm>
          <a:prstGeom prst="rect">
            <a:avLst/>
          </a:prstGeom>
          <a:noFill/>
        </p:spPr>
        <p:txBody>
          <a:bodyPr wrap="square">
            <a:spAutoFit/>
          </a:bodyPr>
          <a:lstStyle/>
          <a:p>
            <a:pPr algn="ctr"/>
            <a:r>
              <a:rPr lang="vi-VN" sz="5800" b="1" dirty="0">
                <a:solidFill>
                  <a:srgbClr val="002060"/>
                </a:solidFill>
                <a:latin typeface="Cambria" panose="02040503050406030204" pitchFamily="18" charset="0"/>
                <a:ea typeface="Cambria" panose="02040503050406030204" pitchFamily="18" charset="0"/>
              </a:rPr>
              <a:t>Dù chỉ hoàn toàn là tưởng tượng  nhưng bóng hình ông không thể phai nhạt khi vườn cây còn mãi xanh tươi.</a:t>
            </a:r>
          </a:p>
        </p:txBody>
      </p:sp>
      <p:cxnSp>
        <p:nvCxnSpPr>
          <p:cNvPr id="2" name="Straight Connector 1">
            <a:extLst>
              <a:ext uri="{FF2B5EF4-FFF2-40B4-BE49-F238E27FC236}">
                <a16:creationId xmlns:a16="http://schemas.microsoft.com/office/drawing/2014/main" id="{99FF5589-D268-88DA-7288-DB5E11E28EA0}"/>
              </a:ext>
            </a:extLst>
          </p:cNvPr>
          <p:cNvCxnSpPr/>
          <p:nvPr/>
        </p:nvCxnSpPr>
        <p:spPr>
          <a:xfrm flipH="1">
            <a:off x="11651379" y="2695981"/>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F7ECCF4-80E0-6919-CF9E-E431AB2E7C32}"/>
              </a:ext>
            </a:extLst>
          </p:cNvPr>
          <p:cNvCxnSpPr>
            <a:cxnSpLocks/>
          </p:cNvCxnSpPr>
          <p:nvPr/>
        </p:nvCxnSpPr>
        <p:spPr>
          <a:xfrm flipH="1">
            <a:off x="4045303" y="4398017"/>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A468770-8D0E-DBE6-56D0-2DBDFBFF97AB}"/>
              </a:ext>
            </a:extLst>
          </p:cNvPr>
          <p:cNvCxnSpPr>
            <a:cxnSpLocks/>
          </p:cNvCxnSpPr>
          <p:nvPr/>
        </p:nvCxnSpPr>
        <p:spPr>
          <a:xfrm flipH="1">
            <a:off x="7893152" y="527681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8C09DA-A395-0081-DA06-178D4580F095}"/>
              </a:ext>
            </a:extLst>
          </p:cNvPr>
          <p:cNvCxnSpPr>
            <a:cxnSpLocks/>
          </p:cNvCxnSpPr>
          <p:nvPr/>
        </p:nvCxnSpPr>
        <p:spPr>
          <a:xfrm flipH="1">
            <a:off x="8012897" y="5309875"/>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268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44450" y="1977886"/>
            <a:ext cx="12103099" cy="433401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endParaRPr lang="vi-VN" altLang="zh-CN" sz="3200" dirty="0">
              <a:solidFill>
                <a:schemeClr val="tx1"/>
              </a:solidFill>
              <a:latin typeface="Cambria" panose="02040503050406030204" pitchFamily="18" charset="0"/>
              <a:ea typeface="思源黑体 CN Bold" panose="020B0800000000000000"/>
            </a:endParaRPr>
          </a:p>
        </p:txBody>
      </p: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1949351" y="235096"/>
            <a:ext cx="14484251" cy="1904034"/>
          </a:xfrm>
          <a:prstGeom prst="rect">
            <a:avLst/>
          </a:prstGeom>
        </p:spPr>
      </p:pic>
      <p:sp>
        <p:nvSpPr>
          <p:cNvPr id="5" name="TextBox 4">
            <a:extLst>
              <a:ext uri="{FF2B5EF4-FFF2-40B4-BE49-F238E27FC236}">
                <a16:creationId xmlns:a16="http://schemas.microsoft.com/office/drawing/2014/main" id="{FFD65B59-0C76-FC2B-64D3-4818C7F2EC57}"/>
              </a:ext>
            </a:extLst>
          </p:cNvPr>
          <p:cNvSpPr txBox="1"/>
          <p:nvPr/>
        </p:nvSpPr>
        <p:spPr>
          <a:xfrm>
            <a:off x="184149" y="2517355"/>
            <a:ext cx="11823700" cy="3416320"/>
          </a:xfrm>
          <a:prstGeom prst="rect">
            <a:avLst/>
          </a:prstGeom>
          <a:noFill/>
        </p:spPr>
        <p:txBody>
          <a:bodyPr wrap="square">
            <a:spAutoFit/>
          </a:bodyPr>
          <a:lstStyle/>
          <a:p>
            <a:pPr algn="ctr"/>
            <a:r>
              <a:rPr lang="vi-VN" sz="5400" b="1">
                <a:solidFill>
                  <a:srgbClr val="002060"/>
                </a:solidFill>
                <a:latin typeface="Cambria" panose="02040503050406030204" pitchFamily="18" charset="0"/>
                <a:ea typeface="Cambria" panose="02040503050406030204" pitchFamily="18" charset="0"/>
              </a:rPr>
              <a:t>Đến giao thừa nào</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bà tôi</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cũng làm một mâm cơm cúng</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đặt lên bể nước</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để mời ông về</a:t>
            </a:r>
            <a:r>
              <a:rPr lang="vi-VN" sz="5400" b="1">
                <a:solidFill>
                  <a:srgbClr val="FF0000"/>
                </a:solidFill>
                <a:latin typeface="Cambria" panose="02040503050406030204" pitchFamily="18" charset="0"/>
                <a:ea typeface="Cambria" panose="02040503050406030204" pitchFamily="18" charset="0"/>
              </a:rPr>
              <a:t>/ </a:t>
            </a:r>
            <a:r>
              <a:rPr lang="vi-VN" sz="5400" b="1">
                <a:solidFill>
                  <a:srgbClr val="002060"/>
                </a:solidFill>
                <a:latin typeface="Cambria" panose="02040503050406030204" pitchFamily="18" charset="0"/>
                <a:ea typeface="Cambria" panose="02040503050406030204" pitchFamily="18" charset="0"/>
              </a:rPr>
              <a:t>vui với con cháu</a:t>
            </a:r>
            <a:r>
              <a:rPr lang="vi-VN" sz="5400" b="1">
                <a:solidFill>
                  <a:srgbClr val="FF0000"/>
                </a:solidFill>
                <a:latin typeface="Cambria" panose="02040503050406030204" pitchFamily="18" charset="0"/>
                <a:ea typeface="Cambria" panose="02040503050406030204" pitchFamily="18" charset="0"/>
              </a:rPr>
              <a:t>/</a:t>
            </a:r>
            <a:r>
              <a:rPr lang="vi-VN" sz="5400" b="1">
                <a:solidFill>
                  <a:srgbClr val="002060"/>
                </a:solidFill>
                <a:latin typeface="Cambria" panose="02040503050406030204" pitchFamily="18" charset="0"/>
                <a:ea typeface="Cambria" panose="02040503050406030204" pitchFamily="18" charset="0"/>
              </a:rPr>
              <a:t> và để cho cây vườn đỡ nhớ</a:t>
            </a:r>
            <a:r>
              <a:rPr lang="vi-VN" sz="5400" b="1">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773708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2918312" y="2679947"/>
            <a:ext cx="9191912" cy="256112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279400" y="2242434"/>
            <a:ext cx="2638912" cy="1136344"/>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7000" b="1" dirty="0" err="1">
                <a:solidFill>
                  <a:srgbClr val="002060"/>
                </a:solidFill>
                <a:latin typeface="Times New Roman" panose="02020603050405020304" pitchFamily="18" charset="0"/>
                <a:cs typeface="Times New Roman" panose="02020603050405020304" pitchFamily="18" charset="0"/>
              </a:rPr>
              <a:t>Lụi</a:t>
            </a:r>
            <a:r>
              <a:rPr lang="en-SG" sz="7000" b="1" dirty="0">
                <a:solidFill>
                  <a:srgbClr val="002060"/>
                </a:solidFill>
                <a:latin typeface="Times New Roman" panose="02020603050405020304" pitchFamily="18" charset="0"/>
                <a:cs typeface="Times New Roman" panose="02020603050405020304" pitchFamily="18" charset="0"/>
              </a:rPr>
              <a:t>:</a:t>
            </a:r>
            <a:endParaRPr kumimoji="0" lang="zh-CN" altLang="en-US" sz="7000" b="1" i="0" u="none" strike="noStrike" kern="1200" cap="none" spc="0" normalizeH="0" baseline="0" noProof="0" dirty="0">
              <a:ln>
                <a:noFill/>
              </a:ln>
              <a:solidFill>
                <a:srgbClr val="002060"/>
              </a:solidFill>
              <a:effectLst/>
              <a:uLnTx/>
              <a:uFillTx/>
              <a:latin typeface="Times New Roman" panose="020206030504050203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252074" y="2810606"/>
            <a:ext cx="8524388" cy="2092881"/>
          </a:xfrm>
          <a:prstGeom prst="rect">
            <a:avLst/>
          </a:prstGeom>
          <a:noFill/>
        </p:spPr>
        <p:txBody>
          <a:bodyPr wrap="square">
            <a:spAutoFit/>
          </a:bodyPr>
          <a:lstStyle/>
          <a:p>
            <a:pPr algn="ctr"/>
            <a:r>
              <a:rPr lang="en-SG" sz="6500" b="1" dirty="0">
                <a:latin typeface="Cambria" panose="02040503050406030204" pitchFamily="18" charset="0"/>
                <a:ea typeface="Cambria" panose="02040503050406030204" pitchFamily="18" charset="0"/>
              </a:rPr>
              <a:t>(</a:t>
            </a:r>
            <a:r>
              <a:rPr lang="en-SG" sz="6500" b="1" dirty="0" err="1">
                <a:latin typeface="Cambria" panose="02040503050406030204" pitchFamily="18" charset="0"/>
                <a:ea typeface="Cambria" panose="02040503050406030204" pitchFamily="18" charset="0"/>
              </a:rPr>
              <a:t>cây</a:t>
            </a:r>
            <a:r>
              <a:rPr lang="en-SG" sz="6500" b="1" dirty="0">
                <a:latin typeface="Cambria" panose="02040503050406030204" pitchFamily="18" charset="0"/>
                <a:ea typeface="Cambria" panose="02040503050406030204" pitchFamily="18" charset="0"/>
              </a:rPr>
              <a:t>) </a:t>
            </a:r>
            <a:r>
              <a:rPr lang="vi-VN" sz="6500" b="1" dirty="0">
                <a:latin typeface="Cambria" panose="02040503050406030204" pitchFamily="18" charset="0"/>
                <a:ea typeface="Cambria" panose="02040503050406030204" pitchFamily="18" charset="0"/>
              </a:rPr>
              <a:t>dừ</a:t>
            </a:r>
            <a:r>
              <a:rPr lang="en-SG" sz="6500" b="1" dirty="0">
                <a:latin typeface="Cambria" panose="02040503050406030204" pitchFamily="18" charset="0"/>
                <a:ea typeface="Cambria" panose="02040503050406030204" pitchFamily="18" charset="0"/>
              </a:rPr>
              <a:t>ng </a:t>
            </a:r>
            <a:r>
              <a:rPr lang="en-SG" sz="6500" b="1" dirty="0" err="1">
                <a:latin typeface="Cambria" panose="02040503050406030204" pitchFamily="18" charset="0"/>
                <a:ea typeface="Cambria" panose="02040503050406030204" pitchFamily="18" charset="0"/>
              </a:rPr>
              <a:t>phát</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triển</a:t>
            </a:r>
            <a:r>
              <a:rPr lang="en-SG" sz="6500" b="1" dirty="0">
                <a:latin typeface="Cambria" panose="02040503050406030204" pitchFamily="18" charset="0"/>
                <a:ea typeface="Cambria" panose="02040503050406030204" pitchFamily="18" charset="0"/>
              </a:rPr>
              <a:t>, </a:t>
            </a:r>
            <a:endParaRPr lang="vi-VN" sz="6500" b="1" dirty="0">
              <a:latin typeface="Cambria" panose="02040503050406030204" pitchFamily="18" charset="0"/>
              <a:ea typeface="Cambria" panose="02040503050406030204" pitchFamily="18" charset="0"/>
            </a:endParaRPr>
          </a:p>
          <a:p>
            <a:pPr algn="ctr"/>
            <a:r>
              <a:rPr lang="en-SG" sz="6500" b="1" dirty="0" err="1">
                <a:latin typeface="Cambria" panose="02040503050406030204" pitchFamily="18" charset="0"/>
                <a:ea typeface="Cambria" panose="02040503050406030204" pitchFamily="18" charset="0"/>
              </a:rPr>
              <a:t>héo</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úa</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dần</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rồi</a:t>
            </a:r>
            <a:r>
              <a:rPr lang="en-SG" sz="6500" b="1" dirty="0">
                <a:latin typeface="Cambria" panose="02040503050406030204" pitchFamily="18" charset="0"/>
                <a:ea typeface="Cambria" panose="02040503050406030204" pitchFamily="18" charset="0"/>
              </a:rPr>
              <a:t> </a:t>
            </a:r>
            <a:r>
              <a:rPr lang="en-SG" sz="6500" b="1" dirty="0" err="1">
                <a:latin typeface="Cambria" panose="02040503050406030204" pitchFamily="18" charset="0"/>
                <a:ea typeface="Cambria" panose="02040503050406030204" pitchFamily="18" charset="0"/>
              </a:rPr>
              <a:t>chết</a:t>
            </a:r>
            <a:r>
              <a:rPr lang="en-SG" sz="6500" b="1" dirty="0">
                <a:latin typeface="Cambria" panose="02040503050406030204" pitchFamily="18" charset="0"/>
                <a:ea typeface="Cambria" panose="02040503050406030204" pitchFamily="18" charset="0"/>
              </a:rPr>
              <a:t>.</a:t>
            </a:r>
            <a:endParaRPr lang="en-US" sz="6500" b="1" i="1"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495682" y="603033"/>
            <a:ext cx="12683618" cy="1955143"/>
          </a:xfrm>
          <a:prstGeom prst="rect">
            <a:avLst/>
          </a:prstGeom>
        </p:spPr>
      </p:pic>
    </p:spTree>
    <p:extLst>
      <p:ext uri="{BB962C8B-B14F-4D97-AF65-F5344CB8AC3E}">
        <p14:creationId xmlns:p14="http://schemas.microsoft.com/office/powerpoint/2010/main" val="42781346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72867F-33E9-ABF9-AE72-DCC9EC547021}"/>
              </a:ext>
            </a:extLst>
          </p:cNvPr>
          <p:cNvSpPr/>
          <p:nvPr/>
        </p:nvSpPr>
        <p:spPr>
          <a:xfrm>
            <a:off x="1455393" y="2909405"/>
            <a:ext cx="10603932" cy="3284035"/>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思源黑体 CN Bold"/>
              <a:ea typeface="+mn-ea"/>
              <a:cs typeface="+mn-cs"/>
            </a:endParaRPr>
          </a:p>
        </p:txBody>
      </p:sp>
      <p:sp>
        <p:nvSpPr>
          <p:cNvPr id="3" name="圆角矩形 3">
            <a:extLst>
              <a:ext uri="{FF2B5EF4-FFF2-40B4-BE49-F238E27FC236}">
                <a16:creationId xmlns:a16="http://schemas.microsoft.com/office/drawing/2014/main" id="{B5D34E0C-7427-03C8-8DCD-188AEA97AD5F}"/>
              </a:ext>
            </a:extLst>
          </p:cNvPr>
          <p:cNvSpPr/>
          <p:nvPr/>
        </p:nvSpPr>
        <p:spPr>
          <a:xfrm>
            <a:off x="143826" y="1700823"/>
            <a:ext cx="3770252" cy="1186566"/>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SG" sz="4600" b="1" dirty="0" err="1">
                <a:solidFill>
                  <a:srgbClr val="C00000"/>
                </a:solidFill>
                <a:latin typeface="Cambria" panose="02040503050406030204" pitchFamily="18" charset="0"/>
                <a:ea typeface="Cambria" panose="02040503050406030204" pitchFamily="18" charset="0"/>
              </a:rPr>
              <a:t>Hình</a:t>
            </a:r>
            <a:r>
              <a:rPr lang="en-SG" sz="4600" b="1" dirty="0">
                <a:solidFill>
                  <a:srgbClr val="C00000"/>
                </a:solidFill>
                <a:latin typeface="Cambria" panose="02040503050406030204" pitchFamily="18" charset="0"/>
                <a:ea typeface="Cambria" panose="02040503050406030204" pitchFamily="18" charset="0"/>
              </a:rPr>
              <a:t> dung:</a:t>
            </a:r>
            <a:endParaRPr kumimoji="0" lang="zh-CN" altLang="en-US" sz="4600" b="1" i="0" u="none" strike="noStrike" kern="1200" cap="none" spc="0" normalizeH="0" baseline="0" noProof="0" dirty="0">
              <a:ln>
                <a:noFill/>
              </a:ln>
              <a:solidFill>
                <a:srgbClr val="C00000"/>
              </a:solidFill>
              <a:effectLst/>
              <a:uLnTx/>
              <a:uFillTx/>
              <a:latin typeface="Cambria" panose="02040503050406030204" pitchFamily="18" charset="0"/>
              <a:ea typeface="思源黑体 CN Bold" panose="020B0800000000000000"/>
              <a:cs typeface="Times New Roman" panose="02020603050405020304" pitchFamily="18" charset="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1455393" y="2979716"/>
            <a:ext cx="10603932" cy="3093154"/>
          </a:xfrm>
          <a:prstGeom prst="rect">
            <a:avLst/>
          </a:prstGeom>
          <a:noFill/>
        </p:spPr>
        <p:txBody>
          <a:bodyPr wrap="square">
            <a:spAutoFit/>
          </a:bodyPr>
          <a:lstStyle/>
          <a:p>
            <a:pPr lvl="0" algn="ctr"/>
            <a:r>
              <a:rPr lang="vi-VN" sz="6500" b="1" dirty="0">
                <a:solidFill>
                  <a:srgbClr val="002060"/>
                </a:solidFill>
                <a:latin typeface="Cambria" panose="02040503050406030204" pitchFamily="18" charset="0"/>
                <a:ea typeface="Cambria" panose="02040503050406030204" pitchFamily="18" charset="0"/>
              </a:rPr>
              <a:t>là</a:t>
            </a:r>
            <a:r>
              <a:rPr lang="en-SG" sz="6500" b="1" dirty="0">
                <a:solidFill>
                  <a:srgbClr val="002060"/>
                </a:solidFill>
                <a:latin typeface="Cambria" panose="02040503050406030204" pitchFamily="18" charset="0"/>
                <a:ea typeface="Cambria" panose="02040503050406030204" pitchFamily="18" charset="0"/>
              </a:rPr>
              <a:t>m </a:t>
            </a:r>
            <a:r>
              <a:rPr lang="en-SG" sz="6500" b="1" dirty="0" err="1">
                <a:solidFill>
                  <a:srgbClr val="002060"/>
                </a:solidFill>
                <a:latin typeface="Cambria" panose="02040503050406030204" pitchFamily="18" charset="0"/>
                <a:ea typeface="Cambria" panose="02040503050406030204" pitchFamily="18" charset="0"/>
              </a:rPr>
              <a:t>hiện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lên</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trong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trí</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óc</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một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cách</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khá</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rõ</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nét</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những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gì</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không</a:t>
            </a:r>
            <a:r>
              <a:rPr lang="en-SG" sz="6500" b="1" dirty="0">
                <a:solidFill>
                  <a:srgbClr val="002060"/>
                </a:solidFill>
                <a:latin typeface="Cambria" panose="02040503050406030204" pitchFamily="18" charset="0"/>
                <a:ea typeface="Cambria" panose="02040503050406030204" pitchFamily="18" charset="0"/>
              </a:rPr>
              <a:t> </a:t>
            </a:r>
            <a:r>
              <a:rPr lang="en-SG" sz="6500" b="1" dirty="0" err="1">
                <a:solidFill>
                  <a:srgbClr val="002060"/>
                </a:solidFill>
                <a:latin typeface="Cambria" panose="02040503050406030204" pitchFamily="18" charset="0"/>
                <a:ea typeface="Cambria" panose="02040503050406030204" pitchFamily="18" charset="0"/>
              </a:rPr>
              <a:t>có</a:t>
            </a:r>
            <a:r>
              <a:rPr lang="en-SG" sz="6500" b="1" dirty="0">
                <a:solidFill>
                  <a:srgbClr val="002060"/>
                </a:solidFill>
                <a:latin typeface="Cambria" panose="02040503050406030204" pitchFamily="18" charset="0"/>
                <a:ea typeface="Cambria" panose="02040503050406030204" pitchFamily="18" charset="0"/>
              </a:rPr>
              <a:t> ở </a:t>
            </a:r>
            <a:r>
              <a:rPr lang="vi-VN" sz="6500" b="1" dirty="0">
                <a:solidFill>
                  <a:srgbClr val="002060"/>
                </a:solidFill>
                <a:latin typeface="Cambria" panose="02040503050406030204" pitchFamily="18" charset="0"/>
                <a:ea typeface="Cambria" panose="02040503050406030204" pitchFamily="18" charset="0"/>
              </a:rPr>
              <a:t>trước mắt.</a:t>
            </a:r>
            <a:endParaRPr kumimoji="0" lang="en-US" sz="65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2"/>
          <a:stretch>
            <a:fillRect/>
          </a:stretch>
        </p:blipFill>
        <p:spPr>
          <a:xfrm>
            <a:off x="1313064" y="785130"/>
            <a:ext cx="12683618" cy="1955143"/>
          </a:xfrm>
          <a:prstGeom prst="rect">
            <a:avLst/>
          </a:prstGeom>
        </p:spPr>
      </p:pic>
    </p:spTree>
    <p:extLst>
      <p:ext uri="{BB962C8B-B14F-4D97-AF65-F5344CB8AC3E}">
        <p14:creationId xmlns:p14="http://schemas.microsoft.com/office/powerpoint/2010/main" val="117022430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TotalTime>
  <Words>615</Words>
  <Application>Microsoft Office PowerPoint</Application>
  <PresentationFormat>Màn hình rộng</PresentationFormat>
  <Paragraphs>59</Paragraphs>
  <Slides>22</Slides>
  <Notes>7</Notes>
  <HiddenSlides>0</HiddenSlides>
  <MMClips>0</MMClips>
  <ScaleCrop>false</ScaleCrop>
  <HeadingPairs>
    <vt:vector size="6" baseType="variant">
      <vt:variant>
        <vt:lpstr>Phông được Dùng</vt:lpstr>
      </vt:variant>
      <vt:variant>
        <vt:i4>9</vt:i4>
      </vt:variant>
      <vt:variant>
        <vt:lpstr>Chủ đề</vt:lpstr>
      </vt:variant>
      <vt:variant>
        <vt:i4>2</vt:i4>
      </vt:variant>
      <vt:variant>
        <vt:lpstr>Tiêu đề Bản chiếu</vt:lpstr>
      </vt:variant>
      <vt:variant>
        <vt:i4>22</vt:i4>
      </vt:variant>
    </vt:vector>
  </HeadingPairs>
  <TitlesOfParts>
    <vt:vector size="33" baseType="lpstr">
      <vt:lpstr>思源黑体 CN Medium</vt:lpstr>
      <vt:lpstr>思源黑体 CN</vt:lpstr>
      <vt:lpstr>SVN-Ready</vt:lpstr>
      <vt:lpstr>Times New Roman</vt:lpstr>
      <vt:lpstr>#9Slide07 HoneyCream</vt:lpstr>
      <vt:lpstr>Arial</vt:lpstr>
      <vt:lpstr>Calibri</vt:lpstr>
      <vt:lpstr>思源黑体 CN Bold</vt:lpstr>
      <vt:lpstr>Cambria</vt:lpstr>
      <vt:lpstr>Office 主题</vt:lpstr>
      <vt:lpstr>1_Office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 NON TEAM</cp:keywords>
  <cp:lastModifiedBy>Dung Âu</cp:lastModifiedBy>
  <cp:revision>54</cp:revision>
  <dcterms:created xsi:type="dcterms:W3CDTF">2023-07-26T09:27:20Z</dcterms:created>
  <dcterms:modified xsi:type="dcterms:W3CDTF">2026-03-09T03:52:51Z</dcterms:modified>
</cp:coreProperties>
</file>