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6" r:id="rId1"/>
    <p:sldMasterId id="2147483738" r:id="rId2"/>
  </p:sldMasterIdLst>
  <p:notesMasterIdLst>
    <p:notesMasterId r:id="rId17"/>
  </p:notesMasterIdLst>
  <p:sldIdLst>
    <p:sldId id="437" r:id="rId3"/>
    <p:sldId id="4386" r:id="rId4"/>
    <p:sldId id="4387" r:id="rId5"/>
    <p:sldId id="4388" r:id="rId6"/>
    <p:sldId id="4389" r:id="rId7"/>
    <p:sldId id="4390" r:id="rId8"/>
    <p:sldId id="4391" r:id="rId9"/>
    <p:sldId id="4392" r:id="rId10"/>
    <p:sldId id="4393" r:id="rId11"/>
    <p:sldId id="4394" r:id="rId12"/>
    <p:sldId id="4395" r:id="rId13"/>
    <p:sldId id="4396" r:id="rId14"/>
    <p:sldId id="4397" r:id="rId15"/>
    <p:sldId id="4398" r:id="rId16"/>
  </p:sldIdLst>
  <p:sldSz cx="12192000" cy="6858000"/>
  <p:notesSz cx="6858000" cy="9144000"/>
  <p:embeddedFontLst>
    <p:embeddedFont>
      <p:font typeface="Pangolin" panose="020B0604020202020204" charset="0"/>
      <p:regular r:id="rId18"/>
    </p:embeddedFont>
    <p:embeddedFont>
      <p:font typeface="Roboto" panose="02000000000000000000" pitchFamily="2" charset="0"/>
      <p:regular r:id="rId19"/>
      <p:bold r:id="rId20"/>
      <p:italic r:id="rId21"/>
      <p:boldItalic r:id="rId22"/>
    </p:embeddedFont>
    <p:embeddedFont>
      <p:font typeface="Roboto Black" panose="02000000000000000000" pitchFamily="2" charset="0"/>
      <p:regular r:id="rId23"/>
      <p:bold r:id="rId24"/>
      <p:boldItalic r:id="rId2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B326DA"/>
    <a:srgbClr val="FFFF00"/>
    <a:srgbClr val="CAE9EE"/>
    <a:srgbClr val="FF7C80"/>
    <a:srgbClr val="CDC800"/>
    <a:srgbClr val="0A2F9E"/>
    <a:srgbClr val="CB6CE6"/>
    <a:srgbClr val="EE9974"/>
    <a:srgbClr val="CEE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1137" autoAdjust="0"/>
  </p:normalViewPr>
  <p:slideViewPr>
    <p:cSldViewPr snapToGrid="0">
      <p:cViewPr varScale="1">
        <p:scale>
          <a:sx n="71" d="100"/>
          <a:sy n="71" d="100"/>
        </p:scale>
        <p:origin x="936"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09/03/2026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8530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985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3086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a:latin typeface="Times New Roman" panose="02020603050405020304" pitchFamily="18" charset="0"/>
                <a:cs typeface="Times New Roman" panose="02020603050405020304" pitchFamily="18" charset="0"/>
              </a:rPr>
              <a:t>Các nhóm trình bày về </a:t>
            </a:r>
            <a:r>
              <a:rPr lang="en-US" baseline="0">
                <a:latin typeface="Times New Roman" panose="02020603050405020304" pitchFamily="18" charset="0"/>
                <a:cs typeface="Times New Roman" panose="02020603050405020304" pitchFamily="18" charset="0"/>
              </a:rPr>
              <a:t>sản phẩm </a:t>
            </a:r>
            <a:r>
              <a:rPr lang="vi-VN" baseline="0">
                <a:latin typeface="Times New Roman" panose="02020603050405020304" pitchFamily="18" charset="0"/>
                <a:cs typeface="Times New Roman" panose="02020603050405020304" pitchFamily="18" charset="0"/>
              </a:rPr>
              <a:t>của nhóm mình</a:t>
            </a:r>
            <a:r>
              <a:rPr lang="en-US" baseline="0">
                <a:latin typeface="Times New Roman" panose="02020603050405020304" pitchFamily="18" charset="0"/>
                <a:cs typeface="Times New Roman" panose="02020603050405020304" pitchFamily="18" charset="0"/>
              </a:rPr>
              <a:t>, vật liệu sử dụng, cách làm, công dụng của sản phẩm, khó khăn khi làm sản phẩm, cách khắc phục</a:t>
            </a:r>
            <a:endParaRPr lang="vi-VN"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7291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786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chia sẻ </a:t>
            </a:r>
            <a:r>
              <a:rPr lang="en-US" baseline="0" dirty="0">
                <a:latin typeface="Times New Roman" panose="02020603050405020304" pitchFamily="18" charset="0"/>
                <a:cs typeface="Times New Roman" panose="02020603050405020304" pitchFamily="18" charset="0"/>
              </a:rPr>
              <a:t>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ý tưởng. GV chiếu tiêu chí sản phẩm và yêu cầu HS dựa vào đó để thảo luận cho sản phẩm của mình</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09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err="1"/>
              <a:t>sản</a:t>
            </a:r>
            <a:r>
              <a:rPr lang="en-US" baseline="0"/>
              <a:t> phẩm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870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536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120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604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tham khảo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0793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35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82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73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93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224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0"/>
          <p:cNvPicPr>
            <a:picLocks noChangeAspect="1"/>
          </p:cNvPicPr>
          <p:nvPr userDrawn="1"/>
        </p:nvPicPr>
        <p:blipFill rotWithShape="1">
          <a:blip r:embed="rId2"/>
          <a:srcRect r="2233"/>
          <a:stretch/>
        </p:blipFill>
        <p:spPr>
          <a:xfrm>
            <a:off x="0" y="-31077"/>
            <a:ext cx="12192529" cy="6889077"/>
          </a:xfrm>
          <a:prstGeom prst="rect">
            <a:avLst/>
          </a:prstGeom>
        </p:spPr>
      </p:pic>
    </p:spTree>
    <p:extLst>
      <p:ext uri="{BB962C8B-B14F-4D97-AF65-F5344CB8AC3E}">
        <p14:creationId xmlns:p14="http://schemas.microsoft.com/office/powerpoint/2010/main" val="316788359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40979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4E0A2-C133-4F7F-A642-5DA85E6E2B8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F3D25CB-F9C4-4AC8-8261-E333F8B4A2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B76A3D7-34FF-416C-8F0F-241D9B43BECF}"/>
              </a:ext>
            </a:extLst>
          </p:cNvPr>
          <p:cNvSpPr>
            <a:spLocks noGrp="1"/>
          </p:cNvSpPr>
          <p:nvPr>
            <p:ph type="dt" sz="half" idx="10"/>
          </p:nvPr>
        </p:nvSpPr>
        <p:spPr/>
        <p:txBody>
          <a:bodyPr/>
          <a:lstStyle/>
          <a:p>
            <a:fld id="{14B43335-9B88-42EB-9188-1DCC62FEFE3F}" type="datetimeFigureOut">
              <a:rPr lang="zh-CN" altLang="en-US" smtClean="0"/>
              <a:t>2026/3/9</a:t>
            </a:fld>
            <a:endParaRPr lang="zh-CN" altLang="en-US"/>
          </a:p>
        </p:txBody>
      </p:sp>
      <p:sp>
        <p:nvSpPr>
          <p:cNvPr id="5" name="页脚占位符 4">
            <a:extLst>
              <a:ext uri="{FF2B5EF4-FFF2-40B4-BE49-F238E27FC236}">
                <a16:creationId xmlns:a16="http://schemas.microsoft.com/office/drawing/2014/main" id="{3E6A94B1-7AC6-4CD7-9299-E35F743EDC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4B71CC-8CE4-439D-BCD5-4482D94C51F2}"/>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514609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27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38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13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83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52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5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67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42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74515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矩形 62"/>
          <p:cNvSpPr/>
          <p:nvPr userDrawn="1"/>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62" name="组合 61"/>
          <p:cNvGrpSpPr/>
          <p:nvPr userDrawn="1"/>
        </p:nvGrpSpPr>
        <p:grpSpPr>
          <a:xfrm>
            <a:off x="488948" y="342900"/>
            <a:ext cx="11214100" cy="6172200"/>
            <a:chOff x="488950" y="2108200"/>
            <a:chExt cx="11214100" cy="6172200"/>
          </a:xfrm>
        </p:grpSpPr>
        <p:grpSp>
          <p:nvGrpSpPr>
            <p:cNvPr id="5" name="组合 4"/>
            <p:cNvGrpSpPr/>
            <p:nvPr userDrawn="1"/>
          </p:nvGrpSpPr>
          <p:grpSpPr>
            <a:xfrm>
              <a:off x="488950" y="2108200"/>
              <a:ext cx="11214100" cy="6172200"/>
              <a:chOff x="488950" y="342900"/>
              <a:chExt cx="11214100" cy="6172200"/>
            </a:xfrm>
          </p:grpSpPr>
          <p:sp>
            <p:nvSpPr>
              <p:cNvPr id="3" name="矩形 2"/>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4" name="矩形 3"/>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6" name="组合 5"/>
            <p:cNvGrpSpPr/>
            <p:nvPr userDrawn="1"/>
          </p:nvGrpSpPr>
          <p:grpSpPr>
            <a:xfrm>
              <a:off x="634999" y="2260600"/>
              <a:ext cx="10896600" cy="5861050"/>
              <a:chOff x="-16572" y="-43571"/>
              <a:chExt cx="12208572" cy="6940307"/>
            </a:xfrm>
          </p:grpSpPr>
          <p:grpSp>
            <p:nvGrpSpPr>
              <p:cNvPr id="7" name="组合 6"/>
              <p:cNvGrpSpPr/>
              <p:nvPr/>
            </p:nvGrpSpPr>
            <p:grpSpPr>
              <a:xfrm>
                <a:off x="-16572" y="275771"/>
                <a:ext cx="12208572" cy="6270174"/>
                <a:chOff x="-16572" y="275771"/>
                <a:chExt cx="12208572" cy="6270174"/>
              </a:xfrm>
            </p:grpSpPr>
            <p:cxnSp>
              <p:nvCxnSpPr>
                <p:cNvPr id="43" name="直接连接符 42"/>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5400000">
                <a:off x="26760" y="291496"/>
                <a:ext cx="6940307" cy="6270174"/>
                <a:chOff x="-16572" y="275771"/>
                <a:chExt cx="12208572" cy="6270174"/>
              </a:xfrm>
            </p:grpSpPr>
            <p:cxnSp>
              <p:nvCxnSpPr>
                <p:cNvPr id="24" name="直接连接符 23"/>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pic>
        <p:nvPicPr>
          <p:cNvPr id="73" name="Picture 72" descr="A white circle with leaves and blue text&#10;&#10;Description automatically generated">
            <a:extLst>
              <a:ext uri="{FF2B5EF4-FFF2-40B4-BE49-F238E27FC236}">
                <a16:creationId xmlns:a16="http://schemas.microsoft.com/office/drawing/2014/main" id="{8A14F629-AF6F-6B69-EC49-6B8C4524FE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05516" y="184721"/>
            <a:ext cx="1257264" cy="1257264"/>
          </a:xfrm>
          <a:prstGeom prst="rect">
            <a:avLst/>
          </a:prstGeom>
        </p:spPr>
      </p:pic>
      <p:pic>
        <p:nvPicPr>
          <p:cNvPr id="74" name="Picture 73" descr="A white circle with leaves and blue text&#10;&#10;Description automatically generated">
            <a:extLst>
              <a:ext uri="{FF2B5EF4-FFF2-40B4-BE49-F238E27FC236}">
                <a16:creationId xmlns:a16="http://schemas.microsoft.com/office/drawing/2014/main" id="{A04CAFBC-1EEC-6DC9-3541-8CA19170AE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22529" y="10009205"/>
            <a:ext cx="1131228" cy="1131228"/>
          </a:xfrm>
          <a:prstGeom prst="rect">
            <a:avLst/>
          </a:prstGeom>
        </p:spPr>
      </p:pic>
    </p:spTree>
    <p:extLst>
      <p:ext uri="{BB962C8B-B14F-4D97-AF65-F5344CB8AC3E}">
        <p14:creationId xmlns:p14="http://schemas.microsoft.com/office/powerpoint/2010/main" val="176321888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954768" y="730702"/>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a:ea typeface="思源黑体 CN"/>
                <a:cs typeface="+mn-cs"/>
              </a:endParaRPr>
            </a:p>
          </p:txBody>
        </p:sp>
      </p:grpSp>
      <p:grpSp>
        <p:nvGrpSpPr>
          <p:cNvPr id="5" name="组合 4"/>
          <p:cNvGrpSpPr/>
          <p:nvPr/>
        </p:nvGrpSpPr>
        <p:grpSpPr>
          <a:xfrm>
            <a:off x="-302535" y="3267144"/>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1" y="1"/>
            <a:ext cx="12193057" cy="2066723"/>
          </a:xfrm>
          <a:prstGeom prst="rect">
            <a:avLst/>
          </a:prstGeom>
        </p:spPr>
      </p:pic>
      <p:sp>
        <p:nvSpPr>
          <p:cNvPr id="25" name="TextBox 24"/>
          <p:cNvSpPr txBox="1"/>
          <p:nvPr/>
        </p:nvSpPr>
        <p:spPr>
          <a:xfrm>
            <a:off x="2242026" y="1189419"/>
            <a:ext cx="12211664" cy="707886"/>
          </a:xfrm>
          <a:prstGeom prst="rect">
            <a:avLst/>
          </a:prstGeom>
          <a:noFill/>
        </p:spPr>
        <p:txBody>
          <a:bodyPr wrap="square" rtlCol="0">
            <a:spAutoFit/>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059088" y="2818071"/>
            <a:ext cx="10309122" cy="1200329"/>
          </a:xfrm>
          <a:prstGeom prst="rect">
            <a:avLst/>
          </a:prstGeom>
          <a:noFill/>
        </p:spPr>
        <p:txBody>
          <a:bodyPr wrap="square" rtlCol="0">
            <a:spAutoFit/>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思源黑体 CN"/>
                <a:cs typeface="Times New Roman" panose="02020603050405020304" pitchFamily="18" charset="0"/>
              </a:rPr>
              <a:t>Lớp</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 4A5</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32E1F10-138A-6110-CDC8-75F3FD27CB1F}"/>
              </a:ext>
            </a:extLst>
          </p:cNvPr>
          <p:cNvSpPr/>
          <p:nvPr/>
        </p:nvSpPr>
        <p:spPr>
          <a:xfrm>
            <a:off x="2281653" y="3429000"/>
            <a:ext cx="7174581" cy="2637263"/>
          </a:xfrm>
          <a:prstGeom prst="roundRect">
            <a:avLst>
              <a:gd name="adj" fmla="val 5000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3731827" y="1685688"/>
            <a:ext cx="554598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các món đã lên dự kiến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297359" y="483640"/>
            <a:ext cx="66941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THỰC ĐƠN CỦA EM</a:t>
            </a:r>
          </a:p>
        </p:txBody>
      </p:sp>
      <p:pic>
        <p:nvPicPr>
          <p:cNvPr id="6146" name="Picture 2">
            <a:extLst>
              <a:ext uri="{FF2B5EF4-FFF2-40B4-BE49-F238E27FC236}">
                <a16:creationId xmlns:a16="http://schemas.microsoft.com/office/drawing/2014/main" id="{BED26B57-698B-A644-51B1-B74430A15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610" y="3657600"/>
            <a:ext cx="5325646" cy="22553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834EA3C2-1B16-8190-6930-5AA7EE45B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1825" y="4029842"/>
            <a:ext cx="1242188" cy="1105684"/>
          </a:xfrm>
          <a:prstGeom prst="rect">
            <a:avLst/>
          </a:prstGeom>
          <a:noFill/>
          <a:extLst>
            <a:ext uri="{909E8E84-426E-40DD-AFC4-6F175D3DCCD1}">
              <a14:hiddenFill xmlns:a14="http://schemas.microsoft.com/office/drawing/2010/main">
                <a:solidFill>
                  <a:srgbClr val="FFFFFF"/>
                </a:solidFill>
              </a14:hiddenFill>
            </a:ext>
          </a:extLst>
        </p:spPr>
      </p:pic>
      <p:sp>
        <p:nvSpPr>
          <p:cNvPr id="10" name="Oval 20"/>
          <p:cNvSpPr/>
          <p:nvPr/>
        </p:nvSpPr>
        <p:spPr>
          <a:xfrm>
            <a:off x="2016593" y="1569314"/>
            <a:ext cx="1282738" cy="1037515"/>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 name="connsiteX0" fmla="*/ 112 w 1095060"/>
              <a:gd name="connsiteY0" fmla="*/ 505723 h 1022073"/>
              <a:gd name="connsiteX1" fmla="*/ 505824 w 1095060"/>
              <a:gd name="connsiteY1" fmla="*/ 11 h 1022073"/>
              <a:gd name="connsiteX2" fmla="*/ 1084272 w 1095060"/>
              <a:gd name="connsiteY2" fmla="*/ 495332 h 1022073"/>
              <a:gd name="connsiteX3" fmla="*/ 548354 w 1095060"/>
              <a:gd name="connsiteY3" fmla="*/ 1022067 h 1022073"/>
              <a:gd name="connsiteX4" fmla="*/ 112 w 1095060"/>
              <a:gd name="connsiteY4" fmla="*/ 505723 h 1022073"/>
              <a:gd name="connsiteX0" fmla="*/ 76 w 1282738"/>
              <a:gd name="connsiteY0" fmla="*/ 781306 h 1037515"/>
              <a:gd name="connsiteX1" fmla="*/ 692824 w 1282738"/>
              <a:gd name="connsiteY1" fmla="*/ 5431 h 1037515"/>
              <a:gd name="connsiteX2" fmla="*/ 1271272 w 1282738"/>
              <a:gd name="connsiteY2" fmla="*/ 500752 h 1037515"/>
              <a:gd name="connsiteX3" fmla="*/ 735354 w 1282738"/>
              <a:gd name="connsiteY3" fmla="*/ 1027487 h 1037515"/>
              <a:gd name="connsiteX4" fmla="*/ 76 w 1282738"/>
              <a:gd name="connsiteY4" fmla="*/ 781306 h 103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8" h="1037515">
                <a:moveTo>
                  <a:pt x="76" y="781306"/>
                </a:moveTo>
                <a:cubicBezTo>
                  <a:pt x="-7012" y="610963"/>
                  <a:pt x="480958" y="52190"/>
                  <a:pt x="692824" y="5431"/>
                </a:cubicBezTo>
                <a:cubicBezTo>
                  <a:pt x="904690" y="-41328"/>
                  <a:pt x="1271272" y="221455"/>
                  <a:pt x="1271272" y="500752"/>
                </a:cubicBezTo>
                <a:cubicBezTo>
                  <a:pt x="1356332" y="939537"/>
                  <a:pt x="947220" y="980728"/>
                  <a:pt x="735354" y="1027487"/>
                </a:cubicBezTo>
                <a:cubicBezTo>
                  <a:pt x="523488" y="1074246"/>
                  <a:pt x="7164" y="951649"/>
                  <a:pt x="76" y="781306"/>
                </a:cubicBez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spTree>
    <p:extLst>
      <p:ext uri="{BB962C8B-B14F-4D97-AF65-F5344CB8AC3E}">
        <p14:creationId xmlns:p14="http://schemas.microsoft.com/office/powerpoint/2010/main" val="4566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7" name="TextBox 6"/>
          <p:cNvSpPr txBox="1"/>
          <p:nvPr/>
        </p:nvSpPr>
        <p:spPr>
          <a:xfrm>
            <a:off x="3278459" y="461580"/>
            <a:ext cx="70475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THỰC ĐƠN CỦA EM</a:t>
            </a:r>
          </a:p>
        </p:txBody>
      </p:sp>
      <p:sp>
        <p:nvSpPr>
          <p:cNvPr id="2" name="TextBox 1">
            <a:extLst>
              <a:ext uri="{FF2B5EF4-FFF2-40B4-BE49-F238E27FC236}">
                <a16:creationId xmlns:a16="http://schemas.microsoft.com/office/drawing/2014/main" id="{473F98B6-6C1F-E392-73DF-45B0A0105BA7}"/>
              </a:ext>
            </a:extLst>
          </p:cNvPr>
          <p:cNvSpPr txBox="1"/>
          <p:nvPr/>
        </p:nvSpPr>
        <p:spPr>
          <a:xfrm>
            <a:off x="3978039" y="1924409"/>
            <a:ext cx="64544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Sắp xếp các món ăn của một bữa lên mâm</a:t>
            </a:r>
            <a:endParaRPr kumimoji="0" lang="vi-V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7170" name="Picture 2">
            <a:extLst>
              <a:ext uri="{FF2B5EF4-FFF2-40B4-BE49-F238E27FC236}">
                <a16:creationId xmlns:a16="http://schemas.microsoft.com/office/drawing/2014/main" id="{A5629A51-3DDC-7B3C-3B27-5D49F79681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089" y="2621691"/>
            <a:ext cx="3991945" cy="386768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B43B2091-9944-3A3C-7254-E527980F6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863" y="3534282"/>
            <a:ext cx="1856627" cy="165260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Oval 20"/>
          <p:cNvSpPr/>
          <p:nvPr/>
        </p:nvSpPr>
        <p:spPr>
          <a:xfrm>
            <a:off x="2537990" y="1698926"/>
            <a:ext cx="1282738" cy="1037515"/>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 name="connsiteX0" fmla="*/ 112 w 1095060"/>
              <a:gd name="connsiteY0" fmla="*/ 505723 h 1022073"/>
              <a:gd name="connsiteX1" fmla="*/ 505824 w 1095060"/>
              <a:gd name="connsiteY1" fmla="*/ 11 h 1022073"/>
              <a:gd name="connsiteX2" fmla="*/ 1084272 w 1095060"/>
              <a:gd name="connsiteY2" fmla="*/ 495332 h 1022073"/>
              <a:gd name="connsiteX3" fmla="*/ 548354 w 1095060"/>
              <a:gd name="connsiteY3" fmla="*/ 1022067 h 1022073"/>
              <a:gd name="connsiteX4" fmla="*/ 112 w 1095060"/>
              <a:gd name="connsiteY4" fmla="*/ 505723 h 1022073"/>
              <a:gd name="connsiteX0" fmla="*/ 76 w 1282738"/>
              <a:gd name="connsiteY0" fmla="*/ 781306 h 1037515"/>
              <a:gd name="connsiteX1" fmla="*/ 692824 w 1282738"/>
              <a:gd name="connsiteY1" fmla="*/ 5431 h 1037515"/>
              <a:gd name="connsiteX2" fmla="*/ 1271272 w 1282738"/>
              <a:gd name="connsiteY2" fmla="*/ 500752 h 1037515"/>
              <a:gd name="connsiteX3" fmla="*/ 735354 w 1282738"/>
              <a:gd name="connsiteY3" fmla="*/ 1027487 h 1037515"/>
              <a:gd name="connsiteX4" fmla="*/ 76 w 1282738"/>
              <a:gd name="connsiteY4" fmla="*/ 781306 h 103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8" h="1037515">
                <a:moveTo>
                  <a:pt x="76" y="781306"/>
                </a:moveTo>
                <a:cubicBezTo>
                  <a:pt x="-7012" y="610963"/>
                  <a:pt x="480958" y="52190"/>
                  <a:pt x="692824" y="5431"/>
                </a:cubicBezTo>
                <a:cubicBezTo>
                  <a:pt x="904690" y="-41328"/>
                  <a:pt x="1271272" y="221455"/>
                  <a:pt x="1271272" y="500752"/>
                </a:cubicBezTo>
                <a:cubicBezTo>
                  <a:pt x="1356332" y="939537"/>
                  <a:pt x="947220" y="980728"/>
                  <a:pt x="735354" y="1027487"/>
                </a:cubicBezTo>
                <a:cubicBezTo>
                  <a:pt x="523488" y="1074246"/>
                  <a:pt x="7164" y="951649"/>
                  <a:pt x="76" y="781306"/>
                </a:cubicBez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Tree>
    <p:extLst>
      <p:ext uri="{BB962C8B-B14F-4D97-AF65-F5344CB8AC3E}">
        <p14:creationId xmlns:p14="http://schemas.microsoft.com/office/powerpoint/2010/main" val="317436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658141" y="608449"/>
            <a:ext cx="74452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KIỂM TRA VÀ ĐIỀU CHỈNH SẢN PHẨM</a:t>
            </a:r>
            <a:endParaRPr kumimoji="0" lang="vi-VN" altLang="zh-CN" sz="3200" b="0"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3" name="AutoShape 4">
            <a:extLst>
              <a:ext uri="{FF2B5EF4-FFF2-40B4-BE49-F238E27FC236}">
                <a16:creationId xmlns:a16="http://schemas.microsoft.com/office/drawing/2014/main" id="{865D755E-101A-5D81-EEBD-F64C1CD0BCCB}"/>
              </a:ext>
            </a:extLst>
          </p:cNvPr>
          <p:cNvSpPr>
            <a:spLocks noChangeAspect="1" noChangeArrowheads="1"/>
          </p:cNvSpPr>
          <p:nvPr/>
        </p:nvSpPr>
        <p:spPr bwMode="auto">
          <a:xfrm>
            <a:off x="5943600" y="2209800"/>
            <a:ext cx="1371600"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6" name="Table 5">
            <a:extLst>
              <a:ext uri="{FF2B5EF4-FFF2-40B4-BE49-F238E27FC236}">
                <a16:creationId xmlns:a16="http://schemas.microsoft.com/office/drawing/2014/main" id="{54EDEAB2-E812-0194-BFA8-DC46CCB82692}"/>
              </a:ext>
            </a:extLst>
          </p:cNvPr>
          <p:cNvGraphicFramePr>
            <a:graphicFrameLocks noGrp="1"/>
          </p:cNvGraphicFramePr>
          <p:nvPr>
            <p:extLst>
              <p:ext uri="{D42A27DB-BD31-4B8C-83A1-F6EECF244321}">
                <p14:modId xmlns:p14="http://schemas.microsoft.com/office/powerpoint/2010/main" val="2189390465"/>
              </p:ext>
            </p:extLst>
          </p:nvPr>
        </p:nvGraphicFramePr>
        <p:xfrm>
          <a:off x="5273692" y="2031231"/>
          <a:ext cx="5323479" cy="4120946"/>
        </p:xfrm>
        <a:graphic>
          <a:graphicData uri="http://schemas.openxmlformats.org/drawingml/2006/table">
            <a:tbl>
              <a:tblPr/>
              <a:tblGrid>
                <a:gridCol w="5323479">
                  <a:extLst>
                    <a:ext uri="{9D8B030D-6E8A-4147-A177-3AD203B41FA5}">
                      <a16:colId xmlns:a16="http://schemas.microsoft.com/office/drawing/2014/main" val="2152764726"/>
                    </a:ext>
                  </a:extLst>
                </a:gridCol>
              </a:tblGrid>
              <a:tr h="838832">
                <a:tc>
                  <a:txBody>
                    <a:bodyPr/>
                    <a:lstStyle/>
                    <a:p>
                      <a:pPr marL="342900" indent="-342900">
                        <a:buFont typeface="Wingdings" panose="05000000000000000000" pitchFamily="2" charset="2"/>
                        <a:buChar char="ü"/>
                      </a:pP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Mô hình cho bữa ăn chính</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trong ngày.</a:t>
                      </a:r>
                      <a:endParaRPr lang="vi-VN" sz="36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619060"/>
                  </a:ext>
                </a:extLst>
              </a:tr>
              <a:tr h="2201934">
                <a:tc>
                  <a:txBody>
                    <a:bodyPr/>
                    <a:lstStyle/>
                    <a:p>
                      <a:pPr marL="342900" indent="-342900">
                        <a:buFont typeface="Wingdings" panose="05000000000000000000" pitchFamily="2" charset="2"/>
                        <a:buChar char="ü"/>
                      </a:pP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Đảm bảo đủ 5 nhóm thực phẩm</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theo khuyến cáo của Viện Dinh</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dưỡng Quốc gia: ngũ cốc, khoai</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củ; trái cây/quả chín; rau lá, rau củ</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quả; thịt, thuỷ sản, trứng và hạt</a:t>
                      </a:r>
                      <a:b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b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giàu đạm; sữa và chế phẩm sữa.</a:t>
                      </a:r>
                      <a:endParaRPr lang="vi-VN" sz="36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954043"/>
                  </a:ext>
                </a:extLst>
              </a:tr>
              <a:tr h="498057">
                <a:tc>
                  <a:txBody>
                    <a:bodyPr/>
                    <a:lstStyle/>
                    <a:p>
                      <a:pPr marL="342900" indent="-342900">
                        <a:buFont typeface="Wingdings" panose="05000000000000000000" pitchFamily="2" charset="2"/>
                        <a:buChar char="ü"/>
                      </a:pP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Phù hợp với từng gia đình.</a:t>
                      </a:r>
                      <a:endParaRPr lang="vi-VN" sz="36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649903"/>
                  </a:ext>
                </a:extLst>
              </a:tr>
              <a:tr h="498057">
                <a:tc>
                  <a:txBody>
                    <a:bodyPr/>
                    <a:lstStyle/>
                    <a:p>
                      <a:pPr marL="342900" indent="-342900">
                        <a:buFont typeface="Wingdings" panose="05000000000000000000" pitchFamily="2" charset="2"/>
                        <a:buChar char="ü"/>
                      </a:pPr>
                      <a:r>
                        <a:rPr lang="vi-VN" sz="2400" b="0" i="0" dirty="0">
                          <a:solidFill>
                            <a:srgbClr val="002060"/>
                          </a:solidFill>
                          <a:effectLst/>
                          <a:latin typeface="Roboto" panose="02000000000000000000" pitchFamily="2" charset="0"/>
                          <a:ea typeface="Roboto" panose="02000000000000000000" pitchFamily="2" charset="0"/>
                          <a:cs typeface="Roboto" panose="02000000000000000000" pitchFamily="2" charset="0"/>
                        </a:rPr>
                        <a:t>Trình </a:t>
                      </a:r>
                      <a:r>
                        <a:rPr lang="vi-VN" sz="2400" b="0" i="0">
                          <a:solidFill>
                            <a:srgbClr val="002060"/>
                          </a:solidFill>
                          <a:effectLst/>
                          <a:latin typeface="Roboto" panose="02000000000000000000" pitchFamily="2" charset="0"/>
                          <a:ea typeface="Roboto" panose="02000000000000000000" pitchFamily="2" charset="0"/>
                          <a:cs typeface="Roboto" panose="02000000000000000000" pitchFamily="2" charset="0"/>
                        </a:rPr>
                        <a:t>bày đẹp</a:t>
                      </a:r>
                      <a:r>
                        <a:rPr lang="en-US" sz="2400" b="0" i="0">
                          <a:solidFill>
                            <a:srgbClr val="002060"/>
                          </a:solidFill>
                          <a:effectLst/>
                          <a:latin typeface="Roboto" panose="02000000000000000000" pitchFamily="2" charset="0"/>
                          <a:ea typeface="Roboto" panose="02000000000000000000" pitchFamily="2" charset="0"/>
                          <a:cs typeface="Roboto" panose="02000000000000000000" pitchFamily="2" charset="0"/>
                        </a:rPr>
                        <a:t>.</a:t>
                      </a:r>
                      <a:endParaRPr lang="vi-VN" sz="360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335248"/>
                  </a:ext>
                </a:extLst>
              </a:tr>
            </a:tbl>
          </a:graphicData>
        </a:graphic>
      </p:graphicFrame>
      <p:sp>
        <p:nvSpPr>
          <p:cNvPr id="7" name="Rectangle 2">
            <a:extLst>
              <a:ext uri="{FF2B5EF4-FFF2-40B4-BE49-F238E27FC236}">
                <a16:creationId xmlns:a16="http://schemas.microsoft.com/office/drawing/2014/main" id="{508C575D-83F5-7F75-ABCD-BCBBB2DB5EFA}"/>
              </a:ext>
            </a:extLst>
          </p:cNvPr>
          <p:cNvSpPr>
            <a:spLocks noChangeArrowheads="1"/>
          </p:cNvSpPr>
          <p:nvPr/>
        </p:nvSpPr>
        <p:spPr bwMode="auto">
          <a:xfrm>
            <a:off x="2281653" y="1729216"/>
            <a:ext cx="254255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8497" y="2554076"/>
            <a:ext cx="3029975" cy="3066554"/>
          </a:xfrm>
          <a:prstGeom prst="rect">
            <a:avLst/>
          </a:prstGeom>
        </p:spPr>
      </p:pic>
    </p:spTree>
    <p:extLst>
      <p:ext uri="{BB962C8B-B14F-4D97-AF65-F5344CB8AC3E}">
        <p14:creationId xmlns:p14="http://schemas.microsoft.com/office/powerpoint/2010/main" val="246555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724819" y="247065"/>
            <a:ext cx="980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TRƯNG BÀY, GIỚI THIỆU MÔ HÌNH BỮA ĂN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TextBox 3">
            <a:extLst>
              <a:ext uri="{FF2B5EF4-FFF2-40B4-BE49-F238E27FC236}">
                <a16:creationId xmlns:a16="http://schemas.microsoft.com/office/drawing/2014/main" id="{F40E2F66-99CF-8255-CA32-58EAFAE2CD2A}"/>
              </a:ext>
            </a:extLst>
          </p:cNvPr>
          <p:cNvSpPr txBox="1"/>
          <p:nvPr/>
        </p:nvSpPr>
        <p:spPr>
          <a:xfrm>
            <a:off x="2281653" y="1167631"/>
            <a:ext cx="774557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Trưng bày và giới thiệu mô hình bữa ăn của nhóm em với các bạn. Đưa ra lời khuyên về chế độ ăn để cùng nhau thực hiện ăn uống cân bằng</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050" name="Picture 2">
            <a:extLst>
              <a:ext uri="{FF2B5EF4-FFF2-40B4-BE49-F238E27FC236}">
                <a16:creationId xmlns:a16="http://schemas.microsoft.com/office/drawing/2014/main" id="{4D8CB7CA-3790-5A7E-5BE9-6D685F0DB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127" y="4804417"/>
            <a:ext cx="2552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73326C1-F9BD-3C2A-8DDF-335BC590CDF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674" t="40763" r="18480"/>
          <a:stretch/>
        </p:blipFill>
        <p:spPr bwMode="auto">
          <a:xfrm>
            <a:off x="9045451" y="4212555"/>
            <a:ext cx="2341756" cy="1449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9966" y="2255541"/>
            <a:ext cx="2457450" cy="25812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4677" y="2703217"/>
            <a:ext cx="1828800" cy="1685925"/>
          </a:xfrm>
          <a:prstGeom prst="rect">
            <a:avLst/>
          </a:prstGeom>
        </p:spPr>
      </p:pic>
    </p:spTree>
    <p:extLst>
      <p:ext uri="{BB962C8B-B14F-4D97-AF65-F5344CB8AC3E}">
        <p14:creationId xmlns:p14="http://schemas.microsoft.com/office/powerpoint/2010/main" val="359507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31"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1000" fill="hold"/>
                                        <p:tgtEl>
                                          <p:spTgt spid="2050"/>
                                        </p:tgtEl>
                                        <p:attrNameLst>
                                          <p:attrName>ppt_w</p:attrName>
                                        </p:attrNameLst>
                                      </p:cBhvr>
                                      <p:tavLst>
                                        <p:tav tm="0">
                                          <p:val>
                                            <p:fltVal val="0"/>
                                          </p:val>
                                        </p:tav>
                                        <p:tav tm="100000">
                                          <p:val>
                                            <p:strVal val="#ppt_w"/>
                                          </p:val>
                                        </p:tav>
                                      </p:tavLst>
                                    </p:anim>
                                    <p:anim calcmode="lin" valueType="num">
                                      <p:cBhvr>
                                        <p:cTn id="17" dur="1000" fill="hold"/>
                                        <p:tgtEl>
                                          <p:spTgt spid="2050"/>
                                        </p:tgtEl>
                                        <p:attrNameLst>
                                          <p:attrName>ppt_h</p:attrName>
                                        </p:attrNameLst>
                                      </p:cBhvr>
                                      <p:tavLst>
                                        <p:tav tm="0">
                                          <p:val>
                                            <p:fltVal val="0"/>
                                          </p:val>
                                        </p:tav>
                                        <p:tav tm="100000">
                                          <p:val>
                                            <p:strVal val="#ppt_h"/>
                                          </p:val>
                                        </p:tav>
                                      </p:tavLst>
                                    </p:anim>
                                    <p:anim calcmode="lin" valueType="num">
                                      <p:cBhvr>
                                        <p:cTn id="18" dur="1000" fill="hold"/>
                                        <p:tgtEl>
                                          <p:spTgt spid="2050"/>
                                        </p:tgtEl>
                                        <p:attrNameLst>
                                          <p:attrName>style.rotation</p:attrName>
                                        </p:attrNameLst>
                                      </p:cBhvr>
                                      <p:tavLst>
                                        <p:tav tm="0">
                                          <p:val>
                                            <p:fltVal val="90"/>
                                          </p:val>
                                        </p:tav>
                                        <p:tav tm="100000">
                                          <p:val>
                                            <p:fltVal val="0"/>
                                          </p:val>
                                        </p:tav>
                                      </p:tavLst>
                                    </p:anim>
                                    <p:animEffect transition="in" filter="fade">
                                      <p:cBhvr>
                                        <p:cTn id="19" dur="1000"/>
                                        <p:tgtEl>
                                          <p:spTgt spid="2050"/>
                                        </p:tgtEl>
                                      </p:cBhvr>
                                    </p:animEffect>
                                  </p:childTnLst>
                                </p:cTn>
                              </p:par>
                              <p:par>
                                <p:cTn id="20" presetID="31"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1000" fill="hold"/>
                                        <p:tgtEl>
                                          <p:spTgt spid="2052"/>
                                        </p:tgtEl>
                                        <p:attrNameLst>
                                          <p:attrName>ppt_w</p:attrName>
                                        </p:attrNameLst>
                                      </p:cBhvr>
                                      <p:tavLst>
                                        <p:tav tm="0">
                                          <p:val>
                                            <p:fltVal val="0"/>
                                          </p:val>
                                        </p:tav>
                                        <p:tav tm="100000">
                                          <p:val>
                                            <p:strVal val="#ppt_w"/>
                                          </p:val>
                                        </p:tav>
                                      </p:tavLst>
                                    </p:anim>
                                    <p:anim calcmode="lin" valueType="num">
                                      <p:cBhvr>
                                        <p:cTn id="23" dur="1000" fill="hold"/>
                                        <p:tgtEl>
                                          <p:spTgt spid="2052"/>
                                        </p:tgtEl>
                                        <p:attrNameLst>
                                          <p:attrName>ppt_h</p:attrName>
                                        </p:attrNameLst>
                                      </p:cBhvr>
                                      <p:tavLst>
                                        <p:tav tm="0">
                                          <p:val>
                                            <p:fltVal val="0"/>
                                          </p:val>
                                        </p:tav>
                                        <p:tav tm="100000">
                                          <p:val>
                                            <p:strVal val="#ppt_h"/>
                                          </p:val>
                                        </p:tav>
                                      </p:tavLst>
                                    </p:anim>
                                    <p:anim calcmode="lin" valueType="num">
                                      <p:cBhvr>
                                        <p:cTn id="24" dur="1000" fill="hold"/>
                                        <p:tgtEl>
                                          <p:spTgt spid="2052"/>
                                        </p:tgtEl>
                                        <p:attrNameLst>
                                          <p:attrName>style.rotation</p:attrName>
                                        </p:attrNameLst>
                                      </p:cBhvr>
                                      <p:tavLst>
                                        <p:tav tm="0">
                                          <p:val>
                                            <p:fltVal val="90"/>
                                          </p:val>
                                        </p:tav>
                                        <p:tav tm="100000">
                                          <p:val>
                                            <p:fltVal val="0"/>
                                          </p:val>
                                        </p:tav>
                                      </p:tavLst>
                                    </p:anim>
                                    <p:animEffect transition="in" filter="fade">
                                      <p:cBhvr>
                                        <p:cTn id="25"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37955" y="864367"/>
            <a:ext cx="8211150" cy="5848162"/>
            <a:chOff x="1905409" y="775183"/>
            <a:chExt cx="8715474" cy="6082817"/>
          </a:xfrm>
        </p:grpSpPr>
        <p:pic>
          <p:nvPicPr>
            <p:cNvPr id="5" name="Picture 4">
              <a:extLst>
                <a:ext uri="{FF2B5EF4-FFF2-40B4-BE49-F238E27FC236}">
                  <a16:creationId xmlns:a16="http://schemas.microsoft.com/office/drawing/2014/main" id="{2F088B77-99D9-9E5B-151D-D263FCA7A221}"/>
                </a:ext>
              </a:extLst>
            </p:cNvPr>
            <p:cNvPicPr>
              <a:picLocks noChangeAspect="1"/>
            </p:cNvPicPr>
            <p:nvPr/>
          </p:nvPicPr>
          <p:blipFill>
            <a:blip r:embed="rId3"/>
            <a:stretch>
              <a:fillRect/>
            </a:stretch>
          </p:blipFill>
          <p:spPr>
            <a:xfrm>
              <a:off x="1905409" y="775183"/>
              <a:ext cx="8715474" cy="6082817"/>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4"/>
            <a:stretch>
              <a:fillRect/>
            </a:stretch>
          </p:blipFill>
          <p:spPr>
            <a:xfrm>
              <a:off x="2493819" y="2134666"/>
              <a:ext cx="7689272" cy="4372778"/>
            </a:xfrm>
            <a:prstGeom prst="rect">
              <a:avLst/>
            </a:prstGeom>
          </p:spPr>
        </p:pic>
      </p:grpSp>
      <p:sp>
        <p:nvSpPr>
          <p:cNvPr id="3" name="TextBox 2"/>
          <p:cNvSpPr txBox="1"/>
          <p:nvPr/>
        </p:nvSpPr>
        <p:spPr>
          <a:xfrm>
            <a:off x="4131488" y="190408"/>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ĐÁNH GIÁ SẢN PHẨM</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sp>
        <p:nvSpPr>
          <p:cNvPr id="6" name="TextBox 5">
            <a:extLst>
              <a:ext uri="{FF2B5EF4-FFF2-40B4-BE49-F238E27FC236}">
                <a16:creationId xmlns:a16="http://schemas.microsoft.com/office/drawing/2014/main" id="{7E106497-2B4A-C877-8E5B-23D52FC4DFA7}"/>
              </a:ext>
            </a:extLst>
          </p:cNvPr>
          <p:cNvSpPr txBox="1"/>
          <p:nvPr/>
        </p:nvSpPr>
        <p:spPr>
          <a:xfrm>
            <a:off x="6942917" y="864367"/>
            <a:ext cx="30632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a:t>
            </a:r>
            <a:r>
              <a:rPr kumimoji="0" lang="de-DE"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hình dán</a:t>
            </a:r>
            <a:endPar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85148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hord 3"/>
          <p:cNvSpPr/>
          <p:nvPr/>
        </p:nvSpPr>
        <p:spPr>
          <a:xfrm rot="19883493">
            <a:off x="10995903" y="5624809"/>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5187747" y="2347139"/>
            <a:ext cx="1611454" cy="58477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32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32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1161" y="74092"/>
            <a:ext cx="2130839" cy="1470513"/>
          </a:xfrm>
          <a:prstGeom prst="rect">
            <a:avLst/>
          </a:prstGeom>
        </p:spPr>
      </p:pic>
      <p:sp>
        <p:nvSpPr>
          <p:cNvPr id="7" name="TextBox 6">
            <a:extLst>
              <a:ext uri="{FF2B5EF4-FFF2-40B4-BE49-F238E27FC236}">
                <a16:creationId xmlns:a16="http://schemas.microsoft.com/office/drawing/2014/main" id="{DA14CBFD-2C6F-E4A0-F468-3C5C731B2275}"/>
              </a:ext>
            </a:extLst>
          </p:cNvPr>
          <p:cNvSpPr txBox="1"/>
          <p:nvPr/>
        </p:nvSpPr>
        <p:spPr>
          <a:xfrm>
            <a:off x="5187747" y="45540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BÀI 12</a:t>
            </a:r>
          </a:p>
        </p:txBody>
      </p:sp>
      <p:sp>
        <p:nvSpPr>
          <p:cNvPr id="8" name="TextBox 7"/>
          <p:cNvSpPr txBox="1"/>
          <p:nvPr/>
        </p:nvSpPr>
        <p:spPr>
          <a:xfrm>
            <a:off x="1405053" y="1455682"/>
            <a:ext cx="9401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ĂN UỐNG CÂN BẰNG</a:t>
            </a:r>
          </a:p>
        </p:txBody>
      </p:sp>
      <p:pic>
        <p:nvPicPr>
          <p:cNvPr id="2" name="Picture 2">
            <a:extLst>
              <a:ext uri="{FF2B5EF4-FFF2-40B4-BE49-F238E27FC236}">
                <a16:creationId xmlns:a16="http://schemas.microsoft.com/office/drawing/2014/main" id="{B40969A9-6041-2C5D-3990-7DC35B1144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875" y="2579071"/>
            <a:ext cx="3775043" cy="377504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7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477843" y="1872775"/>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lên thực đơn bữa ăn</a:t>
            </a:r>
          </a:p>
        </p:txBody>
      </p:sp>
      <p:sp>
        <p:nvSpPr>
          <p:cNvPr id="117" name="TextBox 116"/>
          <p:cNvSpPr txBox="1"/>
          <p:nvPr/>
        </p:nvSpPr>
        <p:spPr>
          <a:xfrm>
            <a:off x="2713642" y="579657"/>
            <a:ext cx="680224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ĐỀ XUẤT Ý TƯỞNG VÀ </a:t>
            </a: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CÁCH LÀM MÔ HÌNH </a:t>
            </a: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BỮA ĂN</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sp>
        <p:nvSpPr>
          <p:cNvPr id="9" name="TextBox 8">
            <a:extLst>
              <a:ext uri="{FF2B5EF4-FFF2-40B4-BE49-F238E27FC236}">
                <a16:creationId xmlns:a16="http://schemas.microsoft.com/office/drawing/2014/main" id="{1C6C1494-9761-2059-0481-6D5C41B8AC62}"/>
              </a:ext>
            </a:extLst>
          </p:cNvPr>
          <p:cNvSpPr txBox="1"/>
          <p:nvPr/>
        </p:nvSpPr>
        <p:spPr>
          <a:xfrm>
            <a:off x="5295347" y="2334440"/>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2050" name="Picture 2">
            <a:extLst>
              <a:ext uri="{FF2B5EF4-FFF2-40B4-BE49-F238E27FC236}">
                <a16:creationId xmlns:a16="http://schemas.microsoft.com/office/drawing/2014/main" id="{0B5639B0-8CB3-6F22-E1F5-3AFBA4630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08" y="3150167"/>
            <a:ext cx="3420028" cy="2481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A2D5C1A-183C-677E-7E6D-69477181F5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2358" y="2426389"/>
            <a:ext cx="3671799" cy="341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1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ircle(in)">
                                      <p:cBhvr>
                                        <p:cTn id="16" dur="2000"/>
                                        <p:tgtEl>
                                          <p:spTgt spid="2050"/>
                                        </p:tgtEl>
                                      </p:cBhvr>
                                    </p:animEffect>
                                  </p:childTnLst>
                                </p:cTn>
                              </p:par>
                              <p:par>
                                <p:cTn id="17" presetID="6" presetClass="entr" presetSubtype="16"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circle(in)">
                                      <p:cBhvr>
                                        <p:cTn id="19"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743597" y="695512"/>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Roboto Black" panose="02000000000000000000" pitchFamily="2" charset="0"/>
              </a:rPr>
              <a:t>TIÊU CHÍ SẢN PHẨM</a:t>
            </a:r>
          </a:p>
        </p:txBody>
      </p:sp>
      <p:sp>
        <p:nvSpPr>
          <p:cNvPr id="7" name="TextBox 6"/>
          <p:cNvSpPr txBox="1"/>
          <p:nvPr/>
        </p:nvSpPr>
        <p:spPr>
          <a:xfrm>
            <a:off x="1173262" y="2203617"/>
            <a:ext cx="4261184"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vi-VN" sz="2400" b="0" i="0" u="none" strike="noStrike" kern="1200" cap="none" spc="0" normalizeH="0" baseline="0" noProof="0">
                <a:ln>
                  <a:noFill/>
                </a:ln>
                <a:solidFill>
                  <a:srgbClr val="00B0F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Mô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hình cho bữa ăn chính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trong ngày</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2" name="TextBox 1">
            <a:extLst>
              <a:ext uri="{FF2B5EF4-FFF2-40B4-BE49-F238E27FC236}">
                <a16:creationId xmlns:a16="http://schemas.microsoft.com/office/drawing/2014/main" id="{D7823B8B-9EF9-0CC5-5AE4-F19EE48EED4D}"/>
              </a:ext>
            </a:extLst>
          </p:cNvPr>
          <p:cNvSpPr txBox="1"/>
          <p:nvPr/>
        </p:nvSpPr>
        <p:spPr>
          <a:xfrm>
            <a:off x="7146815" y="2203617"/>
            <a:ext cx="3975917" cy="461665"/>
          </a:xfrm>
          <a:prstGeom prst="rect">
            <a:avLst/>
          </a:prstGeom>
          <a:noFill/>
        </p:spPr>
        <p:txBody>
          <a:bodyPr wrap="square" rtlCol="0">
            <a:spAutoFit/>
          </a:bodyPr>
          <a:lstStyle/>
          <a:p>
            <a:pPr lvl="0" algn="r"/>
            <a:r>
              <a:rPr lang="vi-VN" sz="2400">
                <a:solidFill>
                  <a:srgbClr val="00B0F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Phù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hợp với từng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gia đình</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A6A1030A-6A83-D6D7-3A25-E3F167E5D623}"/>
              </a:ext>
            </a:extLst>
          </p:cNvPr>
          <p:cNvSpPr txBox="1"/>
          <p:nvPr/>
        </p:nvSpPr>
        <p:spPr>
          <a:xfrm>
            <a:off x="8629524" y="4962859"/>
            <a:ext cx="2493208" cy="461665"/>
          </a:xfrm>
          <a:prstGeom prst="rect">
            <a:avLst/>
          </a:prstGeom>
          <a:noFill/>
        </p:spPr>
        <p:txBody>
          <a:bodyPr wrap="square" rtlCol="0">
            <a:spAutoFit/>
          </a:bodyPr>
          <a:lstStyle/>
          <a:p>
            <a:pPr lvl="0" algn="r"/>
            <a:r>
              <a:rPr lang="vi-VN" sz="2400">
                <a:solidFill>
                  <a:srgbClr val="00B0F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Trình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bày đẹp</a:t>
            </a:r>
          </a:p>
        </p:txBody>
      </p:sp>
      <p:sp>
        <p:nvSpPr>
          <p:cNvPr id="4" name="TextBox 3">
            <a:extLst>
              <a:ext uri="{FF2B5EF4-FFF2-40B4-BE49-F238E27FC236}">
                <a16:creationId xmlns:a16="http://schemas.microsoft.com/office/drawing/2014/main" id="{4B114E6E-527A-623B-F353-E35425A208FD}"/>
              </a:ext>
            </a:extLst>
          </p:cNvPr>
          <p:cNvSpPr txBox="1"/>
          <p:nvPr/>
        </p:nvSpPr>
        <p:spPr>
          <a:xfrm>
            <a:off x="1029626" y="3559661"/>
            <a:ext cx="4801512" cy="2308324"/>
          </a:xfrm>
          <a:prstGeom prst="rect">
            <a:avLst/>
          </a:prstGeom>
          <a:noFill/>
        </p:spPr>
        <p:txBody>
          <a:bodyPr wrap="square" rtlCol="0">
            <a:spAutoFit/>
          </a:bodyPr>
          <a:lstStyle/>
          <a:p>
            <a:pPr lvl="0"/>
            <a:r>
              <a:rPr lang="vi-VN" sz="2400">
                <a:solidFill>
                  <a:srgbClr val="00B0F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Đảm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bảo đủ 5 nhóm thực phẩm theo khuyến cáo của Viện dinh dưỡng Quốc gia: ngũ cốc, khoai củ;  trái cây/quả chín; rau lá, rau củ quả, thịt, thuỷ sản, trứng và hạt giàu đạm; sữa và chế phẩm sữa</a:t>
            </a:r>
            <a:endParaRPr kumimoji="0" lang="vi-VN" sz="24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6" name="Picture 5">
            <a:extLst>
              <a:ext uri="{FF2B5EF4-FFF2-40B4-BE49-F238E27FC236}">
                <a16:creationId xmlns:a16="http://schemas.microsoft.com/office/drawing/2014/main" id="{B8FD8D58-BF95-5536-4FA8-4ECC6D9A7A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06" t="5824" r="5841" b="3078"/>
          <a:stretch/>
        </p:blipFill>
        <p:spPr>
          <a:xfrm>
            <a:off x="5788053" y="3034614"/>
            <a:ext cx="2337955" cy="2389910"/>
          </a:xfrm>
          <a:prstGeom prst="ellipse">
            <a:avLst/>
          </a:prstGeom>
        </p:spPr>
      </p:pic>
    </p:spTree>
    <p:extLst>
      <p:ext uri="{BB962C8B-B14F-4D97-AF65-F5344CB8AC3E}">
        <p14:creationId xmlns:p14="http://schemas.microsoft.com/office/powerpoint/2010/main" val="9302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42453" y="290921"/>
            <a:ext cx="615262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LỰA</a:t>
            </a:r>
            <a:r>
              <a:rPr kumimoji="0" lang="en-US" altLang="zh-CN" sz="28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 CHỌN </a:t>
            </a:r>
            <a:r>
              <a:rPr kumimoji="0" lang="vi-VN" altLang="zh-CN" sz="2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Ý </a:t>
            </a:r>
            <a:r>
              <a:rPr kumimoji="0" lang="vi-VN" altLang="zh-CN" sz="2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TƯỞNG VÀ </a:t>
            </a:r>
            <a:r>
              <a:rPr kumimoji="0" lang="vi-VN" sz="2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CÁCH </a:t>
            </a:r>
            <a:r>
              <a:rPr kumimoji="0" lang="vi-VN" sz="2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MÔ HÌNH BỮA ĂN</a:t>
            </a:r>
            <a:endParaRPr kumimoji="0" lang="vi-VN" altLang="zh-CN" sz="2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sp>
        <p:nvSpPr>
          <p:cNvPr id="2" name="TextBox 1">
            <a:extLst>
              <a:ext uri="{FF2B5EF4-FFF2-40B4-BE49-F238E27FC236}">
                <a16:creationId xmlns:a16="http://schemas.microsoft.com/office/drawing/2014/main" id="{A671C69B-2739-BF09-93BC-2FF51EE98EBF}"/>
              </a:ext>
            </a:extLst>
          </p:cNvPr>
          <p:cNvSpPr txBox="1"/>
          <p:nvPr/>
        </p:nvSpPr>
        <p:spPr>
          <a:xfrm>
            <a:off x="1082345" y="5429704"/>
            <a:ext cx="42060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074" name="Picture 2">
            <a:extLst>
              <a:ext uri="{FF2B5EF4-FFF2-40B4-BE49-F238E27FC236}">
                <a16:creationId xmlns:a16="http://schemas.microsoft.com/office/drawing/2014/main" id="{E401EBB1-1022-45D7-6E6F-5FAC24EA55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93" t="38533" r="53773" b="20667"/>
          <a:stretch/>
        </p:blipFill>
        <p:spPr bwMode="auto">
          <a:xfrm>
            <a:off x="7163099" y="1365560"/>
            <a:ext cx="3444278" cy="3943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2798827" y="1685236"/>
            <a:ext cx="3352381" cy="221904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9697" y="4018534"/>
            <a:ext cx="2457450" cy="25812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8053" y="4019814"/>
            <a:ext cx="1828800" cy="1685925"/>
          </a:xfrm>
          <a:prstGeom prst="rect">
            <a:avLst/>
          </a:prstGeom>
        </p:spPr>
      </p:pic>
    </p:spTree>
    <p:extLst>
      <p:ext uri="{BB962C8B-B14F-4D97-AF65-F5344CB8AC3E}">
        <p14:creationId xmlns:p14="http://schemas.microsoft.com/office/powerpoint/2010/main" val="116453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1158378" y="1686000"/>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5590017" y="2018126"/>
            <a:ext cx="5454502" cy="2677656"/>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1. Món ăn nhóm em chọn</a:t>
            </a:r>
          </a:p>
          <a:p>
            <a:pPr lvl="0">
              <a:defRPr/>
            </a:pPr>
            <a:r>
              <a:rPr lang="vi-VN" altLang="zh-CN" sz="2400">
                <a:solidFill>
                  <a:srgbClr val="002060"/>
                </a:solidFill>
                <a:latin typeface="Roboto" panose="02000000000000000000" pitchFamily="2" charset="0"/>
                <a:ea typeface="Roboto" panose="02000000000000000000" pitchFamily="2" charset="0"/>
              </a:rPr>
              <a:t>Thực vật: ….………………………………………</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Động vật: ….………………………………………</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2. Ước lượng thức ăn</a:t>
            </a:r>
          </a:p>
          <a:p>
            <a:pPr lvl="0">
              <a:defRPr/>
            </a:pPr>
            <a:r>
              <a:rPr lang="vi-VN" altLang="zh-CN" sz="2400">
                <a:solidFill>
                  <a:srgbClr val="002060"/>
                </a:solidFill>
                <a:latin typeface="Roboto" panose="02000000000000000000" pitchFamily="2" charset="0"/>
                <a:ea typeface="Roboto" panose="02000000000000000000" pitchFamily="2" charset="0"/>
              </a:rPr>
              <a:t>……………………………………………………………</a:t>
            </a: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350653" y="4835587"/>
            <a:ext cx="9304059" cy="1200329"/>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Mô tả ngắn gọn cách làm mô hình món ăn </a:t>
            </a:r>
          </a:p>
          <a:p>
            <a:pPr lvl="0">
              <a:defRPr/>
            </a:pPr>
            <a:r>
              <a:rPr lang="vi-VN"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59950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47EDC76-93E4-69B2-B3EB-FFBB9F9285CB}"/>
              </a:ext>
            </a:extLst>
          </p:cNvPr>
          <p:cNvSpPr txBox="1"/>
          <p:nvPr/>
        </p:nvSpPr>
        <p:spPr>
          <a:xfrm>
            <a:off x="2263383" y="1366545"/>
            <a:ext cx="766523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Lựa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chọn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dụng</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cụ</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và</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2865870" y="590057"/>
            <a:ext cx="64602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THỰC ĐƠN CỦA EM</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2" name="TextBox 1">
            <a:extLst>
              <a:ext uri="{FF2B5EF4-FFF2-40B4-BE49-F238E27FC236}">
                <a16:creationId xmlns:a16="http://schemas.microsoft.com/office/drawing/2014/main" id="{0FAEFCE1-959C-BE44-9E87-D0583BEF9FEB}"/>
              </a:ext>
            </a:extLst>
          </p:cNvPr>
          <p:cNvSpPr txBox="1"/>
          <p:nvPr/>
        </p:nvSpPr>
        <p:spPr>
          <a:xfrm>
            <a:off x="2446851" y="1927590"/>
            <a:ext cx="92345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Giấy A4, giấy bìa màu, đất nặn, bút màu, kéo, keo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dán </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4098" name="Picture 2">
            <a:extLst>
              <a:ext uri="{FF2B5EF4-FFF2-40B4-BE49-F238E27FC236}">
                <a16:creationId xmlns:a16="http://schemas.microsoft.com/office/drawing/2014/main" id="{4D149649-B31E-C0F2-1419-B19330F4FA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67" r="16392"/>
          <a:stretch/>
        </p:blipFill>
        <p:spPr bwMode="auto">
          <a:xfrm>
            <a:off x="4166755" y="3194154"/>
            <a:ext cx="2462646" cy="23774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A98EF7F-5EDF-E23F-8879-3E502F8EC4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8634" y="3194154"/>
            <a:ext cx="3169888" cy="2377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01E8F2F-82B1-8289-A128-7A4A6AA36D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9783" y="3101577"/>
            <a:ext cx="2092174" cy="2092174"/>
          </a:xfrm>
          <a:prstGeom prst="rect">
            <a:avLst/>
          </a:prstGeom>
        </p:spPr>
      </p:pic>
    </p:spTree>
    <p:extLst>
      <p:ext uri="{BB962C8B-B14F-4D97-AF65-F5344CB8AC3E}">
        <p14:creationId xmlns:p14="http://schemas.microsoft.com/office/powerpoint/2010/main" val="213676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4"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randombar(horizontal)">
                                      <p:cBhvr>
                                        <p:cTn id="17" dur="500"/>
                                        <p:tgtEl>
                                          <p:spTgt spid="4098"/>
                                        </p:tgtEl>
                                      </p:cBhvr>
                                    </p:animEffect>
                                  </p:childTnLst>
                                </p:cTn>
                              </p:par>
                              <p:par>
                                <p:cTn id="18" presetID="14" presetClass="entr" presetSubtype="10" fill="hold" nodeType="with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randombar(horizontal)">
                                      <p:cBhvr>
                                        <p:cTn id="2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47EDC76-93E4-69B2-B3EB-FFBB9F9285CB}"/>
              </a:ext>
            </a:extLst>
          </p:cNvPr>
          <p:cNvSpPr txBox="1"/>
          <p:nvPr/>
        </p:nvSpPr>
        <p:spPr>
          <a:xfrm>
            <a:off x="1405055" y="1669397"/>
            <a:ext cx="944145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mô</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hình</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bữa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ăn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theo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cách</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của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em</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hoặc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nhóm</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em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6" name="TextBox 25"/>
          <p:cNvSpPr txBox="1"/>
          <p:nvPr/>
        </p:nvSpPr>
        <p:spPr>
          <a:xfrm>
            <a:off x="3464324" y="569275"/>
            <a:ext cx="64602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THỰC ĐƠN CỦA EM</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028" name="Picture 4">
            <a:extLst>
              <a:ext uri="{FF2B5EF4-FFF2-40B4-BE49-F238E27FC236}">
                <a16:creationId xmlns:a16="http://schemas.microsoft.com/office/drawing/2014/main" id="{15D6F542-7EF3-9950-CF85-C8906370FA2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165" b="10997"/>
          <a:stretch/>
        </p:blipFill>
        <p:spPr bwMode="auto">
          <a:xfrm>
            <a:off x="5030891" y="2858710"/>
            <a:ext cx="2986710" cy="28678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0020" y="2962619"/>
            <a:ext cx="2849130" cy="232635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497" y="2554076"/>
            <a:ext cx="3029975" cy="3066554"/>
          </a:xfrm>
          <a:prstGeom prst="rect">
            <a:avLst/>
          </a:prstGeom>
        </p:spPr>
      </p:pic>
    </p:spTree>
    <p:extLst>
      <p:ext uri="{BB962C8B-B14F-4D97-AF65-F5344CB8AC3E}">
        <p14:creationId xmlns:p14="http://schemas.microsoft.com/office/powerpoint/2010/main" val="199155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4" presetClass="entr" presetSubtype="1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randombar(horizontal)">
                                      <p:cBhvr>
                                        <p:cTn id="14" dur="500"/>
                                        <p:tgtEl>
                                          <p:spTgt spid="1028"/>
                                        </p:tgtEl>
                                      </p:cBhvr>
                                    </p:animEffect>
                                  </p:childTnLst>
                                </p:cTn>
                              </p:par>
                              <p:par>
                                <p:cTn id="15" presetID="14"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318639" y="3720419"/>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3710411" y="1783896"/>
            <a:ext cx="615019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Dự kiến các món ăn và ước lượng thức ăn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6" name="Oval 20"/>
          <p:cNvSpPr/>
          <p:nvPr/>
        </p:nvSpPr>
        <p:spPr>
          <a:xfrm>
            <a:off x="2016593" y="1569314"/>
            <a:ext cx="1282738" cy="1037515"/>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 name="connsiteX0" fmla="*/ 112 w 1095060"/>
              <a:gd name="connsiteY0" fmla="*/ 505723 h 1022073"/>
              <a:gd name="connsiteX1" fmla="*/ 505824 w 1095060"/>
              <a:gd name="connsiteY1" fmla="*/ 11 h 1022073"/>
              <a:gd name="connsiteX2" fmla="*/ 1084272 w 1095060"/>
              <a:gd name="connsiteY2" fmla="*/ 495332 h 1022073"/>
              <a:gd name="connsiteX3" fmla="*/ 548354 w 1095060"/>
              <a:gd name="connsiteY3" fmla="*/ 1022067 h 1022073"/>
              <a:gd name="connsiteX4" fmla="*/ 112 w 1095060"/>
              <a:gd name="connsiteY4" fmla="*/ 505723 h 1022073"/>
              <a:gd name="connsiteX0" fmla="*/ 76 w 1282738"/>
              <a:gd name="connsiteY0" fmla="*/ 781306 h 1037515"/>
              <a:gd name="connsiteX1" fmla="*/ 692824 w 1282738"/>
              <a:gd name="connsiteY1" fmla="*/ 5431 h 1037515"/>
              <a:gd name="connsiteX2" fmla="*/ 1271272 w 1282738"/>
              <a:gd name="connsiteY2" fmla="*/ 500752 h 1037515"/>
              <a:gd name="connsiteX3" fmla="*/ 735354 w 1282738"/>
              <a:gd name="connsiteY3" fmla="*/ 1027487 h 1037515"/>
              <a:gd name="connsiteX4" fmla="*/ 76 w 1282738"/>
              <a:gd name="connsiteY4" fmla="*/ 781306 h 103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8" h="1037515">
                <a:moveTo>
                  <a:pt x="76" y="781306"/>
                </a:moveTo>
                <a:cubicBezTo>
                  <a:pt x="-7012" y="610963"/>
                  <a:pt x="480958" y="52190"/>
                  <a:pt x="692824" y="5431"/>
                </a:cubicBezTo>
                <a:cubicBezTo>
                  <a:pt x="904690" y="-41328"/>
                  <a:pt x="1271272" y="221455"/>
                  <a:pt x="1271272" y="500752"/>
                </a:cubicBezTo>
                <a:cubicBezTo>
                  <a:pt x="1356332" y="939537"/>
                  <a:pt x="947220" y="980728"/>
                  <a:pt x="735354" y="1027487"/>
                </a:cubicBezTo>
                <a:cubicBezTo>
                  <a:pt x="523488" y="1074246"/>
                  <a:pt x="7164" y="951649"/>
                  <a:pt x="76" y="781306"/>
                </a:cubicBez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869579" y="267459"/>
            <a:ext cx="71207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THỰC ĐƠN CỦA 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721" y="3249750"/>
            <a:ext cx="3584759" cy="259102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929" y="2506912"/>
            <a:ext cx="3971925" cy="4076700"/>
          </a:xfrm>
          <a:prstGeom prst="rect">
            <a:avLst/>
          </a:prstGeom>
        </p:spPr>
      </p:pic>
    </p:spTree>
    <p:extLst>
      <p:ext uri="{BB962C8B-B14F-4D97-AF65-F5344CB8AC3E}">
        <p14:creationId xmlns:p14="http://schemas.microsoft.com/office/powerpoint/2010/main" val="20440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21"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animBg="1"/>
      <p:bldP spid="9"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99">
      <a:dk1>
        <a:srgbClr val="000000"/>
      </a:dk1>
      <a:lt1>
        <a:srgbClr val="FFFFFF"/>
      </a:lt1>
      <a:dk2>
        <a:srgbClr val="2D3847"/>
      </a:dk2>
      <a:lt2>
        <a:srgbClr val="FFFFFF"/>
      </a:lt2>
      <a:accent1>
        <a:srgbClr val="EC9B29"/>
      </a:accent1>
      <a:accent2>
        <a:srgbClr val="76B53B"/>
      </a:accent2>
      <a:accent3>
        <a:srgbClr val="00ABB0"/>
      </a:accent3>
      <a:accent4>
        <a:srgbClr val="EE0038"/>
      </a:accent4>
      <a:accent5>
        <a:srgbClr val="EC9B29"/>
      </a:accent5>
      <a:accent6>
        <a:srgbClr val="76B53B"/>
      </a:accent6>
      <a:hlink>
        <a:srgbClr val="FEFFFE"/>
      </a:hlink>
      <a:folHlink>
        <a:srgbClr val="CFCCD0"/>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F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6473</TotalTime>
  <Words>672</Words>
  <Application>Microsoft Office PowerPoint</Application>
  <PresentationFormat>Màn hình rộng</PresentationFormat>
  <Paragraphs>77</Paragraphs>
  <Slides>14</Slides>
  <Notes>13</Notes>
  <HiddenSlides>0</HiddenSlides>
  <MMClips>0</MMClips>
  <ScaleCrop>false</ScaleCrop>
  <HeadingPairs>
    <vt:vector size="6" baseType="variant">
      <vt:variant>
        <vt:lpstr>Phông được Dùng</vt:lpstr>
      </vt:variant>
      <vt:variant>
        <vt:i4>10</vt:i4>
      </vt:variant>
      <vt:variant>
        <vt:lpstr>Chủ đề</vt:lpstr>
      </vt:variant>
      <vt:variant>
        <vt:i4>2</vt:i4>
      </vt:variant>
      <vt:variant>
        <vt:lpstr>Tiêu đề Bản chiếu</vt:lpstr>
      </vt:variant>
      <vt:variant>
        <vt:i4>14</vt:i4>
      </vt:variant>
    </vt:vector>
  </HeadingPairs>
  <TitlesOfParts>
    <vt:vector size="26" baseType="lpstr">
      <vt:lpstr>Roboto Black</vt:lpstr>
      <vt:lpstr>Wingdings</vt:lpstr>
      <vt:lpstr>思源黑体 CN Medium</vt:lpstr>
      <vt:lpstr>Pangolin</vt:lpstr>
      <vt:lpstr>Calibri</vt:lpstr>
      <vt:lpstr>Roboto</vt:lpstr>
      <vt:lpstr>Calibri Light</vt:lpstr>
      <vt:lpstr>思源黑体 CN</vt:lpstr>
      <vt:lpstr>Arial</vt:lpstr>
      <vt:lpstr>Times New Roman</vt:lpstr>
      <vt:lpstr>3_Office Theme</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Dung Âu</cp:lastModifiedBy>
  <cp:revision>362</cp:revision>
  <dcterms:created xsi:type="dcterms:W3CDTF">2023-04-01T23:44:56Z</dcterms:created>
  <dcterms:modified xsi:type="dcterms:W3CDTF">2026-03-09T03:51:37Z</dcterms:modified>
</cp:coreProperties>
</file>