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Lst>
  <p:notesMasterIdLst>
    <p:notesMasterId r:id="rId14"/>
  </p:notesMasterIdLst>
  <p:sldIdLst>
    <p:sldId id="437" r:id="rId4"/>
    <p:sldId id="256" r:id="rId5"/>
    <p:sldId id="279" r:id="rId6"/>
    <p:sldId id="280" r:id="rId7"/>
    <p:sldId id="281" r:id="rId8"/>
    <p:sldId id="282" r:id="rId9"/>
    <p:sldId id="270" r:id="rId10"/>
    <p:sldId id="272" r:id="rId11"/>
    <p:sldId id="273" r:id="rId12"/>
    <p:sldId id="274" r:id="rId13"/>
  </p:sldIdLst>
  <p:sldSz cx="18288000" cy="10287000"/>
  <p:notesSz cx="6858000" cy="9144000"/>
  <p:embeddedFontLst>
    <p:embeddedFont>
      <p:font typeface="Cambria" panose="02040503050406030204" pitchFamily="18" charset="0"/>
      <p:regular r:id="rId15"/>
      <p:bold r:id="rId16"/>
      <p:italic r:id="rId17"/>
      <p:boldItalic r:id="rId18"/>
    </p:embeddedFont>
    <p:embeddedFont>
      <p:font typeface="Glacial Indifference"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D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6" d="100"/>
          <a:sy n="56" d="100"/>
        </p:scale>
        <p:origin x="378"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5.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DD813-12B8-4443-B3E4-97EFDA450EC9}"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C39A48-87A4-41CB-A252-824881A1F7EE}" type="slidenum">
              <a:rPr lang="en-US" smtClean="0"/>
              <a:t>‹#›</a:t>
            </a:fld>
            <a:endParaRPr lang="en-US"/>
          </a:p>
        </p:txBody>
      </p:sp>
    </p:spTree>
    <p:extLst>
      <p:ext uri="{BB962C8B-B14F-4D97-AF65-F5344CB8AC3E}">
        <p14:creationId xmlns:p14="http://schemas.microsoft.com/office/powerpoint/2010/main" val="1965557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73E4DC-6D69-4C7A-B4FB-B5B054EA6FB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2092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2441885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2429992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734954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84380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4747114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03266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37491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402175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547643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3079152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pPr defTabSz="1371600"/>
            <a:fld id="{699B1BFB-13AA-44A7-B3E4-8886C719AEB0}" type="datetimeFigureOut">
              <a:rPr lang="zh-CN" altLang="en-US" sz="2700" smtClean="0">
                <a:solidFill>
                  <a:prstClr val="black"/>
                </a:solidFill>
              </a:rPr>
              <a:pPr defTabSz="1371600"/>
              <a:t>2026/3/9</a:t>
            </a:fld>
            <a:endParaRPr lang="zh-CN" altLang="en-US" sz="2700">
              <a:solidFill>
                <a:prstClr val="black"/>
              </a:solidFill>
            </a:endParaRPr>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pPr defTabSz="1371600"/>
            <a:endParaRPr lang="zh-CN" altLang="en-US" sz="2700">
              <a:solidFill>
                <a:prstClr val="black"/>
              </a:solidFill>
            </a:endParaRPr>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pPr defTabSz="1371600"/>
            <a:fld id="{859B06CD-746B-452A-A749-ADEDF9DA3876}"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770890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字魂37号-波纹乖乖体"/>
              <a:cs typeface="+mn-cs"/>
            </a:endParaRPr>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字魂37号-波纹乖乖体"/>
              <a:cs typeface="+mn-cs"/>
            </a:endParaRPr>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字魂37号-波纹乖乖体"/>
              <a:cs typeface="+mn-cs"/>
            </a:endParaRPr>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字魂37号-波纹乖乖体"/>
              <a:cs typeface="+mn-cs"/>
            </a:endParaRPr>
          </a:p>
        </p:txBody>
      </p:sp>
    </p:spTree>
    <p:extLst>
      <p:ext uri="{BB962C8B-B14F-4D97-AF65-F5344CB8AC3E}">
        <p14:creationId xmlns:p14="http://schemas.microsoft.com/office/powerpoint/2010/main" val="1192455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1" y="-46615"/>
            <a:ext cx="18288794" cy="10333616"/>
          </a:xfrm>
          <a:prstGeom prst="rect">
            <a:avLst/>
          </a:prstGeom>
        </p:spPr>
      </p:pic>
    </p:spTree>
    <p:extLst>
      <p:ext uri="{BB962C8B-B14F-4D97-AF65-F5344CB8AC3E}">
        <p14:creationId xmlns:p14="http://schemas.microsoft.com/office/powerpoint/2010/main" val="165161658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1384340"/>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4E0A2-C133-4F7F-A642-5DA85E6E2B89}"/>
              </a:ext>
            </a:extLst>
          </p:cNvPr>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a:extLst>
              <a:ext uri="{FF2B5EF4-FFF2-40B4-BE49-F238E27FC236}">
                <a16:creationId xmlns:a16="http://schemas.microsoft.com/office/drawing/2014/main" id="{9F3D25CB-F9C4-4AC8-8261-E333F8B4A20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B76A3D7-34FF-416C-8F0F-241D9B43BECF}"/>
              </a:ext>
            </a:extLst>
          </p:cNvPr>
          <p:cNvSpPr>
            <a:spLocks noGrp="1"/>
          </p:cNvSpPr>
          <p:nvPr>
            <p:ph type="dt" sz="half" idx="10"/>
          </p:nvPr>
        </p:nvSpPr>
        <p:spPr/>
        <p:txBody>
          <a:bodyPr/>
          <a:lstStyle/>
          <a:p>
            <a:fld id="{14B43335-9B88-42EB-9188-1DCC62FEFE3F}" type="datetimeFigureOut">
              <a:rPr lang="zh-CN" altLang="en-US" smtClean="0"/>
              <a:t>2026/3/9</a:t>
            </a:fld>
            <a:endParaRPr lang="zh-CN" altLang="en-US"/>
          </a:p>
        </p:txBody>
      </p:sp>
      <p:sp>
        <p:nvSpPr>
          <p:cNvPr id="5" name="页脚占位符 4">
            <a:extLst>
              <a:ext uri="{FF2B5EF4-FFF2-40B4-BE49-F238E27FC236}">
                <a16:creationId xmlns:a16="http://schemas.microsoft.com/office/drawing/2014/main" id="{3E6A94B1-7AC6-4CD7-9299-E35F743EDC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4B71CC-8CE4-439D-BCD5-4482D94C51F2}"/>
              </a:ext>
            </a:extLst>
          </p:cNvPr>
          <p:cNvSpPr>
            <a:spLocks noGrp="1"/>
          </p:cNvSpPr>
          <p:nvPr>
            <p:ph type="sldNum" sz="quarter" idx="12"/>
          </p:nvPr>
        </p:nvSpPr>
        <p:spPr/>
        <p:txBody>
          <a:bodyPr/>
          <a:lstStyle/>
          <a:p>
            <a:fld id="{00695AD5-D526-4D7C-A3E3-DBA2CF3F6126}" type="slidenum">
              <a:rPr lang="zh-CN" altLang="en-US" smtClean="0"/>
              <a:t>‹#›</a:t>
            </a:fld>
            <a:endParaRPr lang="zh-CN" altLang="en-US"/>
          </a:p>
        </p:txBody>
      </p:sp>
    </p:spTree>
    <p:extLst>
      <p:ext uri="{BB962C8B-B14F-4D97-AF65-F5344CB8AC3E}">
        <p14:creationId xmlns:p14="http://schemas.microsoft.com/office/powerpoint/2010/main" val="1514983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3.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1437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字魂37号-波纹乖乖体" panose="00000500000000000000" charset="-122"/>
          <a:ea typeface="字魂37号-波纹乖乖体" panose="00000500000000000000"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字魂37号-波纹乖乖体" panose="00000500000000000000" charset="-122"/>
          <a:ea typeface="字魂37号-波纹乖乖体" panose="00000500000000000000"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字魂37号-波纹乖乖体" panose="00000500000000000000" charset="-122"/>
          <a:ea typeface="字魂37号-波纹乖乖体" panose="00000500000000000000"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字魂37号-波纹乖乖体" panose="00000500000000000000" charset="-122"/>
          <a:ea typeface="字魂37号-波纹乖乖体" panose="00000500000000000000"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字魂37号-波纹乖乖体" panose="00000500000000000000" charset="-122"/>
          <a:ea typeface="字魂37号-波纹乖乖体" panose="00000500000000000000"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8288000" cy="10287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733422" y="514350"/>
            <a:ext cx="16821150" cy="92583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08274" y="277082"/>
            <a:ext cx="1885896" cy="1885896"/>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3794" y="15013808"/>
            <a:ext cx="1696842" cy="1696842"/>
          </a:xfrm>
          <a:prstGeom prst="rect">
            <a:avLst/>
          </a:prstGeom>
        </p:spPr>
      </p:pic>
    </p:spTree>
    <p:extLst>
      <p:ext uri="{BB962C8B-B14F-4D97-AF65-F5344CB8AC3E}">
        <p14:creationId xmlns:p14="http://schemas.microsoft.com/office/powerpoint/2010/main" val="126280987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4" name="组合 3"/>
          <p:cNvGrpSpPr/>
          <p:nvPr/>
        </p:nvGrpSpPr>
        <p:grpSpPr>
          <a:xfrm>
            <a:off x="1432152" y="1096054"/>
            <a:ext cx="15630525" cy="8220074"/>
            <a:chOff x="781050" y="749301"/>
            <a:chExt cx="10420350" cy="5480049"/>
          </a:xfrm>
        </p:grpSpPr>
        <p:sp>
          <p:nvSpPr>
            <p:cNvPr id="23" name="圆角矩形 22"/>
            <p:cNvSpPr/>
            <p:nvPr/>
          </p:nvSpPr>
          <p:spPr>
            <a:xfrm>
              <a:off x="781050" y="749301"/>
              <a:ext cx="10420350" cy="5480049"/>
            </a:xfrm>
            <a:prstGeom prst="roundRect">
              <a:avLst>
                <a:gd name="adj" fmla="val 5000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a:solidFill>
                  <a:prstClr val="white"/>
                </a:solidFill>
                <a:latin typeface="思源黑体 CN"/>
                <a:ea typeface="思源黑体 CN"/>
              </a:endParaRPr>
            </a:p>
          </p:txBody>
        </p:sp>
        <p:sp>
          <p:nvSpPr>
            <p:cNvPr id="26" name="圆角矩形 25"/>
            <p:cNvSpPr/>
            <p:nvPr/>
          </p:nvSpPr>
          <p:spPr>
            <a:xfrm>
              <a:off x="885371" y="851805"/>
              <a:ext cx="10218058" cy="5244196"/>
            </a:xfrm>
            <a:prstGeom prst="roundRect">
              <a:avLst>
                <a:gd name="adj" fmla="val 50000"/>
              </a:avLst>
            </a:prstGeom>
            <a:solidFill>
              <a:schemeClr val="bg1"/>
            </a:solidFill>
            <a:ln w="28575">
              <a:solidFill>
                <a:srgbClr val="E35F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69">
                <a:defRPr/>
              </a:pPr>
              <a:endParaRPr lang="zh-CN" altLang="en-US" sz="2700" dirty="0">
                <a:solidFill>
                  <a:prstClr val="white"/>
                </a:solidFill>
                <a:latin typeface="思源黑体 CN"/>
                <a:ea typeface="思源黑体 CN"/>
              </a:endParaRPr>
            </a:p>
          </p:txBody>
        </p:sp>
      </p:grpSp>
      <p:grpSp>
        <p:nvGrpSpPr>
          <p:cNvPr id="5" name="组合 4"/>
          <p:cNvGrpSpPr/>
          <p:nvPr/>
        </p:nvGrpSpPr>
        <p:grpSpPr>
          <a:xfrm>
            <a:off x="-453803" y="4900716"/>
            <a:ext cx="19402431" cy="7458075"/>
            <a:chOff x="-371477" y="3244397"/>
            <a:chExt cx="12934954" cy="497205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54301" t="7619" r="16012" b="5381"/>
            <a:stretch/>
          </p:blipFill>
          <p:spPr>
            <a:xfrm>
              <a:off x="8943977" y="3244397"/>
              <a:ext cx="3619500" cy="497205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34613" t="13619" r="31488" b="26302"/>
            <a:stretch/>
          </p:blipFill>
          <p:spPr>
            <a:xfrm>
              <a:off x="2713263" y="3853542"/>
              <a:ext cx="4132943" cy="3433536"/>
            </a:xfrm>
            <a:prstGeom prst="rect">
              <a:avLst/>
            </a:prstGeom>
          </p:spPr>
        </p:pic>
        <p:pic>
          <p:nvPicPr>
            <p:cNvPr id="8" name="图片 7"/>
            <p:cNvPicPr>
              <a:picLocks noChangeAspect="1"/>
            </p:cNvPicPr>
            <p:nvPr/>
          </p:nvPicPr>
          <p:blipFill rotWithShape="1">
            <a:blip r:embed="rId5">
              <a:extLst>
                <a:ext uri="{28A0092B-C50C-407E-A947-70E740481C1C}">
                  <a14:useLocalDpi xmlns:a14="http://schemas.microsoft.com/office/drawing/2010/main" val="0"/>
                </a:ext>
              </a:extLst>
            </a:blip>
            <a:srcRect l="27381" t="13778" r="42024" b="12064"/>
            <a:stretch/>
          </p:blipFill>
          <p:spPr>
            <a:xfrm>
              <a:off x="-371477" y="3611336"/>
              <a:ext cx="3730171" cy="4238171"/>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52976" t="20222" r="23690" b="27206"/>
            <a:stretch/>
          </p:blipFill>
          <p:spPr>
            <a:xfrm>
              <a:off x="6579053" y="4096202"/>
              <a:ext cx="2844801" cy="3004457"/>
            </a:xfrm>
            <a:prstGeom prst="rect">
              <a:avLst/>
            </a:prstGeom>
          </p:spPr>
        </p:pic>
      </p:grpSp>
      <p:pic>
        <p:nvPicPr>
          <p:cNvPr id="3" name="图片 2"/>
          <p:cNvPicPr>
            <a:picLocks noChangeAspect="1"/>
          </p:cNvPicPr>
          <p:nvPr/>
        </p:nvPicPr>
        <p:blipFill>
          <a:blip r:embed="rId7"/>
          <a:stretch>
            <a:fillRect/>
          </a:stretch>
        </p:blipFill>
        <p:spPr>
          <a:xfrm>
            <a:off x="2" y="2"/>
            <a:ext cx="18289586" cy="3100085"/>
          </a:xfrm>
          <a:prstGeom prst="rect">
            <a:avLst/>
          </a:prstGeom>
        </p:spPr>
      </p:pic>
      <p:sp>
        <p:nvSpPr>
          <p:cNvPr id="25" name="TextBox 24"/>
          <p:cNvSpPr txBox="1"/>
          <p:nvPr/>
        </p:nvSpPr>
        <p:spPr>
          <a:xfrm>
            <a:off x="3363039" y="1784129"/>
            <a:ext cx="18317496" cy="1015663"/>
          </a:xfrm>
          <a:prstGeom prst="rect">
            <a:avLst/>
          </a:prstGeom>
          <a:noFill/>
        </p:spPr>
        <p:txBody>
          <a:bodyPr wrap="square" rtlCol="0">
            <a:spAutoFit/>
          </a:bodyPr>
          <a:lstStyle/>
          <a:p>
            <a:pPr defTabSz="2057504">
              <a:defRPr/>
            </a:pPr>
            <a:r>
              <a:rPr lang="en-US" sz="6000" b="1" dirty="0">
                <a:solidFill>
                  <a:srgbClr val="0000FF"/>
                </a:solidFill>
                <a:latin typeface="Times New Roman" panose="02020603050405020304" pitchFamily="18" charset="0"/>
                <a:ea typeface="思源黑体 CN"/>
                <a:cs typeface="Times New Roman" panose="02020603050405020304" pitchFamily="18" charset="0"/>
              </a:rPr>
              <a:t>TRƯỜNG TIỂU HỌC SÀI ĐỒNG</a:t>
            </a:r>
          </a:p>
        </p:txBody>
      </p:sp>
      <p:sp>
        <p:nvSpPr>
          <p:cNvPr id="28" name="TextBox 27"/>
          <p:cNvSpPr txBox="1"/>
          <p:nvPr/>
        </p:nvSpPr>
        <p:spPr>
          <a:xfrm>
            <a:off x="1588632" y="4227107"/>
            <a:ext cx="15463683" cy="1754326"/>
          </a:xfrm>
          <a:prstGeom prst="rect">
            <a:avLst/>
          </a:prstGeom>
          <a:noFill/>
        </p:spPr>
        <p:txBody>
          <a:bodyPr wrap="square" rtlCol="0">
            <a:spAutoFit/>
          </a:bodyPr>
          <a:lstStyle/>
          <a:p>
            <a:pPr algn="ctr" defTabSz="2057504">
              <a:defRPr/>
            </a:pPr>
            <a:r>
              <a:rPr lang="en-US" sz="5400" b="1" dirty="0" err="1">
                <a:solidFill>
                  <a:srgbClr val="000000"/>
                </a:solidFill>
                <a:latin typeface="Times New Roman" panose="02020603050405020304" pitchFamily="18" charset="0"/>
                <a:ea typeface="思源黑体 CN"/>
                <a:cs typeface="Times New Roman" panose="02020603050405020304" pitchFamily="18" charset="0"/>
              </a:rPr>
              <a:t>Lớp</a:t>
            </a:r>
            <a:r>
              <a:rPr lang="en-US" sz="5400" b="1" dirty="0">
                <a:solidFill>
                  <a:srgbClr val="000000"/>
                </a:solidFill>
                <a:latin typeface="Times New Roman" panose="02020603050405020304" pitchFamily="18" charset="0"/>
                <a:ea typeface="思源黑体 CN"/>
                <a:cs typeface="Times New Roman" panose="02020603050405020304" pitchFamily="18" charset="0"/>
              </a:rPr>
              <a:t>: 4A5</a:t>
            </a:r>
          </a:p>
          <a:p>
            <a:pPr algn="ctr" defTabSz="2057504">
              <a:defRPr/>
            </a:pPr>
            <a:r>
              <a:rPr lang="en-US" sz="5400" b="1" dirty="0">
                <a:solidFill>
                  <a:srgbClr val="000000"/>
                </a:solidFill>
                <a:latin typeface="Times New Roman" panose="02020603050405020304" pitchFamily="18" charset="0"/>
                <a:ea typeface="思源黑体 CN"/>
                <a:cs typeface="Times New Roman" panose="02020603050405020304" pitchFamily="18" charset="0"/>
              </a:rPr>
              <a:t>GV: Âu Thị Thanh Dung</a:t>
            </a:r>
          </a:p>
        </p:txBody>
      </p:sp>
    </p:spTree>
    <p:extLst>
      <p:ext uri="{BB962C8B-B14F-4D97-AF65-F5344CB8AC3E}">
        <p14:creationId xmlns:p14="http://schemas.microsoft.com/office/powerpoint/2010/main" val="240393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grpSp>
        <p:nvGrpSpPr>
          <p:cNvPr id="14" name="Group 13"/>
          <p:cNvGrpSpPr/>
          <p:nvPr/>
        </p:nvGrpSpPr>
        <p:grpSpPr>
          <a:xfrm>
            <a:off x="5943600" y="1962095"/>
            <a:ext cx="10287000" cy="2276819"/>
            <a:chOff x="1752600" y="5017997"/>
            <a:chExt cx="10287000" cy="1954303"/>
          </a:xfrm>
        </p:grpSpPr>
        <p:sp>
          <p:nvSpPr>
            <p:cNvPr id="15" name="Cloud 14"/>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7" name="Freeform 6"/>
          <p:cNvSpPr/>
          <p:nvPr/>
        </p:nvSpPr>
        <p:spPr>
          <a:xfrm>
            <a:off x="533400" y="5648373"/>
            <a:ext cx="4495800" cy="4444055"/>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3"/>
            <a:stretch>
              <a:fillRect/>
            </a:stretch>
          </a:blipFill>
        </p:spPr>
      </p:sp>
      <p:sp>
        <p:nvSpPr>
          <p:cNvPr id="5" name="Rectangle 4"/>
          <p:cNvSpPr/>
          <p:nvPr/>
        </p:nvSpPr>
        <p:spPr>
          <a:xfrm>
            <a:off x="5696980" y="4509912"/>
            <a:ext cx="11830317" cy="4401205"/>
          </a:xfrm>
          <a:prstGeom prst="rect">
            <a:avLst/>
          </a:prstGeom>
        </p:spPr>
        <p:txBody>
          <a:bodyPr wrap="square">
            <a:spAutoFit/>
          </a:bodyPr>
          <a:lstStyle/>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Chính: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sao vậy An?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Tớ mới bị cô giáo ghi lỗi vì nói chuyện cùng Quyên xong.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Không sao đâu An, bạn biết lỗi lần sau sửa là được mà!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Chính: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nói đúng đó! Ai cũng phải có lúc mắc lỗi mà!</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Được rồi! Cảm ơn các cậu nhé! </a:t>
            </a:r>
            <a:endParaRPr lang="vi-VN" sz="40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242512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1104649" y="495299"/>
            <a:ext cx="9429046" cy="8552237"/>
          </a:xfrm>
          <a:custGeom>
            <a:avLst/>
            <a:gdLst/>
            <a:ahLst/>
            <a:cxnLst/>
            <a:rect l="l" t="t" r="r" b="b"/>
            <a:pathLst>
              <a:path w="8872810" h="7808073">
                <a:moveTo>
                  <a:pt x="0" y="0"/>
                </a:moveTo>
                <a:lnTo>
                  <a:pt x="8872810" y="0"/>
                </a:lnTo>
                <a:lnTo>
                  <a:pt x="8872810" y="7808072"/>
                </a:lnTo>
                <a:lnTo>
                  <a:pt x="0" y="78080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71992" y="5515433"/>
            <a:ext cx="9663934" cy="4771567"/>
          </a:xfrm>
          <a:custGeom>
            <a:avLst/>
            <a:gdLst/>
            <a:ahLst/>
            <a:cxnLst/>
            <a:rect l="l" t="t" r="r" b="b"/>
            <a:pathLst>
              <a:path w="9663934" h="4771567">
                <a:moveTo>
                  <a:pt x="0" y="0"/>
                </a:moveTo>
                <a:lnTo>
                  <a:pt x="9663934" y="0"/>
                </a:lnTo>
                <a:lnTo>
                  <a:pt x="9663934" y="4771567"/>
                </a:lnTo>
                <a:lnTo>
                  <a:pt x="0" y="4771567"/>
                </a:lnTo>
                <a:lnTo>
                  <a:pt x="0" y="0"/>
                </a:lnTo>
                <a:close/>
              </a:path>
            </a:pathLst>
          </a:custGeom>
          <a:blipFill>
            <a:blip r:embed="rId5"/>
            <a:stretch>
              <a:fillRect/>
            </a:stretch>
          </a:blipFill>
        </p:spPr>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2787" y="7519733"/>
            <a:ext cx="932769" cy="957155"/>
          </a:xfrm>
          <a:prstGeom prst="rect">
            <a:avLst/>
          </a:prstGeom>
        </p:spPr>
      </p:pic>
      <p:pic>
        <p:nvPicPr>
          <p:cNvPr id="11" name="Picture 10"/>
          <p:cNvPicPr>
            <a:picLocks noChangeAspect="1"/>
          </p:cNvPicPr>
          <p:nvPr/>
        </p:nvPicPr>
        <p:blipFill>
          <a:blip r:embed="rId7"/>
          <a:stretch>
            <a:fillRect/>
          </a:stretch>
        </p:blipFill>
        <p:spPr>
          <a:xfrm>
            <a:off x="2590800" y="829171"/>
            <a:ext cx="25556647" cy="67183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050" y="-6668"/>
            <a:ext cx="19160490" cy="10287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a:solidFill>
                    <a:prstClr val="white"/>
                  </a:solidFill>
                  <a:latin typeface="Cambria" panose="02040503050406030204" pitchFamily="18" charset="0"/>
                  <a:ea typeface="字魂37号-波纹乖乖体"/>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a:solidFill>
                    <a:prstClr val="white"/>
                  </a:solidFill>
                  <a:latin typeface="Cambria" panose="02040503050406030204" pitchFamily="18" charset="0"/>
                  <a:ea typeface="字魂37号-波纹乖乖体"/>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1359375" y="802093"/>
            <a:ext cx="15227418" cy="2123658"/>
          </a:xfrm>
          <a:prstGeom prst="rect">
            <a:avLst/>
          </a:prstGeom>
          <a:noFill/>
        </p:spPr>
        <p:txBody>
          <a:bodyPr wrap="square">
            <a:spAutoFit/>
          </a:bodyPr>
          <a:lstStyle/>
          <a:p>
            <a:pPr algn="ctr" defTabSz="1371600">
              <a:defRPr/>
            </a:pP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3.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Đưa</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ra</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lời</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khuyên</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cho</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trong</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tình</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huống</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dưới</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6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đây</a:t>
            </a:r>
            <a:r>
              <a:rPr lang="en-US" sz="66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prstClr val="black"/>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1279894" y="3827721"/>
            <a:ext cx="7026089" cy="43434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9057113" y="3674047"/>
            <a:ext cx="7713924" cy="4730993"/>
          </a:xfrm>
          <a:prstGeom prst="rect">
            <a:avLst/>
          </a:prstGeom>
        </p:spPr>
      </p:pic>
    </p:spTree>
    <p:custDataLst>
      <p:tags r:id="rId1"/>
    </p:custDataLst>
    <p:extLst>
      <p:ext uri="{BB962C8B-B14F-4D97-AF65-F5344CB8AC3E}">
        <p14:creationId xmlns:p14="http://schemas.microsoft.com/office/powerpoint/2010/main" val="1678289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050" y="-6668"/>
            <a:ext cx="19160490" cy="10287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a:solidFill>
                    <a:prstClr val="white"/>
                  </a:solidFill>
                  <a:latin typeface="Cambria" panose="02040503050406030204" pitchFamily="18" charset="0"/>
                  <a:ea typeface="字魂37号-波纹乖乖体"/>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a:solidFill>
                    <a:prstClr val="white"/>
                  </a:solidFill>
                  <a:latin typeface="Cambria" panose="02040503050406030204" pitchFamily="18" charset="0"/>
                  <a:ea typeface="字魂37号-波纹乖乖体"/>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1232048" y="3349256"/>
            <a:ext cx="7026089" cy="4343400"/>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8479914" y="2791048"/>
            <a:ext cx="9015960" cy="6331688"/>
          </a:xfrm>
          <a:custGeom>
            <a:avLst/>
            <a:gdLst>
              <a:gd name="csX0" fmla="*/ 0 w 9015960"/>
              <a:gd name="csY0" fmla="*/ 1055302 h 6331688"/>
              <a:gd name="csX1" fmla="*/ 1055302 w 9015960"/>
              <a:gd name="csY1" fmla="*/ 0 h 6331688"/>
              <a:gd name="csX2" fmla="*/ 7960658 w 9015960"/>
              <a:gd name="csY2" fmla="*/ 0 h 6331688"/>
              <a:gd name="csX3" fmla="*/ 9015960 w 9015960"/>
              <a:gd name="csY3" fmla="*/ 1055302 h 6331688"/>
              <a:gd name="csX4" fmla="*/ 9015960 w 9015960"/>
              <a:gd name="csY4" fmla="*/ 5276386 h 6331688"/>
              <a:gd name="csX5" fmla="*/ 7960658 w 9015960"/>
              <a:gd name="csY5" fmla="*/ 6331688 h 6331688"/>
              <a:gd name="csX6" fmla="*/ 1055302 w 9015960"/>
              <a:gd name="csY6" fmla="*/ 6331688 h 6331688"/>
              <a:gd name="csX7" fmla="*/ 0 w 9015960"/>
              <a:gd name="csY7" fmla="*/ 5276386 h 6331688"/>
              <a:gd name="csX8" fmla="*/ 0 w 9015960"/>
              <a:gd name="csY8" fmla="*/ 1055302 h 63316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15960" h="6331688" fill="none" extrusionOk="0">
                <a:moveTo>
                  <a:pt x="0" y="1055302"/>
                </a:moveTo>
                <a:cubicBezTo>
                  <a:pt x="652" y="490136"/>
                  <a:pt x="491059" y="31190"/>
                  <a:pt x="1055302" y="0"/>
                </a:cubicBezTo>
                <a:cubicBezTo>
                  <a:pt x="2110443" y="72427"/>
                  <a:pt x="5323897" y="61419"/>
                  <a:pt x="7960658" y="0"/>
                </a:cubicBezTo>
                <a:cubicBezTo>
                  <a:pt x="8529763" y="-94457"/>
                  <a:pt x="8925654" y="445160"/>
                  <a:pt x="9015960" y="1055302"/>
                </a:cubicBezTo>
                <a:cubicBezTo>
                  <a:pt x="9116836" y="1874137"/>
                  <a:pt x="8908647" y="3673567"/>
                  <a:pt x="9015960" y="5276386"/>
                </a:cubicBezTo>
                <a:cubicBezTo>
                  <a:pt x="9032576" y="5774883"/>
                  <a:pt x="8471158" y="6250609"/>
                  <a:pt x="7960658" y="6331688"/>
                </a:cubicBezTo>
                <a:cubicBezTo>
                  <a:pt x="4779441" y="6361515"/>
                  <a:pt x="1919328" y="6252382"/>
                  <a:pt x="1055302" y="6331688"/>
                </a:cubicBezTo>
                <a:cubicBezTo>
                  <a:pt x="539874" y="6324069"/>
                  <a:pt x="-101917" y="5879366"/>
                  <a:pt x="0" y="5276386"/>
                </a:cubicBezTo>
                <a:cubicBezTo>
                  <a:pt x="50037" y="4109989"/>
                  <a:pt x="770" y="1643934"/>
                  <a:pt x="0" y="1055302"/>
                </a:cubicBezTo>
                <a:close/>
              </a:path>
              <a:path w="9015960" h="6331688" stroke="0" extrusionOk="0">
                <a:moveTo>
                  <a:pt x="0" y="1055302"/>
                </a:moveTo>
                <a:cubicBezTo>
                  <a:pt x="93469" y="497953"/>
                  <a:pt x="483332" y="22620"/>
                  <a:pt x="1055302" y="0"/>
                </a:cubicBezTo>
                <a:cubicBezTo>
                  <a:pt x="4331832" y="123000"/>
                  <a:pt x="4562932" y="-96860"/>
                  <a:pt x="7960658" y="0"/>
                </a:cubicBezTo>
                <a:cubicBezTo>
                  <a:pt x="8496266" y="-35988"/>
                  <a:pt x="9034842" y="434408"/>
                  <a:pt x="9015960" y="1055302"/>
                </a:cubicBezTo>
                <a:cubicBezTo>
                  <a:pt x="9019133" y="2350010"/>
                  <a:pt x="9110227" y="4555755"/>
                  <a:pt x="9015960" y="5276386"/>
                </a:cubicBezTo>
                <a:cubicBezTo>
                  <a:pt x="8965152" y="5877620"/>
                  <a:pt x="8479490" y="6321215"/>
                  <a:pt x="7960658" y="6331688"/>
                </a:cubicBezTo>
                <a:cubicBezTo>
                  <a:pt x="6891005" y="6170981"/>
                  <a:pt x="4245046" y="6371355"/>
                  <a:pt x="1055302" y="6331688"/>
                </a:cubicBezTo>
                <a:cubicBezTo>
                  <a:pt x="445425" y="6326225"/>
                  <a:pt x="-103560" y="5812297"/>
                  <a:pt x="0" y="5276386"/>
                </a:cubicBezTo>
                <a:cubicBezTo>
                  <a:pt x="32216" y="4045066"/>
                  <a:pt x="57206" y="2818663"/>
                  <a:pt x="0" y="1055302"/>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2801" kern="0" dirty="0">
              <a:solidFill>
                <a:srgbClr val="75ADCC"/>
              </a:solidFill>
              <a:latin typeface="Arial"/>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8936555" y="2987513"/>
            <a:ext cx="8479575" cy="5909310"/>
          </a:xfrm>
          <a:prstGeom prst="rect">
            <a:avLst/>
          </a:prstGeom>
          <a:noFill/>
        </p:spPr>
        <p:txBody>
          <a:bodyPr wrap="square">
            <a:spAutoFit/>
          </a:bodyPr>
          <a:lstStyle/>
          <a:p>
            <a:pPr algn="just" defTabSz="1828755">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lang="en-US"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15223556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9050" y="-6668"/>
            <a:ext cx="19160490" cy="10287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a:solidFill>
                    <a:prstClr val="white"/>
                  </a:solidFill>
                  <a:latin typeface="Cambria" panose="02040503050406030204" pitchFamily="18" charset="0"/>
                  <a:ea typeface="字魂37号-波纹乖乖体"/>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a:solidFill>
                    <a:prstClr val="white"/>
                  </a:solidFill>
                  <a:latin typeface="Cambria" panose="02040503050406030204" pitchFamily="18" charset="0"/>
                  <a:ea typeface="字魂37号-波纹乖乖体"/>
                </a:endParaRPr>
              </a:p>
            </p:txBody>
          </p:sp>
        </p:grpSp>
      </p:grpSp>
      <p:sp>
        <p:nvSpPr>
          <p:cNvPr id="8" name="Rectangle: Rounded Corners 7">
            <a:extLst>
              <a:ext uri="{FF2B5EF4-FFF2-40B4-BE49-F238E27FC236}">
                <a16:creationId xmlns:a16="http://schemas.microsoft.com/office/drawing/2014/main" id="{7349EA93-E8D2-8317-9FB4-39B8E10BCE93}"/>
              </a:ext>
            </a:extLst>
          </p:cNvPr>
          <p:cNvSpPr/>
          <p:nvPr/>
        </p:nvSpPr>
        <p:spPr>
          <a:xfrm>
            <a:off x="8479914" y="2791048"/>
            <a:ext cx="9015960" cy="6331688"/>
          </a:xfrm>
          <a:custGeom>
            <a:avLst/>
            <a:gdLst>
              <a:gd name="csX0" fmla="*/ 0 w 9015960"/>
              <a:gd name="csY0" fmla="*/ 1055302 h 6331688"/>
              <a:gd name="csX1" fmla="*/ 1055302 w 9015960"/>
              <a:gd name="csY1" fmla="*/ 0 h 6331688"/>
              <a:gd name="csX2" fmla="*/ 7960658 w 9015960"/>
              <a:gd name="csY2" fmla="*/ 0 h 6331688"/>
              <a:gd name="csX3" fmla="*/ 9015960 w 9015960"/>
              <a:gd name="csY3" fmla="*/ 1055302 h 6331688"/>
              <a:gd name="csX4" fmla="*/ 9015960 w 9015960"/>
              <a:gd name="csY4" fmla="*/ 5276386 h 6331688"/>
              <a:gd name="csX5" fmla="*/ 7960658 w 9015960"/>
              <a:gd name="csY5" fmla="*/ 6331688 h 6331688"/>
              <a:gd name="csX6" fmla="*/ 1055302 w 9015960"/>
              <a:gd name="csY6" fmla="*/ 6331688 h 6331688"/>
              <a:gd name="csX7" fmla="*/ 0 w 9015960"/>
              <a:gd name="csY7" fmla="*/ 5276386 h 6331688"/>
              <a:gd name="csX8" fmla="*/ 0 w 9015960"/>
              <a:gd name="csY8" fmla="*/ 1055302 h 63316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9015960" h="6331688" fill="none" extrusionOk="0">
                <a:moveTo>
                  <a:pt x="0" y="1055302"/>
                </a:moveTo>
                <a:cubicBezTo>
                  <a:pt x="652" y="490136"/>
                  <a:pt x="491059" y="31190"/>
                  <a:pt x="1055302" y="0"/>
                </a:cubicBezTo>
                <a:cubicBezTo>
                  <a:pt x="2110443" y="72427"/>
                  <a:pt x="5323897" y="61419"/>
                  <a:pt x="7960658" y="0"/>
                </a:cubicBezTo>
                <a:cubicBezTo>
                  <a:pt x="8529763" y="-94457"/>
                  <a:pt x="8925654" y="445160"/>
                  <a:pt x="9015960" y="1055302"/>
                </a:cubicBezTo>
                <a:cubicBezTo>
                  <a:pt x="9116836" y="1874137"/>
                  <a:pt x="8908647" y="3673567"/>
                  <a:pt x="9015960" y="5276386"/>
                </a:cubicBezTo>
                <a:cubicBezTo>
                  <a:pt x="9032576" y="5774883"/>
                  <a:pt x="8471158" y="6250609"/>
                  <a:pt x="7960658" y="6331688"/>
                </a:cubicBezTo>
                <a:cubicBezTo>
                  <a:pt x="4779441" y="6361515"/>
                  <a:pt x="1919328" y="6252382"/>
                  <a:pt x="1055302" y="6331688"/>
                </a:cubicBezTo>
                <a:cubicBezTo>
                  <a:pt x="539874" y="6324069"/>
                  <a:pt x="-101917" y="5879366"/>
                  <a:pt x="0" y="5276386"/>
                </a:cubicBezTo>
                <a:cubicBezTo>
                  <a:pt x="50037" y="4109989"/>
                  <a:pt x="770" y="1643934"/>
                  <a:pt x="0" y="1055302"/>
                </a:cubicBezTo>
                <a:close/>
              </a:path>
              <a:path w="9015960" h="6331688" stroke="0" extrusionOk="0">
                <a:moveTo>
                  <a:pt x="0" y="1055302"/>
                </a:moveTo>
                <a:cubicBezTo>
                  <a:pt x="93469" y="497953"/>
                  <a:pt x="483332" y="22620"/>
                  <a:pt x="1055302" y="0"/>
                </a:cubicBezTo>
                <a:cubicBezTo>
                  <a:pt x="4331832" y="123000"/>
                  <a:pt x="4562932" y="-96860"/>
                  <a:pt x="7960658" y="0"/>
                </a:cubicBezTo>
                <a:cubicBezTo>
                  <a:pt x="8496266" y="-35988"/>
                  <a:pt x="9034842" y="434408"/>
                  <a:pt x="9015960" y="1055302"/>
                </a:cubicBezTo>
                <a:cubicBezTo>
                  <a:pt x="9019133" y="2350010"/>
                  <a:pt x="9110227" y="4555755"/>
                  <a:pt x="9015960" y="5276386"/>
                </a:cubicBezTo>
                <a:cubicBezTo>
                  <a:pt x="8965152" y="5877620"/>
                  <a:pt x="8479490" y="6321215"/>
                  <a:pt x="7960658" y="6331688"/>
                </a:cubicBezTo>
                <a:cubicBezTo>
                  <a:pt x="6891005" y="6170981"/>
                  <a:pt x="4245046" y="6371355"/>
                  <a:pt x="1055302" y="6331688"/>
                </a:cubicBezTo>
                <a:cubicBezTo>
                  <a:pt x="445425" y="6326225"/>
                  <a:pt x="-103560" y="5812297"/>
                  <a:pt x="0" y="5276386"/>
                </a:cubicBezTo>
                <a:cubicBezTo>
                  <a:pt x="32216" y="4045066"/>
                  <a:pt x="57206" y="2818663"/>
                  <a:pt x="0" y="1055302"/>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defRPr/>
            </a:pPr>
            <a:endParaRPr lang="en-US" sz="2801" kern="0" dirty="0">
              <a:solidFill>
                <a:srgbClr val="75ADCC"/>
              </a:solidFill>
              <a:latin typeface="Arial"/>
              <a:ea typeface="字魂37号-波纹乖乖体"/>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8936555" y="2987513"/>
            <a:ext cx="8479575" cy="5909310"/>
          </a:xfrm>
          <a:prstGeom prst="rect">
            <a:avLst/>
          </a:prstGeom>
          <a:noFill/>
        </p:spPr>
        <p:txBody>
          <a:bodyPr wrap="square">
            <a:spAutoFit/>
          </a:bodyPr>
          <a:lstStyle/>
          <a:p>
            <a:pPr algn="just" defTabSz="1828755">
              <a:buClr>
                <a:srgbClr val="000000"/>
              </a:buClr>
            </a:pP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lang="en-US" sz="54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4"/>
          <a:stretch>
            <a:fillRect/>
          </a:stretch>
        </p:blipFill>
        <p:spPr>
          <a:xfrm>
            <a:off x="1146489" y="3371019"/>
            <a:ext cx="7019316" cy="4304985"/>
          </a:xfrm>
          <a:prstGeom prst="rect">
            <a:avLst/>
          </a:prstGeom>
        </p:spPr>
      </p:pic>
    </p:spTree>
    <p:custDataLst>
      <p:tags r:id="rId1"/>
    </p:custDataLst>
    <p:extLst>
      <p:ext uri="{BB962C8B-B14F-4D97-AF65-F5344CB8AC3E}">
        <p14:creationId xmlns:p14="http://schemas.microsoft.com/office/powerpoint/2010/main" val="941029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0"/>
            <a:ext cx="19161443" cy="10287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2626996" y="-149012"/>
            <a:ext cx="14474231" cy="8075583"/>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11915150" y="6448135"/>
            <a:ext cx="2022783" cy="2091116"/>
          </a:xfrm>
          <a:prstGeom prst="rect">
            <a:avLst/>
          </a:prstGeom>
        </p:spPr>
      </p:pic>
      <p:sp>
        <p:nvSpPr>
          <p:cNvPr id="15" name="星形: 五角 14"/>
          <p:cNvSpPr/>
          <p:nvPr/>
        </p:nvSpPr>
        <p:spPr>
          <a:xfrm rot="1823526">
            <a:off x="521778" y="6582197"/>
            <a:ext cx="725709" cy="725709"/>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字魂37号-波纹乖乖体"/>
              <a:ea typeface="字魂37号-波纹乖乖体"/>
            </a:endParaRPr>
          </a:p>
        </p:txBody>
      </p:sp>
      <p:sp>
        <p:nvSpPr>
          <p:cNvPr id="16" name="椭圆 15"/>
          <p:cNvSpPr/>
          <p:nvPr/>
        </p:nvSpPr>
        <p:spPr>
          <a:xfrm>
            <a:off x="1190699" y="8762558"/>
            <a:ext cx="190500" cy="190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字魂37号-波纹乖乖体"/>
              <a:ea typeface="字魂37号-波纹乖乖体"/>
            </a:endParaRPr>
          </a:p>
        </p:txBody>
      </p:sp>
      <p:pic>
        <p:nvPicPr>
          <p:cNvPr id="3" name="图片 2" descr="22"/>
          <p:cNvPicPr>
            <a:picLocks noChangeAspect="1"/>
          </p:cNvPicPr>
          <p:nvPr/>
        </p:nvPicPr>
        <p:blipFill>
          <a:blip r:embed="rId5"/>
          <a:stretch>
            <a:fillRect/>
          </a:stretch>
        </p:blipFill>
        <p:spPr>
          <a:xfrm>
            <a:off x="1822133" y="8474393"/>
            <a:ext cx="2402205" cy="1293495"/>
          </a:xfrm>
          <a:prstGeom prst="rect">
            <a:avLst/>
          </a:prstGeom>
        </p:spPr>
      </p:pic>
      <p:pic>
        <p:nvPicPr>
          <p:cNvPr id="4" name="图片 3" descr="21"/>
          <p:cNvPicPr>
            <a:picLocks noChangeAspect="1"/>
          </p:cNvPicPr>
          <p:nvPr/>
        </p:nvPicPr>
        <p:blipFill>
          <a:blip r:embed="rId6"/>
          <a:stretch>
            <a:fillRect/>
          </a:stretch>
        </p:blipFill>
        <p:spPr>
          <a:xfrm>
            <a:off x="16225838" y="2496503"/>
            <a:ext cx="1487805" cy="1511618"/>
          </a:xfrm>
          <a:prstGeom prst="rect">
            <a:avLst/>
          </a:prstGeom>
        </p:spPr>
      </p:pic>
      <p:pic>
        <p:nvPicPr>
          <p:cNvPr id="22" name="图片 21" descr="24"/>
          <p:cNvPicPr>
            <a:picLocks noChangeAspect="1"/>
          </p:cNvPicPr>
          <p:nvPr/>
        </p:nvPicPr>
        <p:blipFill>
          <a:blip r:embed="rId7"/>
          <a:stretch>
            <a:fillRect/>
          </a:stretch>
        </p:blipFill>
        <p:spPr>
          <a:xfrm>
            <a:off x="13274993" y="8799196"/>
            <a:ext cx="715328" cy="757238"/>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4704908" y="1608226"/>
            <a:ext cx="10669773" cy="4708981"/>
          </a:xfrm>
          <a:prstGeom prst="rect">
            <a:avLst/>
          </a:prstGeom>
          <a:noFill/>
        </p:spPr>
        <p:txBody>
          <a:bodyPr wrap="square">
            <a:spAutoFit/>
          </a:bodyPr>
          <a:lstStyle/>
          <a:p>
            <a:pPr algn="ctr" defTabSz="1371600"/>
            <a:r>
              <a:rPr lang="vi-VN" sz="6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lang="en-US" sz="6000" dirty="0">
              <a:solidFill>
                <a:srgbClr val="ED7D31">
                  <a:lumMod val="75000"/>
                </a:srgb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8018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71000"/>
            </a:blip>
            <a:stretch>
              <a:fillRect t="-38888" b="-38888"/>
            </a:stretch>
          </a:blipFill>
        </p:spPr>
      </p:sp>
      <p:sp>
        <p:nvSpPr>
          <p:cNvPr id="4" name="TextBox 4"/>
          <p:cNvSpPr txBox="1"/>
          <p:nvPr/>
        </p:nvSpPr>
        <p:spPr>
          <a:xfrm>
            <a:off x="4036267" y="3037432"/>
            <a:ext cx="13716000"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1078757" y="3735735"/>
            <a:ext cx="2532386" cy="3042798"/>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4"/>
            <a:stretch>
              <a:fillRect/>
            </a:stretch>
          </a:blipFill>
        </p:spPr>
      </p:sp>
      <p:grpSp>
        <p:nvGrpSpPr>
          <p:cNvPr id="8" name="Group 7"/>
          <p:cNvGrpSpPr/>
          <p:nvPr/>
        </p:nvGrpSpPr>
        <p:grpSpPr>
          <a:xfrm>
            <a:off x="340279" y="5257134"/>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grpSp>
        <p:nvGrpSpPr>
          <p:cNvPr id="9" name="Group 8"/>
          <p:cNvGrpSpPr/>
          <p:nvPr/>
        </p:nvGrpSpPr>
        <p:grpSpPr>
          <a:xfrm>
            <a:off x="9447894" y="5873728"/>
            <a:ext cx="8552761" cy="1954303"/>
            <a:chOff x="3137751" y="4997837"/>
            <a:chExt cx="8552761" cy="1954303"/>
          </a:xfrm>
        </p:grpSpPr>
        <p:sp>
          <p:nvSpPr>
            <p:cNvPr id="10" name="Cloud 9"/>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grpSp>
        <p:nvGrpSpPr>
          <p:cNvPr id="12" name="Group 11"/>
          <p:cNvGrpSpPr/>
          <p:nvPr/>
        </p:nvGrpSpPr>
        <p:grpSpPr>
          <a:xfrm>
            <a:off x="1337277" y="7949449"/>
            <a:ext cx="10287000" cy="2276819"/>
            <a:chOff x="1752600" y="5017997"/>
            <a:chExt cx="10287000" cy="1954303"/>
          </a:xfrm>
        </p:grpSpPr>
        <p:sp>
          <p:nvSpPr>
            <p:cNvPr id="13" name="Cloud 12"/>
            <p:cNvSpPr/>
            <p:nvPr/>
          </p:nvSpPr>
          <p:spPr>
            <a:xfrm>
              <a:off x="1752600" y="5017997"/>
              <a:ext cx="10287000" cy="1954303"/>
            </a:xfrm>
            <a:prstGeom prst="clou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2512432" y="5579649"/>
              <a:ext cx="8102283" cy="713285"/>
            </a:xfrm>
            <a:prstGeom prst="rect">
              <a:avLst/>
            </a:prstGeom>
            <a:noFill/>
          </p:spPr>
          <p:txBody>
            <a:bodyPr wrap="none" rtlCol="0">
              <a:spAutoFit/>
            </a:bodyPr>
            <a:lstStyle/>
            <a:p>
              <a:r>
                <a:rPr lang="en-US" sz="4800" dirty="0"/>
                <a:t>c.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mắc</a:t>
              </a:r>
              <a:r>
                <a:rPr lang="en-US" sz="4800" dirty="0"/>
                <a:t> </a:t>
              </a:r>
              <a:r>
                <a:rPr lang="en-US" sz="4800" dirty="0" err="1"/>
                <a:t>khuyết</a:t>
              </a:r>
              <a:r>
                <a:rPr lang="en-US" sz="4800" dirty="0"/>
                <a:t> </a:t>
              </a:r>
              <a:r>
                <a:rPr lang="en-US" sz="4800" dirty="0" err="1"/>
                <a:t>điểm</a:t>
              </a:r>
              <a:endParaRPr lang="en-US" sz="4800" dirty="0"/>
            </a:p>
          </p:txBody>
        </p:sp>
      </p:grpSp>
      <p:sp>
        <p:nvSpPr>
          <p:cNvPr id="15" name="Freeform 6"/>
          <p:cNvSpPr/>
          <p:nvPr/>
        </p:nvSpPr>
        <p:spPr>
          <a:xfrm>
            <a:off x="10624265" y="7868504"/>
            <a:ext cx="2626162" cy="2281928"/>
          </a:xfrm>
          <a:custGeom>
            <a:avLst/>
            <a:gdLst/>
            <a:ahLst/>
            <a:cxnLst/>
            <a:rect l="l" t="t" r="r" b="b"/>
            <a:pathLst>
              <a:path w="6041458" h="5361794">
                <a:moveTo>
                  <a:pt x="0" y="0"/>
                </a:moveTo>
                <a:lnTo>
                  <a:pt x="6041458" y="0"/>
                </a:lnTo>
                <a:lnTo>
                  <a:pt x="6041458" y="5361794"/>
                </a:lnTo>
                <a:lnTo>
                  <a:pt x="0" y="5361794"/>
                </a:lnTo>
                <a:lnTo>
                  <a:pt x="0" y="0"/>
                </a:lnTo>
                <a:close/>
              </a:path>
            </a:pathLst>
          </a:custGeom>
          <a:blipFill>
            <a:blip r:embed="rId5"/>
            <a:stretch>
              <a:fillRect/>
            </a:stretch>
          </a:blipFill>
        </p:spPr>
      </p:sp>
      <p:sp>
        <p:nvSpPr>
          <p:cNvPr id="16" name="Freeform 6"/>
          <p:cNvSpPr/>
          <p:nvPr/>
        </p:nvSpPr>
        <p:spPr>
          <a:xfrm>
            <a:off x="15313266" y="4153331"/>
            <a:ext cx="2582674" cy="24902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6"/>
            <a:stretch>
              <a:fillRect/>
            </a:stretch>
          </a:blipFill>
        </p:spPr>
      </p:sp>
      <p:pic>
        <p:nvPicPr>
          <p:cNvPr id="17" name="Picture 16"/>
          <p:cNvPicPr>
            <a:picLocks noChangeAspect="1"/>
          </p:cNvPicPr>
          <p:nvPr/>
        </p:nvPicPr>
        <p:blipFill>
          <a:blip r:embed="rId7"/>
          <a:stretch>
            <a:fillRect/>
          </a:stretch>
        </p:blipFill>
        <p:spPr>
          <a:xfrm>
            <a:off x="271074" y="68773"/>
            <a:ext cx="16802032" cy="3407959"/>
          </a:xfrm>
          <a:prstGeom prst="rect">
            <a:avLst/>
          </a:prstGeom>
        </p:spPr>
      </p:pic>
    </p:spTree>
    <p:extLst>
      <p:ext uri="{BB962C8B-B14F-4D97-AF65-F5344CB8AC3E}">
        <p14:creationId xmlns:p14="http://schemas.microsoft.com/office/powerpoint/2010/main" val="3917973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6" presetID="14" presetClass="entr" presetSubtype="1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par>
                                <p:cTn id="34" presetID="14" presetClass="entr" presetSubtype="1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0968" y="4103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sp>
        <p:nvSpPr>
          <p:cNvPr id="5" name="Freeform 5"/>
          <p:cNvSpPr/>
          <p:nvPr/>
        </p:nvSpPr>
        <p:spPr>
          <a:xfrm>
            <a:off x="470958" y="5143500"/>
            <a:ext cx="3796241" cy="4981689"/>
          </a:xfrm>
          <a:custGeom>
            <a:avLst/>
            <a:gdLst/>
            <a:ahLst/>
            <a:cxnLst/>
            <a:rect l="l" t="t" r="r" b="b"/>
            <a:pathLst>
              <a:path w="6086666" h="6854997">
                <a:moveTo>
                  <a:pt x="0" y="0"/>
                </a:moveTo>
                <a:lnTo>
                  <a:pt x="6086666" y="0"/>
                </a:lnTo>
                <a:lnTo>
                  <a:pt x="6086666" y="6854997"/>
                </a:lnTo>
                <a:lnTo>
                  <a:pt x="0" y="6854997"/>
                </a:lnTo>
                <a:lnTo>
                  <a:pt x="0" y="0"/>
                </a:lnTo>
                <a:close/>
              </a:path>
            </a:pathLst>
          </a:custGeom>
          <a:blipFill>
            <a:blip r:embed="rId3"/>
            <a:stretch>
              <a:fillRect/>
            </a:stretch>
          </a:blipFill>
        </p:spPr>
      </p:sp>
      <p:grpSp>
        <p:nvGrpSpPr>
          <p:cNvPr id="8" name="Group 7"/>
          <p:cNvGrpSpPr/>
          <p:nvPr/>
        </p:nvGrpSpPr>
        <p:grpSpPr>
          <a:xfrm>
            <a:off x="6911516" y="1895809"/>
            <a:ext cx="8767336" cy="1954303"/>
            <a:chOff x="1752600" y="5017997"/>
            <a:chExt cx="8767336" cy="1954303"/>
          </a:xfrm>
        </p:grpSpPr>
        <p:sp>
          <p:nvSpPr>
            <p:cNvPr id="6" name="Cloud 5"/>
            <p:cNvSpPr/>
            <p:nvPr/>
          </p:nvSpPr>
          <p:spPr>
            <a:xfrm>
              <a:off x="1752600" y="5017997"/>
              <a:ext cx="8331811" cy="1954303"/>
            </a:xfrm>
            <a:prstGeom prst="clou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752600" y="5536002"/>
              <a:ext cx="8767336" cy="830997"/>
            </a:xfrm>
            <a:prstGeom prst="rect">
              <a:avLst/>
            </a:prstGeom>
            <a:noFill/>
          </p:spPr>
          <p:txBody>
            <a:bodyPr wrap="none" rtlCol="0">
              <a:spAutoFit/>
            </a:bodyPr>
            <a:lstStyle/>
            <a:p>
              <a:r>
                <a:rPr lang="en-US" sz="4800" dirty="0"/>
                <a:t>a.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có</a:t>
              </a:r>
              <a:r>
                <a:rPr lang="en-US" sz="4800" dirty="0"/>
                <a:t> </a:t>
              </a:r>
              <a:r>
                <a:rPr lang="en-US" sz="4800" dirty="0" err="1"/>
                <a:t>chuyện</a:t>
              </a:r>
              <a:r>
                <a:rPr lang="en-US" sz="4800" dirty="0"/>
                <a:t> </a:t>
              </a:r>
              <a:r>
                <a:rPr lang="en-US" sz="4800" dirty="0" err="1"/>
                <a:t>vui</a:t>
              </a:r>
              <a:r>
                <a:rPr lang="en-US" sz="4800" dirty="0"/>
                <a:t>/</a:t>
              </a:r>
              <a:r>
                <a:rPr lang="en-US" sz="4800" dirty="0" err="1"/>
                <a:t>buồn</a:t>
              </a:r>
              <a:endParaRPr lang="en-US" sz="4800" dirty="0"/>
            </a:p>
          </p:txBody>
        </p:sp>
      </p:grpSp>
      <p:sp>
        <p:nvSpPr>
          <p:cNvPr id="17" name="Rectangle 16"/>
          <p:cNvSpPr/>
          <p:nvPr/>
        </p:nvSpPr>
        <p:spPr>
          <a:xfrm>
            <a:off x="4894384" y="3832336"/>
            <a:ext cx="12801600" cy="6247864"/>
          </a:xfrm>
          <a:prstGeom prst="rect">
            <a:avLst/>
          </a:prstGeom>
        </p:spPr>
        <p:txBody>
          <a:bodyPr wrap="square">
            <a:spAutoFit/>
          </a:bodyPr>
          <a:lstStyle/>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Lan: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Bạn có chuyện gì vậy Hồng?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Hồng: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Hôm qua, bố tớ phải nằm viện vì bị đau ruột thừa. Giờ không biết bố tớ sao rồi?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Tớ cũng mới biết chuyện này, hôm nay bố tớ mới kể cho tớ xong.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Lan: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Cậu đừng lo! Giờ y học phát triển chắc bố cậu cũng không sao đâu.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Lan nói đúng đó. Tý trưa nay gia đình tớ sẽ qua thăm bố cậu, cậu đừng lo nhé! </a:t>
            </a:r>
          </a:p>
          <a:p>
            <a:r>
              <a:rPr lang="vi-VN" sz="4000" b="1" dirty="0">
                <a:solidFill>
                  <a:srgbClr val="333333"/>
                </a:solidFill>
                <a:latin typeface="Calibri" panose="020F0502020204030204" pitchFamily="34" charset="0"/>
                <a:ea typeface="Calibri" panose="020F0502020204030204" pitchFamily="34" charset="0"/>
                <a:cs typeface="Calibri" panose="020F0502020204030204" pitchFamily="34" charset="0"/>
              </a:rPr>
              <a:t>Hồng: </a:t>
            </a:r>
            <a:r>
              <a:rPr lang="vi-VN" sz="4000" dirty="0">
                <a:solidFill>
                  <a:srgbClr val="333333"/>
                </a:solidFill>
                <a:latin typeface="Calibri" panose="020F0502020204030204" pitchFamily="34" charset="0"/>
                <a:ea typeface="Calibri" panose="020F0502020204030204" pitchFamily="34" charset="0"/>
                <a:cs typeface="Calibri" panose="020F0502020204030204" pitchFamily="34" charset="0"/>
              </a:rPr>
              <a:t>Cảm ơn các cậu nhiều lắm! </a:t>
            </a:r>
          </a:p>
        </p:txBody>
      </p:sp>
      <p:pic>
        <p:nvPicPr>
          <p:cNvPr id="19" name="Picture 18"/>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121938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1000"/>
            </a:blip>
            <a:stretch>
              <a:fillRect t="-38888" b="-38888"/>
            </a:stretch>
          </a:blipFill>
        </p:spPr>
      </p:sp>
      <p:sp>
        <p:nvSpPr>
          <p:cNvPr id="4" name="TextBox 4"/>
          <p:cNvSpPr txBox="1"/>
          <p:nvPr/>
        </p:nvSpPr>
        <p:spPr>
          <a:xfrm>
            <a:off x="785164" y="329652"/>
            <a:ext cx="16717671" cy="1795363"/>
          </a:xfrm>
          <a:prstGeom prst="rect">
            <a:avLst/>
          </a:prstGeom>
        </p:spPr>
        <p:txBody>
          <a:bodyPr wrap="square" lIns="0" tIns="0" rIns="0" bIns="0" rtlCol="0" anchor="t">
            <a:spAutoFit/>
          </a:bodyPr>
          <a:lstStyle/>
          <a:p>
            <a:pPr>
              <a:lnSpc>
                <a:spcPts val="7000"/>
              </a:lnSpc>
            </a:pPr>
            <a:r>
              <a:rPr lang="en-US" sz="5000" dirty="0" err="1">
                <a:solidFill>
                  <a:srgbClr val="5B2A16"/>
                </a:solidFill>
                <a:latin typeface="Glacial Indifference"/>
              </a:rPr>
              <a:t>Em</a:t>
            </a:r>
            <a:r>
              <a:rPr lang="en-US" sz="5000" dirty="0">
                <a:solidFill>
                  <a:srgbClr val="5B2A16"/>
                </a:solidFill>
                <a:latin typeface="Glacial Indifference"/>
              </a:rPr>
              <a:t> </a:t>
            </a:r>
            <a:r>
              <a:rPr lang="en-US" sz="5000" dirty="0" err="1">
                <a:solidFill>
                  <a:srgbClr val="5B2A16"/>
                </a:solidFill>
                <a:latin typeface="Glacial Indifference"/>
              </a:rPr>
              <a:t>cùng</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bạn</a:t>
            </a:r>
            <a:r>
              <a:rPr lang="en-US" sz="5000" dirty="0">
                <a:solidFill>
                  <a:srgbClr val="5B2A16"/>
                </a:solidFill>
                <a:latin typeface="Glacial Indifference"/>
              </a:rPr>
              <a:t> </a:t>
            </a:r>
            <a:r>
              <a:rPr lang="en-US" sz="5000" dirty="0" err="1">
                <a:solidFill>
                  <a:srgbClr val="5B2A16"/>
                </a:solidFill>
                <a:latin typeface="Glacial Indifference"/>
              </a:rPr>
              <a:t>trong</a:t>
            </a:r>
            <a:r>
              <a:rPr lang="en-US" sz="5000" dirty="0">
                <a:solidFill>
                  <a:srgbClr val="5B2A16"/>
                </a:solidFill>
                <a:latin typeface="Glacial Indifference"/>
              </a:rPr>
              <a:t> </a:t>
            </a:r>
            <a:r>
              <a:rPr lang="en-US" sz="5000" dirty="0" err="1">
                <a:solidFill>
                  <a:srgbClr val="5B2A16"/>
                </a:solidFill>
                <a:latin typeface="Glacial Indifference"/>
              </a:rPr>
              <a:t>nhóm</a:t>
            </a:r>
            <a:r>
              <a:rPr lang="en-US" sz="5000" dirty="0">
                <a:solidFill>
                  <a:srgbClr val="5B2A16"/>
                </a:solidFill>
                <a:latin typeface="Glacial Indifference"/>
              </a:rPr>
              <a:t> </a:t>
            </a:r>
            <a:r>
              <a:rPr lang="en-US" sz="5000" dirty="0" err="1">
                <a:solidFill>
                  <a:srgbClr val="5B2A16"/>
                </a:solidFill>
                <a:latin typeface="Glacial Indifference"/>
              </a:rPr>
              <a:t>xây</a:t>
            </a:r>
            <a:r>
              <a:rPr lang="en-US" sz="5000" dirty="0">
                <a:solidFill>
                  <a:srgbClr val="5B2A16"/>
                </a:solidFill>
                <a:latin typeface="Glacial Indifference"/>
              </a:rPr>
              <a:t> </a:t>
            </a:r>
            <a:r>
              <a:rPr lang="en-US" sz="5000" dirty="0" err="1">
                <a:solidFill>
                  <a:srgbClr val="5B2A16"/>
                </a:solidFill>
                <a:latin typeface="Glacial Indifference"/>
              </a:rPr>
              <a:t>dựng</a:t>
            </a:r>
            <a:r>
              <a:rPr lang="en-US" sz="5000" dirty="0">
                <a:solidFill>
                  <a:srgbClr val="5B2A16"/>
                </a:solidFill>
                <a:latin typeface="Glacial Indifference"/>
              </a:rPr>
              <a:t> </a:t>
            </a:r>
            <a:r>
              <a:rPr lang="en-US" sz="5000" dirty="0" err="1">
                <a:solidFill>
                  <a:srgbClr val="5B2A16"/>
                </a:solidFill>
                <a:latin typeface="Glacial Indifference"/>
              </a:rPr>
              <a:t>kịch</a:t>
            </a:r>
            <a:r>
              <a:rPr lang="en-US" sz="5000" dirty="0">
                <a:solidFill>
                  <a:srgbClr val="5B2A16"/>
                </a:solidFill>
                <a:latin typeface="Glacial Indifference"/>
              </a:rPr>
              <a:t> </a:t>
            </a:r>
            <a:r>
              <a:rPr lang="en-US" sz="5000" dirty="0" err="1">
                <a:solidFill>
                  <a:srgbClr val="5B2A16"/>
                </a:solidFill>
                <a:latin typeface="Glacial Indifference"/>
              </a:rPr>
              <a:t>bản</a:t>
            </a:r>
            <a:r>
              <a:rPr lang="en-US" sz="5000" dirty="0">
                <a:solidFill>
                  <a:srgbClr val="5B2A16"/>
                </a:solidFill>
                <a:latin typeface="Glacial Indifference"/>
              </a:rPr>
              <a:t> </a:t>
            </a:r>
            <a:r>
              <a:rPr lang="en-US" sz="5000" dirty="0" err="1">
                <a:solidFill>
                  <a:srgbClr val="5B2A16"/>
                </a:solidFill>
                <a:latin typeface="Glacial Indifference"/>
              </a:rPr>
              <a:t>và</a:t>
            </a:r>
            <a:r>
              <a:rPr lang="en-US" sz="5000" dirty="0">
                <a:solidFill>
                  <a:srgbClr val="5B2A16"/>
                </a:solidFill>
                <a:latin typeface="Glacial Indifference"/>
              </a:rPr>
              <a:t> </a:t>
            </a:r>
            <a:r>
              <a:rPr lang="en-US" sz="5000" dirty="0" err="1">
                <a:solidFill>
                  <a:srgbClr val="5B2A16"/>
                </a:solidFill>
                <a:latin typeface="Glacial Indifference"/>
              </a:rPr>
              <a:t>sắm</a:t>
            </a:r>
            <a:r>
              <a:rPr lang="en-US" sz="5000" dirty="0">
                <a:solidFill>
                  <a:srgbClr val="5B2A16"/>
                </a:solidFill>
                <a:latin typeface="Glacial Indifference"/>
              </a:rPr>
              <a:t> </a:t>
            </a:r>
            <a:r>
              <a:rPr lang="en-US" sz="5000" dirty="0" err="1">
                <a:solidFill>
                  <a:srgbClr val="5B2A16"/>
                </a:solidFill>
                <a:latin typeface="Glacial Indifference"/>
              </a:rPr>
              <a:t>vai</a:t>
            </a:r>
            <a:r>
              <a:rPr lang="en-US" sz="5000" dirty="0">
                <a:solidFill>
                  <a:srgbClr val="5B2A16"/>
                </a:solidFill>
                <a:latin typeface="Glacial Indifference"/>
              </a:rPr>
              <a:t> </a:t>
            </a:r>
            <a:r>
              <a:rPr lang="en-US" sz="5000" dirty="0" err="1">
                <a:solidFill>
                  <a:srgbClr val="5B2A16"/>
                </a:solidFill>
                <a:latin typeface="Glacial Indifference"/>
              </a:rPr>
              <a:t>xử</a:t>
            </a:r>
            <a:r>
              <a:rPr lang="en-US" sz="5000" dirty="0">
                <a:solidFill>
                  <a:srgbClr val="5B2A16"/>
                </a:solidFill>
                <a:latin typeface="Glacial Indifference"/>
              </a:rPr>
              <a:t> </a:t>
            </a:r>
            <a:r>
              <a:rPr lang="en-US" sz="5000" dirty="0" err="1">
                <a:solidFill>
                  <a:srgbClr val="5B2A16"/>
                </a:solidFill>
                <a:latin typeface="Glacial Indifference"/>
              </a:rPr>
              <a:t>lí</a:t>
            </a:r>
            <a:r>
              <a:rPr lang="en-US" sz="5000" dirty="0">
                <a:solidFill>
                  <a:srgbClr val="5B2A16"/>
                </a:solidFill>
                <a:latin typeface="Glacial Indifference"/>
              </a:rPr>
              <a:t> </a:t>
            </a:r>
            <a:r>
              <a:rPr lang="en-US" sz="5000" dirty="0" err="1">
                <a:solidFill>
                  <a:srgbClr val="5B2A16"/>
                </a:solidFill>
                <a:latin typeface="Glacial Indifference"/>
              </a:rPr>
              <a:t>các</a:t>
            </a:r>
            <a:r>
              <a:rPr lang="en-US" sz="5000" dirty="0">
                <a:solidFill>
                  <a:srgbClr val="5B2A16"/>
                </a:solidFill>
                <a:latin typeface="Glacial Indifference"/>
              </a:rPr>
              <a:t> </a:t>
            </a:r>
            <a:r>
              <a:rPr lang="en-US" sz="5000" dirty="0" err="1">
                <a:solidFill>
                  <a:srgbClr val="5B2A16"/>
                </a:solidFill>
                <a:latin typeface="Glacial Indifference"/>
              </a:rPr>
              <a:t>tình</a:t>
            </a:r>
            <a:r>
              <a:rPr lang="en-US" sz="5000" dirty="0">
                <a:solidFill>
                  <a:srgbClr val="5B2A16"/>
                </a:solidFill>
                <a:latin typeface="Glacial Indifference"/>
              </a:rPr>
              <a:t> </a:t>
            </a:r>
            <a:r>
              <a:rPr lang="en-US" sz="5000" dirty="0" err="1">
                <a:solidFill>
                  <a:srgbClr val="5B2A16"/>
                </a:solidFill>
                <a:latin typeface="Glacial Indifference"/>
              </a:rPr>
              <a:t>huống</a:t>
            </a:r>
            <a:r>
              <a:rPr lang="en-US" sz="5000" dirty="0">
                <a:solidFill>
                  <a:srgbClr val="5B2A16"/>
                </a:solidFill>
                <a:latin typeface="Glacial Indifference"/>
              </a:rPr>
              <a:t> </a:t>
            </a:r>
            <a:r>
              <a:rPr lang="en-US" sz="5000" dirty="0" err="1">
                <a:solidFill>
                  <a:srgbClr val="5B2A16"/>
                </a:solidFill>
                <a:latin typeface="Glacial Indifference"/>
              </a:rPr>
              <a:t>dưới</a:t>
            </a:r>
            <a:r>
              <a:rPr lang="en-US" sz="5000" dirty="0">
                <a:solidFill>
                  <a:srgbClr val="5B2A16"/>
                </a:solidFill>
                <a:latin typeface="Glacial Indifference"/>
              </a:rPr>
              <a:t> </a:t>
            </a:r>
            <a:r>
              <a:rPr lang="en-US" sz="5000" dirty="0" err="1">
                <a:solidFill>
                  <a:srgbClr val="5B2A16"/>
                </a:solidFill>
                <a:latin typeface="Glacial Indifference"/>
              </a:rPr>
              <a:t>đây</a:t>
            </a:r>
            <a:r>
              <a:rPr lang="en-US" sz="5000" dirty="0">
                <a:solidFill>
                  <a:srgbClr val="5B2A16"/>
                </a:solidFill>
                <a:latin typeface="Glacial Indifference"/>
              </a:rPr>
              <a:t>:</a:t>
            </a:r>
          </a:p>
        </p:txBody>
      </p:sp>
      <p:grpSp>
        <p:nvGrpSpPr>
          <p:cNvPr id="10" name="Group 9"/>
          <p:cNvGrpSpPr/>
          <p:nvPr/>
        </p:nvGrpSpPr>
        <p:grpSpPr>
          <a:xfrm>
            <a:off x="7086600" y="1959828"/>
            <a:ext cx="8552761" cy="1954303"/>
            <a:chOff x="3137751" y="4997837"/>
            <a:chExt cx="8552761" cy="1954303"/>
          </a:xfrm>
        </p:grpSpPr>
        <p:sp>
          <p:nvSpPr>
            <p:cNvPr id="11" name="Cloud 10"/>
            <p:cNvSpPr/>
            <p:nvPr/>
          </p:nvSpPr>
          <p:spPr>
            <a:xfrm>
              <a:off x="3137751" y="4997837"/>
              <a:ext cx="8552761" cy="1954303"/>
            </a:xfrm>
            <a:prstGeom prst="cloud">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15439" y="5538857"/>
              <a:ext cx="6808146" cy="830997"/>
            </a:xfrm>
            <a:prstGeom prst="rect">
              <a:avLst/>
            </a:prstGeom>
            <a:noFill/>
          </p:spPr>
          <p:txBody>
            <a:bodyPr wrap="none" rtlCol="0">
              <a:spAutoFit/>
            </a:bodyPr>
            <a:lstStyle/>
            <a:p>
              <a:r>
                <a:rPr lang="en-US" sz="4800" dirty="0"/>
                <a:t>b. </a:t>
              </a:r>
              <a:r>
                <a:rPr lang="en-US" sz="4800" dirty="0" err="1"/>
                <a:t>Bạn</a:t>
              </a:r>
              <a:r>
                <a:rPr lang="en-US" sz="4800" dirty="0"/>
                <a:t> </a:t>
              </a:r>
              <a:r>
                <a:rPr lang="en-US" sz="4800" dirty="0" err="1"/>
                <a:t>của</a:t>
              </a:r>
              <a:r>
                <a:rPr lang="en-US" sz="4800" dirty="0"/>
                <a:t> </a:t>
              </a:r>
              <a:r>
                <a:rPr lang="en-US" sz="4800" dirty="0" err="1"/>
                <a:t>em</a:t>
              </a:r>
              <a:r>
                <a:rPr lang="en-US" sz="4800" dirty="0"/>
                <a:t> </a:t>
              </a:r>
              <a:r>
                <a:rPr lang="en-US" sz="4800" dirty="0" err="1"/>
                <a:t>bị</a:t>
              </a:r>
              <a:r>
                <a:rPr lang="en-US" sz="4800" dirty="0"/>
                <a:t> </a:t>
              </a:r>
              <a:r>
                <a:rPr lang="en-US" sz="4800" dirty="0" err="1"/>
                <a:t>trêu</a:t>
              </a:r>
              <a:r>
                <a:rPr lang="en-US" sz="4800" dirty="0"/>
                <a:t> </a:t>
              </a:r>
              <a:r>
                <a:rPr lang="en-US" sz="4800" dirty="0" err="1"/>
                <a:t>chọc</a:t>
              </a:r>
              <a:endParaRPr lang="en-US" sz="4800" dirty="0"/>
            </a:p>
          </p:txBody>
        </p:sp>
      </p:grpSp>
      <p:sp>
        <p:nvSpPr>
          <p:cNvPr id="13" name="Freeform 6"/>
          <p:cNvSpPr/>
          <p:nvPr/>
        </p:nvSpPr>
        <p:spPr>
          <a:xfrm>
            <a:off x="381000" y="5516044"/>
            <a:ext cx="4038600" cy="4623973"/>
          </a:xfrm>
          <a:custGeom>
            <a:avLst/>
            <a:gdLst/>
            <a:ahLst/>
            <a:cxnLst/>
            <a:rect l="l" t="t" r="r" b="b"/>
            <a:pathLst>
              <a:path w="6470818" h="6580493">
                <a:moveTo>
                  <a:pt x="0" y="0"/>
                </a:moveTo>
                <a:lnTo>
                  <a:pt x="6470818" y="0"/>
                </a:lnTo>
                <a:lnTo>
                  <a:pt x="6470818" y="6580493"/>
                </a:lnTo>
                <a:lnTo>
                  <a:pt x="0" y="6580493"/>
                </a:lnTo>
                <a:lnTo>
                  <a:pt x="0" y="0"/>
                </a:lnTo>
                <a:close/>
              </a:path>
            </a:pathLst>
          </a:custGeom>
          <a:blipFill>
            <a:blip r:embed="rId3"/>
            <a:stretch>
              <a:fillRect/>
            </a:stretch>
          </a:blipFill>
        </p:spPr>
      </p:sp>
      <p:sp>
        <p:nvSpPr>
          <p:cNvPr id="9" name="Rectangle 8"/>
          <p:cNvSpPr/>
          <p:nvPr/>
        </p:nvSpPr>
        <p:spPr>
          <a:xfrm>
            <a:off x="5328434" y="4127837"/>
            <a:ext cx="12578566" cy="5509200"/>
          </a:xfrm>
          <a:prstGeom prst="rect">
            <a:avLst/>
          </a:prstGeom>
        </p:spPr>
        <p:txBody>
          <a:bodyPr wrap="square">
            <a:spAutoFit/>
          </a:bodyPr>
          <a:lstStyle/>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Minh: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Thanh ơi, sao cậu khóc vậy?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Tớ mới bị các anh lớp 5 trêu là đồ mập.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Minh: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Cậu đừng khóc nữa mà, chúng ta đang tuổi ăn tuổi lớn nên béo một chút cũng có sao đâu?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Nhưng mà tớ vẫn buồn lắm!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Em: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Không sao đâu Thanh à, đợi đến hè chúng ta cùng nhau đi tập bơi là gầy ngay mà! </a:t>
            </a:r>
          </a:p>
          <a:p>
            <a:pPr algn="just"/>
            <a:r>
              <a:rPr lang="vi-VN" sz="4400" b="1" dirty="0">
                <a:solidFill>
                  <a:srgbClr val="333333"/>
                </a:solidFill>
                <a:latin typeface="Calibri" panose="020F0502020204030204" pitchFamily="34" charset="0"/>
                <a:ea typeface="Calibri" panose="020F0502020204030204" pitchFamily="34" charset="0"/>
                <a:cs typeface="Calibri" panose="020F0502020204030204" pitchFamily="34" charset="0"/>
              </a:rPr>
              <a:t>Thanh: </a:t>
            </a:r>
            <a:r>
              <a:rPr lang="vi-VN" sz="4400" dirty="0">
                <a:solidFill>
                  <a:srgbClr val="333333"/>
                </a:solidFill>
                <a:latin typeface="Calibri" panose="020F0502020204030204" pitchFamily="34" charset="0"/>
                <a:ea typeface="Calibri" panose="020F0502020204030204" pitchFamily="34" charset="0"/>
                <a:cs typeface="Calibri" panose="020F0502020204030204" pitchFamily="34" charset="0"/>
              </a:rPr>
              <a:t>Đúng rồi! Mình cảm ơn các cậu nhá! </a:t>
            </a:r>
            <a:endParaRPr lang="vi-VN" sz="4400"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p:cNvPicPr>
            <a:picLocks noChangeAspect="1"/>
          </p:cNvPicPr>
          <p:nvPr/>
        </p:nvPicPr>
        <p:blipFill>
          <a:blip r:embed="rId4"/>
          <a:stretch>
            <a:fillRect/>
          </a:stretch>
        </p:blipFill>
        <p:spPr>
          <a:xfrm>
            <a:off x="893952" y="2996186"/>
            <a:ext cx="16802032" cy="2139881"/>
          </a:xfrm>
          <a:prstGeom prst="rect">
            <a:avLst/>
          </a:prstGeom>
        </p:spPr>
      </p:pic>
    </p:spTree>
    <p:extLst>
      <p:ext uri="{BB962C8B-B14F-4D97-AF65-F5344CB8AC3E}">
        <p14:creationId xmlns:p14="http://schemas.microsoft.com/office/powerpoint/2010/main" val="13365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ISLIDE.ICON" val="#400791;"/>
</p:tagLst>
</file>

<file path=ppt/tags/tag3.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TotalTime>
  <Words>564</Words>
  <Application>Microsoft Office PowerPoint</Application>
  <PresentationFormat>Tùy chỉnh</PresentationFormat>
  <Paragraphs>36</Paragraphs>
  <Slides>10</Slides>
  <Notes>1</Notes>
  <HiddenSlides>0</HiddenSlides>
  <MMClips>0</MMClips>
  <ScaleCrop>false</ScaleCrop>
  <HeadingPairs>
    <vt:vector size="6" baseType="variant">
      <vt:variant>
        <vt:lpstr>Phông được Dùng</vt:lpstr>
      </vt:variant>
      <vt:variant>
        <vt:i4>8</vt:i4>
      </vt:variant>
      <vt:variant>
        <vt:lpstr>Chủ đề</vt:lpstr>
      </vt:variant>
      <vt:variant>
        <vt:i4>3</vt:i4>
      </vt:variant>
      <vt:variant>
        <vt:lpstr>Tiêu đề Bản chiếu</vt:lpstr>
      </vt:variant>
      <vt:variant>
        <vt:i4>10</vt:i4>
      </vt:variant>
    </vt:vector>
  </HeadingPairs>
  <TitlesOfParts>
    <vt:vector size="21" baseType="lpstr">
      <vt:lpstr>思源黑体 CN Medium</vt:lpstr>
      <vt:lpstr>字魂37号-波纹乖乖体</vt:lpstr>
      <vt:lpstr>Glacial Indifference</vt:lpstr>
      <vt:lpstr>思源黑体 CN</vt:lpstr>
      <vt:lpstr>Calibri</vt:lpstr>
      <vt:lpstr>Arial</vt:lpstr>
      <vt:lpstr>Times New Roman</vt:lpstr>
      <vt:lpstr>Cambria</vt:lpstr>
      <vt:lpstr>Office Theme</vt:lpstr>
      <vt:lpstr>Office 主题​​</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Be a Good Classmate Presentation in Brown and Green  Hand Drawn Style</dc:title>
  <dc:creator>ADMIN</dc:creator>
  <cp:lastModifiedBy>Dung Âu</cp:lastModifiedBy>
  <cp:revision>20</cp:revision>
  <dcterms:created xsi:type="dcterms:W3CDTF">2006-08-16T00:00:00Z</dcterms:created>
  <dcterms:modified xsi:type="dcterms:W3CDTF">2026-03-09T03:58:47Z</dcterms:modified>
  <dc:identifier>DAF69KfAk_Q</dc:identifier>
</cp:coreProperties>
</file>