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Lst>
  <p:notesMasterIdLst>
    <p:notesMasterId r:id="rId14"/>
  </p:notesMasterIdLst>
  <p:sldIdLst>
    <p:sldId id="437" r:id="rId4"/>
    <p:sldId id="256" r:id="rId5"/>
    <p:sldId id="259" r:id="rId6"/>
    <p:sldId id="261" r:id="rId7"/>
    <p:sldId id="287" r:id="rId8"/>
    <p:sldId id="264" r:id="rId9"/>
    <p:sldId id="282" r:id="rId10"/>
    <p:sldId id="283" r:id="rId11"/>
    <p:sldId id="262"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86" d="100"/>
          <a:sy n="86" d="100"/>
        </p:scale>
        <p:origin x="324" y="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1/27/2026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62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80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38314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81328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18472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775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48914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8179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971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20489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721795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113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9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87415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8327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47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dirty="0"/>
          </a:p>
        </p:txBody>
      </p:sp>
    </p:spTree>
    <p:extLst>
      <p:ext uri="{BB962C8B-B14F-4D97-AF65-F5344CB8AC3E}">
        <p14:creationId xmlns:p14="http://schemas.microsoft.com/office/powerpoint/2010/main" val="1131335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265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5750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66753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7310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454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4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9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3829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3967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961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818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7072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43454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1809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3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1/27/2026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64061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5536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3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jpeg"/><Relationship Id="rId2"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descr="千库网_卡通糖果气球边框_元素编号12097208"/>
          <p:cNvPicPr>
            <a:picLocks noChangeAspect="1"/>
          </p:cNvPicPr>
          <p:nvPr/>
        </p:nvPicPr>
        <p:blipFill>
          <a:blip r:embed="rId2"/>
          <a:srcRect t="6295" b="13133"/>
          <a:stretch>
            <a:fillRect/>
          </a:stretch>
        </p:blipFill>
        <p:spPr>
          <a:xfrm>
            <a:off x="3049270" y="976630"/>
            <a:ext cx="6927215" cy="5205095"/>
          </a:xfrm>
          <a:prstGeom prst="rect">
            <a:avLst/>
          </a:prstGeom>
        </p:spPr>
      </p:pic>
      <p:pic>
        <p:nvPicPr>
          <p:cNvPr id="10" name="图片 9" descr="千库网_六一儿童节女孩骑滑板车_元素编号13405920"/>
          <p:cNvPicPr>
            <a:picLocks noChangeAspect="1"/>
          </p:cNvPicPr>
          <p:nvPr/>
        </p:nvPicPr>
        <p:blipFill>
          <a:blip r:embed="rId3"/>
          <a:srcRect t="33725" r="45260"/>
          <a:stretch>
            <a:fillRect/>
          </a:stretch>
        </p:blipFill>
        <p:spPr>
          <a:xfrm>
            <a:off x="455295" y="1950085"/>
            <a:ext cx="3697605" cy="4475480"/>
          </a:xfrm>
          <a:prstGeom prst="rect">
            <a:avLst/>
          </a:prstGeom>
        </p:spPr>
      </p:pic>
      <p:pic>
        <p:nvPicPr>
          <p:cNvPr id="2" name="Picture 1"/>
          <p:cNvPicPr>
            <a:picLocks noChangeAspect="1"/>
          </p:cNvPicPr>
          <p:nvPr/>
        </p:nvPicPr>
        <p:blipFill>
          <a:blip r:embed="rId4"/>
          <a:stretch>
            <a:fillRect/>
          </a:stretch>
        </p:blipFill>
        <p:spPr>
          <a:xfrm>
            <a:off x="2964364" y="2340577"/>
            <a:ext cx="7462151" cy="3694496"/>
          </a:xfrm>
          <a:prstGeom prst="rect">
            <a:avLst/>
          </a:prstGeom>
        </p:spPr>
      </p:pic>
    </p:spTree>
    <p:extLst>
      <p:ext uri="{BB962C8B-B14F-4D97-AF65-F5344CB8AC3E}">
        <p14:creationId xmlns:p14="http://schemas.microsoft.com/office/powerpoint/2010/main" val="227773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3"/>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4"/>
          <a:stretch>
            <a:fillRect/>
          </a:stretch>
        </p:blipFill>
        <p:spPr>
          <a:xfrm>
            <a:off x="0" y="1056640"/>
            <a:ext cx="12192000" cy="5801360"/>
          </a:xfrm>
          <a:prstGeom prst="rect">
            <a:avLst/>
          </a:prstGeom>
        </p:spPr>
      </p:pic>
      <p:pic>
        <p:nvPicPr>
          <p:cNvPr id="6" name="图片 5" descr="12"/>
          <p:cNvPicPr>
            <a:picLocks noChangeAspect="1"/>
          </p:cNvPicPr>
          <p:nvPr/>
        </p:nvPicPr>
        <p:blipFill>
          <a:blip r:embed="rId5"/>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6"/>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37" y="5722962"/>
            <a:ext cx="932769" cy="957155"/>
          </a:xfrm>
          <a:prstGeom prst="rect">
            <a:avLst/>
          </a:prstGeom>
        </p:spPr>
      </p:pic>
      <p:pic>
        <p:nvPicPr>
          <p:cNvPr id="8" name="图片 7" descr="千库网_儿童节骑马女孩_元素编号12869835"/>
          <p:cNvPicPr>
            <a:picLocks noChangeAspect="1"/>
          </p:cNvPicPr>
          <p:nvPr/>
        </p:nvPicPr>
        <p:blipFill>
          <a:blip r:embed="rId9"/>
          <a:stretch>
            <a:fillRect/>
          </a:stretch>
        </p:blipFill>
        <p:spPr>
          <a:xfrm>
            <a:off x="9312529" y="3797345"/>
            <a:ext cx="3331358" cy="3331358"/>
          </a:xfrm>
          <a:prstGeom prst="rect">
            <a:avLst/>
          </a:prstGeom>
          <a:effectLst>
            <a:outerShdw blurRad="165100" dist="38100" dir="16200000" rotWithShape="0">
              <a:prstClr val="black">
                <a:alpha val="40000"/>
              </a:prstClr>
            </a:outerShdw>
          </a:effectLst>
        </p:spPr>
      </p:pic>
      <p:pic>
        <p:nvPicPr>
          <p:cNvPr id="14" name="图片 9" descr="C:\Users\Am'be'r\Desktop\千库网_弹奏尤克里里的小女生_元素编号12279769.png千库网_弹奏尤克里里的小女生_元素编号12279769"/>
          <p:cNvPicPr>
            <a:picLocks noChangeAspect="1"/>
          </p:cNvPicPr>
          <p:nvPr/>
        </p:nvPicPr>
        <p:blipFill>
          <a:blip r:embed="rId10"/>
          <a:srcRect/>
          <a:stretch>
            <a:fillRect/>
          </a:stretch>
        </p:blipFill>
        <p:spPr>
          <a:xfrm>
            <a:off x="-598218" y="3031248"/>
            <a:ext cx="3679190" cy="3679190"/>
          </a:xfrm>
          <a:prstGeom prst="rect">
            <a:avLst/>
          </a:prstGeom>
          <a:effectLst>
            <a:outerShdw blurRad="88900" dist="127000" dir="5400000" algn="t" rotWithShape="0">
              <a:prstClr val="black">
                <a:alpha val="40000"/>
              </a:prstClr>
            </a:outerShdw>
          </a:effectLst>
        </p:spPr>
      </p:pic>
      <p:pic>
        <p:nvPicPr>
          <p:cNvPr id="15" name="Picture 14"/>
          <p:cNvPicPr>
            <a:picLocks noChangeAspect="1"/>
          </p:cNvPicPr>
          <p:nvPr/>
        </p:nvPicPr>
        <p:blipFill rotWithShape="1">
          <a:blip r:embed="rId11"/>
          <a:srcRect b="22825"/>
          <a:stretch/>
        </p:blipFill>
        <p:spPr>
          <a:xfrm>
            <a:off x="791751" y="77504"/>
            <a:ext cx="10510415" cy="4850848"/>
          </a:xfrm>
          <a:prstGeom prst="rect">
            <a:avLst/>
          </a:prstGeom>
        </p:spPr>
      </p:pic>
    </p:spTree>
    <p:extLst>
      <p:ext uri="{BB962C8B-B14F-4D97-AF65-F5344CB8AC3E}">
        <p14:creationId xmlns:p14="http://schemas.microsoft.com/office/powerpoint/2010/main" val="417627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6" name="图片 5" descr="C:\Users\Am'be'r\Desktop\千库网_卡通糖果气球边框_元素编号12097208.png千库网_卡通糖果气球边框_元素编号12097208"/>
          <p:cNvPicPr>
            <a:picLocks noChangeAspect="1"/>
          </p:cNvPicPr>
          <p:nvPr/>
        </p:nvPicPr>
        <p:blipFill>
          <a:blip r:embed="rId4"/>
          <a:srcRect/>
          <a:stretch>
            <a:fillRect/>
          </a:stretch>
        </p:blipFill>
        <p:spPr>
          <a:xfrm>
            <a:off x="4754881" y="-751840"/>
            <a:ext cx="7437120" cy="7897502"/>
          </a:xfrm>
          <a:prstGeom prst="rect">
            <a:avLst/>
          </a:prstGeom>
          <a:effectLst>
            <a:outerShdw blurRad="127000" dist="127000" dir="5400000" algn="t" rotWithShape="0">
              <a:prstClr val="black">
                <a:alpha val="40000"/>
              </a:prstClr>
            </a:outerShdw>
          </a:effectLst>
        </p:spPr>
      </p:pic>
      <p:sp>
        <p:nvSpPr>
          <p:cNvPr id="23" name="矩形 22"/>
          <p:cNvSpPr/>
          <p:nvPr/>
        </p:nvSpPr>
        <p:spPr>
          <a:xfrm>
            <a:off x="5090207" y="2328128"/>
            <a:ext cx="6621375" cy="2123658"/>
          </a:xfrm>
          <a:prstGeom prst="rect">
            <a:avLst/>
          </a:prstGeom>
        </p:spPr>
        <p:txBody>
          <a:bodyPr vert="horz" wrap="square">
            <a:spAutoFit/>
          </a:bodyPr>
          <a:lstStyle/>
          <a:p>
            <a:pPr algn="ct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3" name="Picture 2"/>
          <p:cNvPicPr>
            <a:picLocks noChangeAspect="1"/>
          </p:cNvPicPr>
          <p:nvPr/>
        </p:nvPicPr>
        <p:blipFill>
          <a:blip r:embed="rId5"/>
          <a:stretch>
            <a:fillRect/>
          </a:stretch>
        </p:blipFill>
        <p:spPr>
          <a:xfrm>
            <a:off x="8242657" y="812714"/>
            <a:ext cx="3468925" cy="1981372"/>
          </a:xfrm>
          <a:prstGeom prst="rect">
            <a:avLst/>
          </a:prstGeom>
        </p:spPr>
      </p:pic>
      <p:pic>
        <p:nvPicPr>
          <p:cNvPr id="4" name="Picture 2" descr="Những nhân vật nổi tiếng trong lịch sử Việt Nam tuổi T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86144">
            <a:off x="655813" y="593466"/>
            <a:ext cx="3895304" cy="30675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Những năm Sửu đáng nhớ trong lịch sử dân tộ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5336">
            <a:off x="503047" y="3196911"/>
            <a:ext cx="4251833" cy="31279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12650"/>
            <a:ext cx="11130280" cy="1200150"/>
            <a:chOff x="584" y="820"/>
            <a:chExt cx="17528" cy="1890"/>
          </a:xfrm>
        </p:grpSpPr>
        <p:sp>
          <p:nvSpPr>
            <p:cNvPr id="10" name="矩形 9"/>
            <p:cNvSpPr/>
            <p:nvPr/>
          </p:nvSpPr>
          <p:spPr>
            <a:xfrm>
              <a:off x="2085" y="820"/>
              <a:ext cx="16027" cy="189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1. </a:t>
              </a:r>
              <a:r>
                <a:rPr kumimoji="0" lang="en-US"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Dựa</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vào</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dàn</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ý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đã</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lập</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trong</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hoạt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động</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ở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9 ,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theo</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yêu</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cầu</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của</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đề</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8" name="Rounded Rectangle 7"/>
          <p:cNvSpPr/>
          <p:nvPr/>
        </p:nvSpPr>
        <p:spPr>
          <a:xfrm>
            <a:off x="8912506" y="2712964"/>
            <a:ext cx="2599955" cy="2351463"/>
          </a:xfrm>
          <a:prstGeom prst="roundRect">
            <a:avLst/>
          </a:prstGeom>
          <a:solidFill>
            <a:schemeClr val="accent4">
              <a:lumMod val="60000"/>
              <a:lumOff val="4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Chia </a:t>
            </a:r>
            <a:r>
              <a:rPr lang="en-US" sz="3200" dirty="0" err="1">
                <a:solidFill>
                  <a:schemeClr val="tx1"/>
                </a:solidFill>
                <a:latin typeface="Cambria" panose="02040503050406030204" pitchFamily="18" charset="0"/>
                <a:ea typeface="Cambria" panose="02040503050406030204" pitchFamily="18" charset="0"/>
              </a:rPr>
              <a:t>sẻ</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lại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dàn</a:t>
            </a:r>
            <a:r>
              <a:rPr lang="en-US" sz="3200" dirty="0">
                <a:solidFill>
                  <a:schemeClr val="tx1"/>
                </a:solidFill>
                <a:latin typeface="Cambria" panose="02040503050406030204" pitchFamily="18" charset="0"/>
                <a:ea typeface="Cambria" panose="02040503050406030204" pitchFamily="18" charset="0"/>
              </a:rPr>
              <a:t> ý </a:t>
            </a:r>
            <a:r>
              <a:rPr lang="en-US" sz="3200" dirty="0" err="1">
                <a:solidFill>
                  <a:schemeClr val="tx1"/>
                </a:solidFill>
                <a:latin typeface="Cambria" panose="02040503050406030204" pitchFamily="18" charset="0"/>
                <a:ea typeface="Cambria" panose="02040503050406030204" pitchFamily="18" charset="0"/>
              </a:rPr>
              <a:t>em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lập</a:t>
            </a:r>
            <a:r>
              <a:rPr lang="en-US" sz="3200" dirty="0">
                <a:solidFill>
                  <a:schemeClr val="tx1"/>
                </a:solidFill>
                <a:latin typeface="Cambria" panose="02040503050406030204" pitchFamily="18" charset="0"/>
                <a:ea typeface="Cambria" panose="02040503050406030204" pitchFamily="18" charset="0"/>
              </a:rPr>
              <a:t> ở </a:t>
            </a:r>
            <a:r>
              <a:rPr lang="en-US" sz="3200" dirty="0" err="1">
                <a:solidFill>
                  <a:schemeClr val="tx1"/>
                </a:solidFill>
                <a:latin typeface="Cambria" panose="02040503050406030204" pitchFamily="18" charset="0"/>
                <a:ea typeface="Cambria" panose="02040503050406030204" pitchFamily="18" charset="0"/>
              </a:rPr>
              <a:t>tiết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học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trước</a:t>
            </a:r>
            <a:endParaRPr lang="en-US" sz="32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42060" y="1487937"/>
            <a:ext cx="7612573" cy="4801518"/>
          </a:xfrm>
          <a:prstGeom prst="rect">
            <a:avLst/>
          </a:prstGeom>
        </p:spPr>
      </p:pic>
    </p:spTree>
    <p:extLst>
      <p:ext uri="{BB962C8B-B14F-4D97-AF65-F5344CB8AC3E}">
        <p14:creationId xmlns:p14="http://schemas.microsoft.com/office/powerpoint/2010/main" val="241967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89368" y="412650"/>
            <a:ext cx="11702004" cy="6247864"/>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Rectangle 8"/>
          <p:cNvSpPr/>
          <p:nvPr/>
        </p:nvSpPr>
        <p:spPr>
          <a:xfrm>
            <a:off x="370607" y="412650"/>
            <a:ext cx="11528168" cy="6247864"/>
          </a:xfrm>
          <a:prstGeom prst="rect">
            <a:avLst/>
          </a:prstGeom>
        </p:spPr>
        <p:txBody>
          <a:bodyPr wrap="square">
            <a:spAutoFit/>
          </a:bodyPr>
          <a:lstStyle/>
          <a:p>
            <a:pPr algn="just" defTabSz="712500"/>
            <a:r>
              <a:rPr lang="en-US" sz="2000" b="1" i="1"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Để 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Một 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Kim Đồng không dừng chân. Giặc bắn theo.</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Nhờ 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Em rất ngưỡng mộ anh Kim Đồng. Anh đã nêu lên một tấm gương vì cách mạng quên mình, hy sinh khi làm nhiệm vụ bảo vệ cán bộ cách mạng. Sự hy sinh đó là tấm gương sáng chói mở đầu cho nhiều gương cao qu</a:t>
            </a:r>
            <a:r>
              <a:rPr lang="en-US" sz="2000">
                <a:solidFill>
                  <a:srgbClr val="000000"/>
                </a:solidFill>
                <a:latin typeface="Cambria" panose="02040503050406030204" pitchFamily="18" charset="0"/>
                <a:ea typeface="Cambria" panose="02040503050406030204" pitchFamily="18" charset="0"/>
              </a:rPr>
              <a:t>ý</a:t>
            </a:r>
            <a:r>
              <a:rPr lang="vi-VN" sz="200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khác trong đội ngũ Đội viên Thiếu niên Tiền phong Hồ Chí Minh.</a:t>
            </a:r>
          </a:p>
          <a:p>
            <a:pPr algn="just" defTabSz="712500"/>
            <a:r>
              <a:rPr lang="en-US" sz="2000" b="1" i="1"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Anh Kim Đồng xứng đáng là một người anh hùng. Một người chết cho đân tộc, đã dâng cả đời mình để cứu lấy sự hoà bình, ấm no. Anh sẽ luôn sống mãi trong tâm trí của mỗi người theo năm tháng không bao giờ phai.</a:t>
            </a:r>
          </a:p>
        </p:txBody>
      </p:sp>
    </p:spTree>
    <p:extLst>
      <p:ext uri="{BB962C8B-B14F-4D97-AF65-F5344CB8AC3E}">
        <p14:creationId xmlns:p14="http://schemas.microsoft.com/office/powerpoint/2010/main" val="2752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Picture 3"/>
          <p:cNvPicPr>
            <a:picLocks noChangeAspect="1"/>
          </p:cNvPicPr>
          <p:nvPr/>
        </p:nvPicPr>
        <p:blipFill>
          <a:blip r:embed="rId4"/>
          <a:stretch>
            <a:fillRect/>
          </a:stretch>
        </p:blipFill>
        <p:spPr>
          <a:xfrm>
            <a:off x="834696" y="-93085"/>
            <a:ext cx="10522608" cy="13961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12" name="TextBox 17"/>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460602" y="1554829"/>
            <a:ext cx="6537862" cy="4031873"/>
          </a:xfrm>
          <a:prstGeom prst="rect">
            <a:avLst/>
          </a:prstGeom>
        </p:spPr>
        <p:txBody>
          <a:bodyPr wrap="square">
            <a:spAutoFit/>
          </a:bodyPr>
          <a:lstStyle/>
          <a:p>
            <a:pPr algn="ctr">
              <a:spcBef>
                <a:spcPct val="0"/>
              </a:spcBef>
            </a:pPr>
            <a:r>
              <a:rPr lang="en-US" sz="3200" b="1" i="1" dirty="0" err="1">
                <a:solidFill>
                  <a:srgbClr val="C00000"/>
                </a:solidFill>
                <a:latin typeface="Cambria" panose="02040503050406030204" pitchFamily="18" charset="0"/>
                <a:ea typeface="Cambria" panose="02040503050406030204" pitchFamily="18" charset="0"/>
              </a:rPr>
              <a:t>Yêu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cầu</a:t>
            </a:r>
            <a:r>
              <a:rPr lang="en-US" sz="32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dựa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dàn</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đã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lập</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đủ</a:t>
            </a:r>
            <a:r>
              <a:rPr lang="en-US" sz="3200" dirty="0">
                <a:solidFill>
                  <a:srgbClr val="002060"/>
                </a:solidFill>
                <a:latin typeface="Cambria" panose="02040503050406030204" pitchFamily="18" charset="0"/>
                <a:ea typeface="Cambria" panose="02040503050406030204" pitchFamily="18" charset="0"/>
              </a:rPr>
              <a:t> 3 </a:t>
            </a:r>
            <a:r>
              <a:rPr lang="en-US" sz="3200" dirty="0" err="1">
                <a:solidFill>
                  <a:srgbClr val="002060"/>
                </a:solidFill>
                <a:latin typeface="Cambria" panose="02040503050406030204" pitchFamily="18" charset="0"/>
                <a:ea typeface="Cambria" panose="02040503050406030204" pitchFamily="18" charset="0"/>
              </a:rPr>
              <a:t>phần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thuật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Chú</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quản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soát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261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78690"/>
            <a:ext cx="11130280" cy="1134110"/>
            <a:chOff x="584" y="924"/>
            <a:chExt cx="17528" cy="1786"/>
          </a:xfrm>
        </p:grpSpPr>
        <p:sp>
          <p:nvSpPr>
            <p:cNvPr id="10" name="矩形 9"/>
            <p:cNvSpPr/>
            <p:nvPr/>
          </p:nvSpPr>
          <p:spPr>
            <a:xfrm>
              <a:off x="2085" y="1258"/>
              <a:ext cx="16027" cy="10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2" name="矩形 9"/>
          <p:cNvSpPr/>
          <p:nvPr/>
        </p:nvSpPr>
        <p:spPr>
          <a:xfrm>
            <a:off x="934720" y="1347497"/>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err="1">
                <a:latin typeface="Cambria" panose="02040503050406030204" pitchFamily="18" charset="0"/>
                <a:ea typeface="Cambria" panose="02040503050406030204" pitchFamily="18" charset="0"/>
                <a:cs typeface="+mn-ea"/>
                <a:sym typeface="+mn-ea"/>
              </a:rPr>
              <a:t>Đọc</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lại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bài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làm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của</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em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để</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phát</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hiện</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lỗi</a:t>
            </a:r>
            <a:r>
              <a:rPr lang="en-US" altLang="zh-CN" sz="2800" b="1" i="1" dirty="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790" y="3414949"/>
            <a:ext cx="3133675" cy="3195120"/>
          </a:xfrm>
          <a:prstGeom prst="rect">
            <a:avLst/>
          </a:prstGeom>
        </p:spPr>
      </p:pic>
      <p:sp>
        <p:nvSpPr>
          <p:cNvPr id="17" name="矩形 9"/>
          <p:cNvSpPr/>
          <p:nvPr/>
        </p:nvSpPr>
        <p:spPr>
          <a:xfrm>
            <a:off x="812583" y="1892317"/>
            <a:ext cx="7653071" cy="39703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văn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có</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kể</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đúng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những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việc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trong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Nội</a:t>
            </a:r>
            <a:r>
              <a:rPr lang="en-US" altLang="zh-CN" sz="2800" dirty="0">
                <a:latin typeface="Cambria" panose="02040503050406030204" pitchFamily="18" charset="0"/>
                <a:ea typeface="Cambria" panose="02040503050406030204" pitchFamily="18" charset="0"/>
                <a:cs typeface="+mn-ea"/>
                <a:sym typeface="+mn-ea"/>
              </a:rPr>
              <a:t> dung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có</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đủ</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các</a:t>
            </a:r>
            <a:r>
              <a:rPr lang="en-US" altLang="zh-CN" sz="2800" dirty="0">
                <a:latin typeface="Cambria" panose="02040503050406030204" pitchFamily="18" charset="0"/>
                <a:ea typeface="Cambria" panose="02040503050406030204" pitchFamily="18" charset="0"/>
                <a:cs typeface="+mn-ea"/>
                <a:sym typeface="+mn-ea"/>
              </a:rPr>
              <a:t> chi </a:t>
            </a:r>
            <a:r>
              <a:rPr lang="en-US" altLang="zh-CN" sz="2800" dirty="0" err="1">
                <a:latin typeface="Cambria" panose="02040503050406030204" pitchFamily="18" charset="0"/>
                <a:ea typeface="Cambria" panose="02040503050406030204" pitchFamily="18" charset="0"/>
                <a:cs typeface="+mn-ea"/>
                <a:sym typeface="+mn-ea"/>
              </a:rPr>
              <a:t>tiết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tiêu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biểu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của</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làm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nổi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bật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điểm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của</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vật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lịch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sử</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ví</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dụ</a:t>
            </a:r>
            <a:r>
              <a:rPr lang="en-US" altLang="zh-CN" sz="2800" dirty="0">
                <a:latin typeface="Cambria" panose="02040503050406030204" pitchFamily="18" charset="0"/>
                <a:ea typeface="Cambria" panose="02040503050406030204" pitchFamily="18" charset="0"/>
                <a:cs typeface="+mn-ea"/>
                <a:sym typeface="+mn-ea"/>
              </a:rPr>
              <a:t>: chi </a:t>
            </a:r>
            <a:r>
              <a:rPr lang="en-US" altLang="zh-CN" sz="2800" dirty="0" err="1">
                <a:latin typeface="Cambria" panose="02040503050406030204" pitchFamily="18" charset="0"/>
                <a:ea typeface="Cambria" panose="02040503050406030204" pitchFamily="18" charset="0"/>
                <a:cs typeface="+mn-ea"/>
                <a:sym typeface="+mn-ea"/>
              </a:rPr>
              <a:t>tiết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về</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ngoại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hành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động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lời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nói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của</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vật</a:t>
            </a:r>
            <a:r>
              <a:rPr lang="en-US" altLang="zh-CN" sz="2800" dirty="0">
                <a:latin typeface="Cambria" panose="02040503050406030204" pitchFamily="18" charset="0"/>
                <a:ea typeface="Cambria" panose="02040503050406030204" pitchFamily="18" charset="0"/>
                <a:cs typeface="+mn-ea"/>
                <a:sym typeface="+mn-ea"/>
              </a:rPr>
              <a:t>) hay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văn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có</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thể</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hiện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được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cảm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cảm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xúc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đối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với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hoặc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đối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với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vật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lịch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sử</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được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nói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đến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trong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hay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a:t>
            </a:r>
          </a:p>
        </p:txBody>
      </p:sp>
      <p:sp>
        <p:nvSpPr>
          <p:cNvPr id="20" name="矩形 9"/>
          <p:cNvSpPr/>
          <p:nvPr/>
        </p:nvSpPr>
        <p:spPr>
          <a:xfrm>
            <a:off x="934720" y="5845224"/>
            <a:ext cx="10177145" cy="646331"/>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3. </a:t>
            </a:r>
            <a:r>
              <a:rPr kumimoji="0" lang="en-US"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a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lỗi</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bài</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văn</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nếu</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có</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spTree>
    <p:extLst>
      <p:ext uri="{BB962C8B-B14F-4D97-AF65-F5344CB8AC3E}">
        <p14:creationId xmlns:p14="http://schemas.microsoft.com/office/powerpoint/2010/main" val="49575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3054657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7" descr="C:\Users\Am'be'r\Desktop\千库网_儿童寒假边框_元素编号12951272.png千库网_儿童寒假边框_元素编号12951272"/>
          <p:cNvPicPr>
            <a:picLocks noChangeAspect="1"/>
          </p:cNvPicPr>
          <p:nvPr/>
        </p:nvPicPr>
        <p:blipFill>
          <a:blip r:embed="rId2">
            <a:alphaModFix amt="74000"/>
          </a:blip>
          <a:srcRect t="11053" b="20526"/>
          <a:stretch>
            <a:fillRect/>
          </a:stretch>
        </p:blipFill>
        <p:spPr>
          <a:xfrm>
            <a:off x="1941830" y="0"/>
            <a:ext cx="10341610" cy="6425565"/>
          </a:xfrm>
          <a:prstGeom prst="rect">
            <a:avLst/>
          </a:prstGeom>
        </p:spPr>
      </p:pic>
      <p:sp>
        <p:nvSpPr>
          <p:cNvPr id="4" name="文本框 3"/>
          <p:cNvSpPr txBox="1"/>
          <p:nvPr/>
        </p:nvSpPr>
        <p:spPr>
          <a:xfrm>
            <a:off x="3761772" y="2808997"/>
            <a:ext cx="6849713" cy="2554545"/>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lang="en-US" altLang="zh-CN" sz="4000" i="1" spc="0" dirty="0">
                <a:solidFill>
                  <a:srgbClr val="C00000"/>
                </a:solidFill>
                <a:latin typeface="Cambria" panose="02040503050406030204" pitchFamily="18" charset="0"/>
                <a:ea typeface="Cambria" panose="02040503050406030204" pitchFamily="18" charset="0"/>
                <a:sym typeface="+mn-lt"/>
              </a:rPr>
              <a:t>Chia </a:t>
            </a:r>
            <a:r>
              <a:rPr lang="en-US" altLang="zh-CN" sz="4000" i="1" spc="0" dirty="0" err="1">
                <a:solidFill>
                  <a:srgbClr val="C00000"/>
                </a:solidFill>
                <a:latin typeface="Cambria" panose="02040503050406030204" pitchFamily="18" charset="0"/>
                <a:ea typeface="Cambria" panose="02040503050406030204" pitchFamily="18" charset="0"/>
                <a:sym typeface="+mn-lt"/>
              </a:rPr>
              <a:t>sẻ</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cảm</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nhận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của</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em</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về</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việc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mỗi</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học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sinh</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cần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thể</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hiện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tình</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yêu</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nước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và</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biết</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ơn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đối</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với</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các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anh</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hùng</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dân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tộc</a:t>
            </a:r>
            <a:r>
              <a:rPr lang="en-US" altLang="zh-CN" sz="4000" i="1" spc="0" dirty="0">
                <a:solidFill>
                  <a:srgbClr val="C00000"/>
                </a:solidFill>
                <a:latin typeface="Cambria" panose="02040503050406030204" pitchFamily="18" charset="0"/>
                <a:ea typeface="Cambria" panose="02040503050406030204" pitchFamily="18" charset="0"/>
                <a:sym typeface="+mn-lt"/>
              </a:rPr>
              <a:t>.</a:t>
            </a:r>
            <a:endParaRPr kumimoji="0" lang="zh-CN" altLang="en-US" sz="4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pic>
        <p:nvPicPr>
          <p:cNvPr id="12" name="图片 10" descr="C:\Users\Am'be'r\Desktop\千库网_61六一儿童节微观人物糖果组合_元素编号13101237.png千库网_61六一儿童节微观人物糖果组合_元素编号13101237"/>
          <p:cNvPicPr>
            <a:picLocks noChangeAspect="1"/>
          </p:cNvPicPr>
          <p:nvPr/>
        </p:nvPicPr>
        <p:blipFill>
          <a:blip r:embed="rId3"/>
          <a:srcRect/>
          <a:stretch>
            <a:fillRect/>
          </a:stretch>
        </p:blipFill>
        <p:spPr>
          <a:xfrm>
            <a:off x="-287972" y="3096275"/>
            <a:ext cx="3674110" cy="4087495"/>
          </a:xfrm>
          <a:prstGeom prst="rect">
            <a:avLst/>
          </a:prstGeom>
        </p:spPr>
      </p:pic>
    </p:spTree>
    <p:extLst>
      <p:ext uri="{BB962C8B-B14F-4D97-AF65-F5344CB8AC3E}">
        <p14:creationId xmlns:p14="http://schemas.microsoft.com/office/powerpoint/2010/main" val="412775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711</Words>
  <Application>Microsoft Office PowerPoint</Application>
  <PresentationFormat>Màn hình rộng</PresentationFormat>
  <Paragraphs>32</Paragraphs>
  <Slides>10</Slides>
  <Notes>1</Notes>
  <HiddenSlides>0</HiddenSlides>
  <MMClips>0</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10</vt:i4>
      </vt:variant>
    </vt:vector>
  </HeadingPairs>
  <TitlesOfParts>
    <vt:vector size="21" baseType="lpstr">
      <vt:lpstr>#9Slide07 HoneyCream</vt:lpstr>
      <vt:lpstr>Arial</vt:lpstr>
      <vt:lpstr>Calibri</vt:lpstr>
      <vt:lpstr>Calibri Light</vt:lpstr>
      <vt:lpstr>Cambria</vt:lpstr>
      <vt:lpstr>SVN-Newton</vt:lpstr>
      <vt:lpstr>Times New Roman</vt:lpstr>
      <vt:lpstr>思源黑体 CN</vt:lpstr>
      <vt:lpstr>Office Theme</vt:lpstr>
      <vt:lpstr>1_Office 主题</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Nguyễn Thị Hồng Linh</dc:creator>
  <cp:lastModifiedBy>Dung Âu</cp:lastModifiedBy>
  <cp:revision>14</cp:revision>
  <dcterms:created xsi:type="dcterms:W3CDTF">2023-08-23T06:32:56Z</dcterms:created>
  <dcterms:modified xsi:type="dcterms:W3CDTF">2026-01-27T08:28:50Z</dcterms:modified>
</cp:coreProperties>
</file>