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7" r:id="rId2"/>
    <p:sldId id="256" r:id="rId3"/>
    <p:sldId id="258" r:id="rId4"/>
    <p:sldId id="265" r:id="rId5"/>
    <p:sldId id="266" r:id="rId6"/>
    <p:sldId id="267" r:id="rId7"/>
    <p:sldId id="268" r:id="rId8"/>
    <p:sldId id="261" r:id="rId9"/>
    <p:sldId id="257" r:id="rId10"/>
    <p:sldId id="269" r:id="rId11"/>
    <p:sldId id="270" r:id="rId12"/>
    <p:sldId id="271" r:id="rId13"/>
    <p:sldId id="272" r:id="rId14"/>
    <p:sldId id="273" r:id="rId15"/>
    <p:sldId id="274" r:id="rId16"/>
    <p:sldId id="275" r:id="rId17"/>
    <p:sldId id="276" r:id="rId18"/>
    <p:sldId id="263" r:id="rId19"/>
    <p:sldId id="259" r:id="rId20"/>
    <p:sldId id="277" r:id="rId21"/>
    <p:sldId id="279" r:id="rId22"/>
    <p:sldId id="280" r:id="rId23"/>
    <p:sldId id="281" r:id="rId24"/>
    <p:sldId id="282" r:id="rId25"/>
    <p:sldId id="283" r:id="rId26"/>
    <p:sldId id="284" r:id="rId27"/>
    <p:sldId id="285" r:id="rId28"/>
    <p:sldId id="286" r:id="rId29"/>
    <p:sldId id="288" r:id="rId30"/>
    <p:sldId id="262" r:id="rId31"/>
    <p:sldId id="289" r:id="rId32"/>
    <p:sldId id="290" r:id="rId33"/>
    <p:sldId id="291" r:id="rId34"/>
    <p:sldId id="292" r:id="rId35"/>
    <p:sldId id="260"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372"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1/27/2026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1/27/2026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305002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6"/>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 id="214748366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1.png"/><Relationship Id="rId4" Type="http://schemas.openxmlformats.org/officeDocument/2006/relationships/image" Target="../media/image21.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54.png"/><Relationship Id="rId4" Type="http://schemas.openxmlformats.org/officeDocument/2006/relationships/image" Target="../media/image22.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1.png"/><Relationship Id="rId7" Type="http://schemas.openxmlformats.org/officeDocument/2006/relationships/image" Target="../media/image20.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1.png"/><Relationship Id="rId4" Type="http://schemas.openxmlformats.org/officeDocument/2006/relationships/image" Target="../media/image21.png"/><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66.png"/><Relationship Id="rId4" Type="http://schemas.openxmlformats.org/officeDocument/2006/relationships/image" Target="../media/image19.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9.png"/><Relationship Id="rId7"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BỘT ĐƯỜNG</a:t>
            </a: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ĐẠM</a:t>
            </a: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BÉO</a:t>
            </a: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VI-TA-MIN, CHẤT KHOÁNG</a:t>
            </a: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par>
                          <p:cTn id="8" fill="hold">
                            <p:stCondLst>
                              <p:cond delay="1000"/>
                            </p:stCondLst>
                            <p:childTnLst>
                              <p:par>
                                <p:cTn id="9" presetID="2" presetClass="entr" presetSubtype="3" decel="54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decel="54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0541" y="2935604"/>
            <a:ext cx="4762500" cy="3181350"/>
          </a:xfrm>
          <a:prstGeom prst="rect">
            <a:avLst/>
          </a:prstGeom>
        </p:spPr>
      </p:pic>
      <p:pic>
        <p:nvPicPr>
          <p:cNvPr id="6" name="Picture 5"/>
          <p:cNvPicPr>
            <a:picLocks noChangeAspect="1"/>
          </p:cNvPicPr>
          <p:nvPr/>
        </p:nvPicPr>
        <p:blipFill>
          <a:blip r:embed="rId3"/>
          <a:stretch>
            <a:fillRect/>
          </a:stretch>
        </p:blipFill>
        <p:spPr>
          <a:xfrm>
            <a:off x="999548" y="2935604"/>
            <a:ext cx="5179184" cy="2913291"/>
          </a:xfrm>
          <a:prstGeom prst="rect">
            <a:avLst/>
          </a:prstGeom>
          <a:ln>
            <a:noFill/>
          </a:ln>
          <a:effectLst>
            <a:softEdge rad="112500"/>
          </a:effectLst>
        </p:spPr>
      </p:pic>
      <p:sp>
        <p:nvSpPr>
          <p:cNvPr id="7" name="TextBox 6"/>
          <p:cNvSpPr txBox="1"/>
          <p:nvPr/>
        </p:nvSpPr>
        <p:spPr>
          <a:xfrm>
            <a:off x="740314" y="901338"/>
            <a:ext cx="10876835" cy="1200329"/>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Năng lượng do thức ăn cung cấp được tính bằng đơn vị </a:t>
            </a:r>
            <a:r>
              <a:rPr lang="en-US" sz="3600" b="1">
                <a:solidFill>
                  <a:srgbClr val="0070C0"/>
                </a:solidFill>
                <a:latin typeface="Cambria" panose="02040503050406030204" pitchFamily="18" charset="0"/>
                <a:ea typeface="Cambria" panose="02040503050406030204" pitchFamily="18" charset="0"/>
              </a:rPr>
              <a:t>ki-lô-ca-lo</a:t>
            </a:r>
            <a:r>
              <a:rPr lang="en-US" sz="3600" b="1">
                <a:latin typeface="Cambria" panose="02040503050406030204" pitchFamily="18" charset="0"/>
                <a:ea typeface="Cambria" panose="02040503050406030204" pitchFamily="18" charset="0"/>
              </a:rPr>
              <a:t> (kí hiệu là </a:t>
            </a:r>
            <a:r>
              <a:rPr lang="en-US" sz="3600" b="1">
                <a:solidFill>
                  <a:srgbClr val="C00000"/>
                </a:solidFill>
                <a:latin typeface="Cambria" panose="02040503050406030204" pitchFamily="18" charset="0"/>
                <a:ea typeface="Cambria" panose="02040503050406030204" pitchFamily="18" charset="0"/>
              </a:rPr>
              <a:t>kcal</a:t>
            </a:r>
            <a:r>
              <a:rPr lang="en-US" sz="3600" b="1">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255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Quan sát hình 4 và cho biết:</a:t>
              </a:r>
              <a:endParaRPr lang="en-US" sz="4400" b="1" dirty="0">
                <a:solidFill>
                  <a:srgbClr val="009999"/>
                </a:solidFill>
                <a:latin typeface="Cambria" panose="02040503050406030204" pitchFamily="18" charset="0"/>
              </a:endParaRPr>
            </a:p>
          </p:txBody>
        </p:sp>
      </p:grpSp>
      <p:sp>
        <p:nvSpPr>
          <p:cNvPr id="5" name="TextBox 4"/>
          <p:cNvSpPr txBox="1"/>
          <p:nvPr/>
        </p:nvSpPr>
        <p:spPr>
          <a:xfrm>
            <a:off x="483326" y="1019812"/>
            <a:ext cx="11256015" cy="2400657"/>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Năng lượng có trong 100 g của mỗi loại thực phẩm.</a:t>
            </a:r>
          </a:p>
          <a:p>
            <a:pPr algn="just"/>
            <a:r>
              <a:rPr lang="vi-VN" sz="3000">
                <a:latin typeface="Cambria" panose="02040503050406030204" pitchFamily="18" charset="0"/>
                <a:ea typeface="Cambria" panose="02040503050406030204" pitchFamily="18" charset="0"/>
              </a:rPr>
              <a:t>- Thực phẩm cung cấp nhiều năng lượng thuộc nhóm chất dinh dưỡng nào?</a:t>
            </a:r>
          </a:p>
          <a:p>
            <a:pPr algn="just"/>
            <a:r>
              <a:rPr lang="vi-VN" sz="3000">
                <a:latin typeface="Cambria" panose="02040503050406030204" pitchFamily="18" charset="0"/>
                <a:ea typeface="Cambria" panose="02040503050406030204" pitchFamily="18" charset="0"/>
              </a:rPr>
              <a:t>- Thực phẩm cung cấp ít năng lượng thuộc nhóm chất dinh dưỡng nào?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02" y="3097811"/>
            <a:ext cx="6753498" cy="3760189"/>
          </a:xfrm>
          <a:prstGeom prst="rect">
            <a:avLst/>
          </a:prstGeom>
        </p:spPr>
      </p:pic>
    </p:spTree>
    <p:extLst>
      <p:ext uri="{BB962C8B-B14F-4D97-AF65-F5344CB8AC3E}">
        <p14:creationId xmlns:p14="http://schemas.microsoft.com/office/powerpoint/2010/main" val="181606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8" y="255478"/>
            <a:ext cx="11286310"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a:t>
              </a:r>
              <a:r>
                <a:rPr lang="vi-VN" sz="3600" b="1">
                  <a:latin typeface="Cambria" panose="02040503050406030204" pitchFamily="18" charset="0"/>
                  <a:ea typeface="Cambria" panose="02040503050406030204" pitchFamily="18" charset="0"/>
                </a:rPr>
                <a:t>Năng lượng có trong 100 g của mỗi loại thực phẩm.</a:t>
              </a:r>
              <a:endParaRPr lang="vi-VN" sz="4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6915" y="1190634"/>
            <a:ext cx="8818118" cy="4909721"/>
          </a:xfrm>
          <a:prstGeom prst="rect">
            <a:avLst/>
          </a:prstGeom>
        </p:spPr>
      </p:pic>
    </p:spTree>
    <p:extLst>
      <p:ext uri="{BB962C8B-B14F-4D97-AF65-F5344CB8AC3E}">
        <p14:creationId xmlns:p14="http://schemas.microsoft.com/office/powerpoint/2010/main" val="345267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just"/>
              <a:r>
                <a:rPr lang="en-US" sz="4400" b="1" i="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chất dinh dưỡng nào?</a:t>
              </a: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10890" y="1660897"/>
            <a:ext cx="8818118" cy="4909721"/>
          </a:xfrm>
          <a:prstGeom prst="rect">
            <a:avLst/>
          </a:prstGeom>
        </p:spPr>
      </p:pic>
      <p:sp>
        <p:nvSpPr>
          <p:cNvPr id="7" name="Rounded Rectangle 6"/>
          <p:cNvSpPr/>
          <p:nvPr/>
        </p:nvSpPr>
        <p:spPr>
          <a:xfrm>
            <a:off x="8255726"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9372"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70621" y="4036424"/>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a:extLst>
              <a:ext uri="{FF2B5EF4-FFF2-40B4-BE49-F238E27FC236}">
                <a16:creationId xmlns:a16="http://schemas.microsoft.com/office/drawing/2014/main" id="{BC5BEAEB-E389-7C3C-041A-F2DB4F5AE20A}"/>
              </a:ext>
            </a:extLst>
          </p:cNvPr>
          <p:cNvGrpSpPr/>
          <p:nvPr/>
        </p:nvGrpSpPr>
        <p:grpSpPr>
          <a:xfrm>
            <a:off x="476794" y="118127"/>
            <a:ext cx="11286309" cy="1292662"/>
            <a:chOff x="1147156" y="500340"/>
            <a:chExt cx="13337768" cy="640084"/>
          </a:xfrm>
        </p:grpSpPr>
        <p:sp>
          <p:nvSpPr>
            <p:cNvPr id="15" name="Flowchart: Alternate Process 14">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a:t>
              </a:r>
              <a:r>
                <a:rPr lang="vi-VN" sz="3400" b="1">
                  <a:solidFill>
                    <a:srgbClr val="C00000"/>
                  </a:solidFill>
                  <a:latin typeface="Cambria" panose="02040503050406030204" pitchFamily="18" charset="0"/>
                  <a:ea typeface="Cambria" panose="02040503050406030204" pitchFamily="18" charset="0"/>
                </a:rPr>
                <a:t>chất </a:t>
              </a:r>
              <a:r>
                <a:rPr lang="en-US" sz="3400" b="1">
                  <a:solidFill>
                    <a:srgbClr val="C00000"/>
                  </a:solidFill>
                  <a:latin typeface="Cambria" panose="02040503050406030204" pitchFamily="18" charset="0"/>
                  <a:ea typeface="Cambria" panose="02040503050406030204" pitchFamily="18" charset="0"/>
                </a:rPr>
                <a:t>béo, chất bột đường và chất đạm</a:t>
              </a:r>
              <a:r>
                <a:rPr lang="en-US" sz="3400" b="1">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301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75030"/>
            <a:ext cx="11286310" cy="1274947"/>
            <a:chOff x="1147156" y="532681"/>
            <a:chExt cx="13337769" cy="63131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9147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32681"/>
              <a:ext cx="13337769" cy="624844"/>
            </a:xfrm>
            <a:prstGeom prst="rect">
              <a:avLst/>
            </a:prstGeom>
            <a:noFill/>
          </p:spPr>
          <p:txBody>
            <a:bodyPr wrap="square">
              <a:spAutoFit/>
            </a:bodyPr>
            <a:lstStyle/>
            <a:p>
              <a:pPr algn="just"/>
              <a:r>
                <a:rPr lang="en-US" sz="4400" b="1" i="0">
                  <a:solidFill>
                    <a:srgbClr val="009999"/>
                  </a:solidFill>
                  <a:effectLst/>
                  <a:latin typeface="Cambria" panose="02040503050406030204" pitchFamily="18" charset="0"/>
                </a:rPr>
                <a:t> </a:t>
              </a:r>
              <a:r>
                <a:rPr lang="vi-VN" sz="3200" b="1">
                  <a:latin typeface="Cambria" panose="02040503050406030204" pitchFamily="18" charset="0"/>
                  <a:ea typeface="Cambria" panose="02040503050406030204" pitchFamily="18" charset="0"/>
                </a:rPr>
                <a:t>Thực phẩm cung cấp ít năng lượng thuộc nhóm chất dinh dưỡng nào?</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8355" y="1660896"/>
            <a:ext cx="8818118" cy="4909721"/>
          </a:xfrm>
          <a:prstGeom prst="rect">
            <a:avLst/>
          </a:prstGeom>
        </p:spPr>
      </p:pic>
      <p:sp>
        <p:nvSpPr>
          <p:cNvPr id="7" name="Rounded Rectangle 6"/>
          <p:cNvSpPr/>
          <p:nvPr/>
        </p:nvSpPr>
        <p:spPr>
          <a:xfrm>
            <a:off x="5682343" y="3931920"/>
            <a:ext cx="2377440"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8355" y="3931920"/>
            <a:ext cx="2076994"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a:t>
              </a:r>
              <a:r>
                <a:rPr lang="en-US" sz="3400" b="1">
                  <a:latin typeface="Cambria" panose="02040503050406030204" pitchFamily="18" charset="0"/>
                  <a:ea typeface="Cambria" panose="02040503050406030204" pitchFamily="18" charset="0"/>
                </a:rPr>
                <a:t>ít</a:t>
              </a:r>
              <a:r>
                <a:rPr lang="vi-VN" sz="3400" b="1">
                  <a:latin typeface="Cambria" panose="02040503050406030204" pitchFamily="18" charset="0"/>
                  <a:ea typeface="Cambria" panose="02040503050406030204" pitchFamily="18" charset="0"/>
                </a:rPr>
                <a:t> năng lượng thuộc nhóm </a:t>
              </a:r>
              <a:r>
                <a:rPr lang="en-US" sz="3400" b="1">
                  <a:latin typeface="Cambria" panose="02040503050406030204" pitchFamily="18" charset="0"/>
                  <a:ea typeface="Cambria" panose="02040503050406030204" pitchFamily="18" charset="0"/>
                </a:rPr>
                <a:t>chứa nhiều </a:t>
              </a:r>
              <a:r>
                <a:rPr lang="en-US" sz="3400" b="1">
                  <a:solidFill>
                    <a:srgbClr val="C00000"/>
                  </a:solidFill>
                  <a:latin typeface="Cambria" panose="02040503050406030204" pitchFamily="18" charset="0"/>
                  <a:ea typeface="Cambria" panose="02040503050406030204" pitchFamily="18" charset="0"/>
                </a:rPr>
                <a:t>vi-ta-min và chất khoáng</a:t>
              </a:r>
              <a:r>
                <a:rPr lang="en-US" sz="3400" b="1">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711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9276" y="4588801"/>
            <a:ext cx="7722456" cy="1953781"/>
          </a:xfrm>
          <a:prstGeom prst="rect">
            <a:avLst/>
          </a:prstGeom>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1" y="521206"/>
            <a:ext cx="4794069" cy="6232291"/>
          </a:xfrm>
          <a:prstGeom prst="rect">
            <a:avLst/>
          </a:prstGeom>
        </p:spPr>
      </p:pic>
      <p:grpSp>
        <p:nvGrpSpPr>
          <p:cNvPr id="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1" name="图片 26">
            <a:extLst>
              <a:ext uri="{FF2B5EF4-FFF2-40B4-BE49-F238E27FC236}">
                <a16:creationId xmlns:a16="http://schemas.microsoft.com/office/drawing/2014/main" id="{FA6AD0DB-5937-49D2-826C-95EADFCB7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grpSp>
        <p:nvGrpSpPr>
          <p:cNvPr id="14" name="Group 13"/>
          <p:cNvGrpSpPr/>
          <p:nvPr/>
        </p:nvGrpSpPr>
        <p:grpSpPr>
          <a:xfrm>
            <a:off x="3880014" y="351851"/>
            <a:ext cx="7829674" cy="3452372"/>
            <a:chOff x="3880014" y="351851"/>
            <a:chExt cx="7829674" cy="3452372"/>
          </a:xfrm>
        </p:grpSpPr>
        <p:sp>
          <p:nvSpPr>
            <p:cNvPr id="12" name="任意多边形: 形状 40">
              <a:extLst>
                <a:ext uri="{FF2B5EF4-FFF2-40B4-BE49-F238E27FC236}">
                  <a16:creationId xmlns:a16="http://schemas.microsoft.com/office/drawing/2014/main" id="{50C53215-5F60-4E34-AE0B-4349CB326516}"/>
                </a:ext>
              </a:extLst>
            </p:cNvPr>
            <p:cNvSpPr/>
            <p:nvPr/>
          </p:nvSpPr>
          <p:spPr>
            <a:xfrm>
              <a:off x="3880014" y="351851"/>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4258491" y="627017"/>
              <a:ext cx="7053986" cy="2554545"/>
            </a:xfrm>
            <a:prstGeom prst="rect">
              <a:avLst/>
            </a:prstGeom>
            <a:noFill/>
          </p:spPr>
          <p:txBody>
            <a:bodyPr wrap="square" rtlCol="0">
              <a:spAutoFit/>
            </a:bodyPr>
            <a:lstStyle/>
            <a:p>
              <a:pPr algn="just"/>
              <a:r>
                <a:rPr lang="nl-NL" sz="4000" b="1">
                  <a:solidFill>
                    <a:schemeClr val="accent5">
                      <a:lumMod val="75000"/>
                    </a:schemeClr>
                  </a:solidFill>
                  <a:latin typeface="Cambria" panose="02040503050406030204" pitchFamily="18" charset="0"/>
                  <a:ea typeface="Cambria" panose="02040503050406030204" pitchFamily="18" charset="0"/>
                </a:rPr>
                <a:t>Hãy kể tên một số thực phẩm khác cung cấp cho cơ thể năng lượng ở mức độ khác nhau mà em biết.</a:t>
              </a:r>
              <a:endParaRPr lang="en-US" sz="4000" b="1">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8851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354" y="574766"/>
            <a:ext cx="8739052" cy="5712005"/>
          </a:xfrm>
          <a:prstGeom prst="rect">
            <a:avLst/>
          </a:prstGeom>
        </p:spPr>
      </p:pic>
    </p:spTree>
    <p:extLst>
      <p:ext uri="{BB962C8B-B14F-4D97-AF65-F5344CB8AC3E}">
        <p14:creationId xmlns:p14="http://schemas.microsoft.com/office/powerpoint/2010/main" val="134437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856" y="620997"/>
            <a:ext cx="9142367" cy="5594105"/>
          </a:xfrm>
          <a:prstGeom prst="rect">
            <a:avLst/>
          </a:prstGeom>
        </p:spPr>
      </p:pic>
    </p:spTree>
    <p:extLst>
      <p:ext uri="{BB962C8B-B14F-4D97-AF65-F5344CB8AC3E}">
        <p14:creationId xmlns:p14="http://schemas.microsoft.com/office/powerpoint/2010/main" val="32921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p:cNvPicPr>
            <a:picLocks noChangeAspect="1"/>
          </p:cNvPicPr>
          <p:nvPr/>
        </p:nvPicPr>
        <p:blipFill>
          <a:blip r:embed="rId5"/>
          <a:stretch>
            <a:fillRect/>
          </a:stretch>
        </p:blipFill>
        <p:spPr>
          <a:xfrm>
            <a:off x="60422" y="1376523"/>
            <a:ext cx="8587059" cy="1744353"/>
          </a:xfrm>
          <a:prstGeom prst="rect">
            <a:avLst/>
          </a:prstGeom>
        </p:spPr>
      </p:pic>
    </p:spTree>
    <p:extLst>
      <p:ext uri="{BB962C8B-B14F-4D97-AF65-F5344CB8AC3E}">
        <p14:creationId xmlns:p14="http://schemas.microsoft.com/office/powerpoint/2010/main" val="8146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8" name="Picture 7"/>
          <p:cNvPicPr>
            <a:picLocks noChangeAspect="1"/>
          </p:cNvPicPr>
          <p:nvPr/>
        </p:nvPicPr>
        <p:blipFill>
          <a:blip r:embed="rId5"/>
          <a:stretch>
            <a:fillRect/>
          </a:stretch>
        </p:blipFill>
        <p:spPr>
          <a:xfrm>
            <a:off x="221400" y="1249251"/>
            <a:ext cx="7842487" cy="1998898"/>
          </a:xfrm>
          <a:prstGeom prst="rect">
            <a:avLst/>
          </a:prstGeom>
        </p:spPr>
      </p:pic>
    </p:spTree>
    <p:extLst>
      <p:ext uri="{BB962C8B-B14F-4D97-AF65-F5344CB8AC3E}">
        <p14:creationId xmlns:p14="http://schemas.microsoft.com/office/powerpoint/2010/main" val="146466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9" y="1202692"/>
            <a:ext cx="11256015"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9" y="2649242"/>
            <a:ext cx="11256015"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43322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8" y="1045939"/>
            <a:ext cx="11256015"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8" y="2412864"/>
            <a:ext cx="11256015" cy="3539430"/>
          </a:xfrm>
          <a:prstGeom prst="rect">
            <a:avLst/>
          </a:prstGeom>
          <a:noFill/>
        </p:spPr>
        <p:txBody>
          <a:bodyPr wrap="square" rtlCol="0">
            <a:spAutoFit/>
          </a:bodyPr>
          <a:lstStyle/>
          <a:p>
            <a:pPr algn="just"/>
            <a:r>
              <a:rPr lang="en-US" sz="3200">
                <a:solidFill>
                  <a:srgbClr val="C00000"/>
                </a:solidFill>
                <a:latin typeface="Cambria" panose="02040503050406030204" pitchFamily="18" charset="0"/>
                <a:ea typeface="Cambria" panose="02040503050406030204" pitchFamily="18" charset="0"/>
              </a:rPr>
              <a:t>    </a:t>
            </a:r>
            <a:r>
              <a:rPr lang="vi-VN" sz="3200">
                <a:solidFill>
                  <a:srgbClr val="C00000"/>
                </a:solidFill>
                <a:latin typeface="Cambria" panose="02040503050406030204" pitchFamily="18" charset="0"/>
                <a:ea typeface="Cambria" panose="02040503050406030204" pitchFamily="18" charset="0"/>
              </a:rPr>
              <a:t>Thức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thực phẩm này nếu dùng thường xuyên đều không tốt cho cơ thể, đặc biệt là trẻ em đang ở độ tuổi lớn cần đầy đủ dinh dưỡng để phát triển khỏe mạnh.</a:t>
            </a:r>
            <a:endParaRPr lang="vi-VN" sz="5400">
              <a:solidFill>
                <a:srgbClr val="C00000"/>
              </a:solidFill>
              <a:latin typeface="Cambria" panose="02040503050406030204" pitchFamily="18" charset="0"/>
              <a:ea typeface="Cambria" panose="02040503050406030204" pitchFamily="18" charset="0"/>
            </a:endParaRP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66580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9" name="TextBox 8"/>
          <p:cNvSpPr txBox="1"/>
          <p:nvPr/>
        </p:nvSpPr>
        <p:spPr>
          <a:xfrm>
            <a:off x="440906" y="1156727"/>
            <a:ext cx="11256015"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19" name="TextBox 18"/>
          <p:cNvSpPr txBox="1"/>
          <p:nvPr/>
        </p:nvSpPr>
        <p:spPr>
          <a:xfrm>
            <a:off x="494118" y="2525638"/>
            <a:ext cx="11203764" cy="1938992"/>
          </a:xfrm>
          <a:prstGeom prst="rect">
            <a:avLst/>
          </a:prstGeom>
          <a:noFill/>
        </p:spPr>
        <p:txBody>
          <a:bodyPr wrap="square" rtlCol="0">
            <a:spAutoFit/>
          </a:bodyPr>
          <a:lstStyle/>
          <a:p>
            <a:pPr algn="just"/>
            <a:r>
              <a:rPr lang="nl-NL" sz="4000" i="1">
                <a:solidFill>
                  <a:srgbClr val="C00000"/>
                </a:solidFill>
                <a:latin typeface="Cambria" panose="02040503050406030204" pitchFamily="18" charset="0"/>
                <a:ea typeface="Cambria" panose="02040503050406030204" pitchFamily="18" charset="0"/>
              </a:rPr>
              <a:t>Cơ thể sẽ thiếu vi-ta-min, chất khoáng và chất xơ, cơ thể sẽ giảm khả năng chống chịu với bệnh tật, có thể bị táo bón, ung thư, tim mạch,....</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69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5"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a:extLst>
              <a:ext uri="{FF2B5EF4-FFF2-40B4-BE49-F238E27FC236}">
                <a16:creationId xmlns:a16="http://schemas.microsoft.com/office/drawing/2014/main" id="{BC5BEAEB-E389-7C3C-041A-F2DB4F5AE20A}"/>
              </a:ext>
            </a:extLst>
          </p:cNvPr>
          <p:cNvGrpSpPr/>
          <p:nvPr/>
        </p:nvGrpSpPr>
        <p:grpSpPr>
          <a:xfrm>
            <a:off x="378823" y="190164"/>
            <a:ext cx="11547565" cy="1503221"/>
            <a:chOff x="1147155" y="572516"/>
            <a:chExt cx="13337769" cy="410815"/>
          </a:xfrm>
        </p:grpSpPr>
        <p:sp>
          <p:nvSpPr>
            <p:cNvPr id="13" name="Flowchart: Alternate Process 1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FF6F49AC-3F83-46CA-AC9E-5A46576F40A2}"/>
                </a:ext>
              </a:extLst>
            </p:cNvPr>
            <p:cNvSpPr txBox="1"/>
            <p:nvPr/>
          </p:nvSpPr>
          <p:spPr>
            <a:xfrm>
              <a:off x="1147155" y="572637"/>
              <a:ext cx="13337769" cy="361683"/>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Giải thích được vì sao chúng ta cần ăn đủ thực phẩm thuộc bốn nhóm chất dinh dưỡng.</a:t>
              </a:r>
              <a:endParaRPr lang="en-US" sz="3600" b="1">
                <a:solidFill>
                  <a:srgbClr val="C0000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50660" y="1907935"/>
            <a:ext cx="11675728" cy="4277638"/>
            <a:chOff x="250660" y="1907935"/>
            <a:chExt cx="11675728" cy="4277638"/>
          </a:xfrm>
        </p:grpSpPr>
        <p:sp>
          <p:nvSpPr>
            <p:cNvPr id="15" name="任意多边形: 形状 70">
              <a:extLst>
                <a:ext uri="{FF2B5EF4-FFF2-40B4-BE49-F238E27FC236}">
                  <a16:creationId xmlns:a16="http://schemas.microsoft.com/office/drawing/2014/main" id="{C870E79C-6CFA-4605-AF58-9E59B6D30471}"/>
                </a:ext>
              </a:extLst>
            </p:cNvPr>
            <p:cNvSpPr/>
            <p:nvPr/>
          </p:nvSpPr>
          <p:spPr>
            <a:xfrm>
              <a:off x="250660" y="1907935"/>
              <a:ext cx="11675728" cy="427763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p:cNvSpPr txBox="1"/>
            <p:nvPr/>
          </p:nvSpPr>
          <p:spPr>
            <a:xfrm>
              <a:off x="535577" y="2114680"/>
              <a:ext cx="11390811" cy="3416320"/>
            </a:xfrm>
            <a:prstGeom prst="rect">
              <a:avLst/>
            </a:prstGeom>
            <a:noFill/>
          </p:spPr>
          <p:txBody>
            <a:bodyPr wrap="square" rtlCol="0">
              <a:spAutoFit/>
            </a:bodyPr>
            <a:lstStyle/>
            <a:p>
              <a:pPr algn="just"/>
              <a:r>
                <a:rPr lang="vi-VN" sz="3600">
                  <a:solidFill>
                    <a:srgbClr val="002060"/>
                  </a:solidFill>
                  <a:latin typeface="Cambria" panose="02040503050406030204" pitchFamily="18" charset="0"/>
                  <a:ea typeface="Cambria" panose="02040503050406030204" pitchFamily="18" charset="0"/>
                </a:rPr>
                <a:t>Chúng ta cần ăn đủ thức ăn thuộc bốn nhóm chất dinh dưỡng để các hoạt động của cơ thể diễn ra bình thường:</a:t>
              </a:r>
              <a:r>
                <a:rPr lang="vi-VN" sz="3600">
                  <a:latin typeface="Cambria" panose="02040503050406030204" pitchFamily="18" charset="0"/>
                  <a:ea typeface="Cambria" panose="02040503050406030204" pitchFamily="18" charset="0"/>
                </a:rPr>
                <a:t> </a:t>
              </a:r>
            </a:p>
            <a:p>
              <a:pPr algn="just"/>
              <a:r>
                <a:rPr lang="vi-VN" sz="3600">
                  <a:latin typeface="Cambria" panose="02040503050406030204" pitchFamily="18" charset="0"/>
                  <a:ea typeface="Cambria" panose="02040503050406030204" pitchFamily="18" charset="0"/>
                </a:rPr>
                <a:t>- Cung cấp năng lượng cho các hoạt động sống.</a:t>
              </a:r>
            </a:p>
            <a:p>
              <a:pPr algn="just"/>
              <a:r>
                <a:rPr lang="vi-VN" sz="3600">
                  <a:latin typeface="Cambria" panose="02040503050406030204" pitchFamily="18" charset="0"/>
                  <a:ea typeface="Cambria" panose="02040503050406030204" pitchFamily="18" charset="0"/>
                </a:rPr>
                <a:t>- Giúp cơ thể phát triển và lớn lên.</a:t>
              </a:r>
            </a:p>
            <a:p>
              <a:pPr algn="just"/>
              <a:r>
                <a:rPr lang="vi-VN" sz="3600">
                  <a:latin typeface="Cambria" panose="02040503050406030204" pitchFamily="18" charset="0"/>
                  <a:ea typeface="Cambria" panose="02040503050406030204" pitchFamily="18" charset="0"/>
                </a:rPr>
                <a:t>- Giữ cho cơ thể khoẻ mạnh, chống lại bệnh tật.</a:t>
              </a:r>
            </a:p>
            <a:p>
              <a:pPr algn="just"/>
              <a:r>
                <a:rPr lang="vi-VN" sz="3600">
                  <a:latin typeface="Cambria" panose="02040503050406030204" pitchFamily="18" charset="0"/>
                  <a:ea typeface="Cambria" panose="02040503050406030204" pitchFamily="18" charset="0"/>
                </a:rPr>
                <a:t>- Dự trữ năng lượng, giúp cơ thể hấp thụ các vi-ta-min.</a:t>
              </a:r>
            </a:p>
          </p:txBody>
        </p:sp>
      </p:grpSp>
    </p:spTree>
    <p:extLst>
      <p:ext uri="{BB962C8B-B14F-4D97-AF65-F5344CB8AC3E}">
        <p14:creationId xmlns:p14="http://schemas.microsoft.com/office/powerpoint/2010/main" val="131684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a:solidFill>
                  <a:srgbClr val="0070C0"/>
                </a:solidFill>
                <a:latin typeface="Cambria" panose="02040503050406030204" pitchFamily="18" charset="0"/>
              </a:rPr>
              <a:t>- Chuẩn bị bài tiếp 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Câu 1. </a:t>
            </a:r>
            <a:r>
              <a:rPr lang="vi-VN" sz="4400" b="1">
                <a:latin typeface="Cambria" panose="02040503050406030204" pitchFamily="18" charset="0"/>
                <a:ea typeface="Cambria" panose="02040503050406030204" pitchFamily="18" charset="0"/>
              </a:rPr>
              <a:t>Các nhóm chất dinh dưỡng có trong thức ăn gồm?</a:t>
            </a:r>
            <a:endParaRPr lang="en-US" sz="44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0"/>
            <a:ext cx="4837983" cy="1609081"/>
            <a:chOff x="6830721" y="2864056"/>
            <a:chExt cx="4837983" cy="1609081"/>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6"/>
              <a:ext cx="4779654" cy="1609081"/>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251123" y="3394401"/>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Cả A, B, C đều đúng</a:t>
              </a:r>
              <a:endParaRPr lang="en-US" sz="6000" b="1"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Chất bột đường, chất đạm</a:t>
              </a:r>
              <a:endParaRPr lang="en-US" sz="6000" b="1" dirty="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561322"/>
            <a:chOff x="981375" y="4872764"/>
            <a:chExt cx="4537107" cy="1561322"/>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561322"/>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416400" y="5204674"/>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Vi-ta-min và chất khoáng</a:t>
              </a:r>
              <a:endParaRPr lang="en-US" sz="6000" b="1" dirty="0">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5142017"/>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Chất béo</a:t>
              </a:r>
              <a:endParaRPr lang="en-US" sz="6000" b="1" dirty="0">
                <a:latin typeface="Cambria" panose="02040503050406030204" pitchFamily="18" charset="0"/>
                <a:ea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386470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72849" y="401194"/>
            <a:ext cx="9914709"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Câu 2. </a:t>
            </a:r>
            <a:r>
              <a:rPr lang="vi-VN" sz="4400" b="1">
                <a:latin typeface="Cambria" panose="02040503050406030204" pitchFamily="18" charset="0"/>
                <a:ea typeface="Cambria" panose="02040503050406030204" pitchFamily="18" charset="0"/>
              </a:rPr>
              <a:t>Trong các thức ăn dưới đây, nhóm chất nào chứa nhiều chất béo?</a:t>
            </a:r>
            <a:endParaRPr lang="en-US" sz="44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57314"/>
            <a:chOff x="6830721" y="2864057"/>
            <a:chExt cx="4537107" cy="1157314"/>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2944153"/>
              <a:ext cx="3750829"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62989"/>
            <a:chOff x="981375" y="4872764"/>
            <a:chExt cx="4537107" cy="1162989"/>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4958535"/>
              <a:ext cx="3750829"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591382" cy="1161951"/>
            <a:chOff x="6830721" y="4714800"/>
            <a:chExt cx="4591382" cy="1161951"/>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27383" y="4799533"/>
              <a:ext cx="4194720"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315572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416" y="419211"/>
            <a:ext cx="10337507" cy="1778866"/>
            <a:chOff x="2541494" y="325887"/>
            <a:chExt cx="8862587" cy="904737"/>
          </a:xfrm>
        </p:grpSpPr>
        <p:sp>
          <p:nvSpPr>
            <p:cNvPr id="3" name="Rectangle: Rounded Corners 9">
              <a:extLst>
                <a:ext uri="{FF2B5EF4-FFF2-40B4-BE49-F238E27FC236}">
                  <a16:creationId xmlns:a16="http://schemas.microsoft.com/office/drawing/2014/main"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1B0FDC-092C-EA16-0F63-9500F0D797AD}"/>
                </a:ext>
              </a:extLst>
            </p:cNvPr>
            <p:cNvSpPr txBox="1"/>
            <p:nvPr/>
          </p:nvSpPr>
          <p:spPr>
            <a:xfrm>
              <a:off x="2541494" y="447122"/>
              <a:ext cx="8862587" cy="673105"/>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Câu 3.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a:latin typeface="Cambria" panose="02040503050406030204" pitchFamily="18" charset="0"/>
                  <a:ea typeface="Cambria" panose="02040503050406030204" pitchFamily="18" charset="0"/>
                </a:rPr>
                <a:t>bột đường</a:t>
              </a:r>
              <a:r>
                <a:rPr lang="vi-VN" sz="4000" b="1">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208735" y="190802"/>
            <a:ext cx="1372570" cy="1565031"/>
          </a:xfrm>
          <a:prstGeom prst="rect">
            <a:avLst/>
          </a:prstGeom>
        </p:spPr>
      </p:pic>
      <p:grpSp>
        <p:nvGrpSpPr>
          <p:cNvPr id="6" name="Group 5">
            <a:extLst>
              <a:ext uri="{FF2B5EF4-FFF2-40B4-BE49-F238E27FC236}">
                <a16:creationId xmlns:a16="http://schemas.microsoft.com/office/drawing/2014/main" id="{69A9B34F-BB9F-2AAA-B780-46EFE55D5A4A}"/>
              </a:ext>
            </a:extLst>
          </p:cNvPr>
          <p:cNvGrpSpPr/>
          <p:nvPr/>
        </p:nvGrpSpPr>
        <p:grpSpPr>
          <a:xfrm>
            <a:off x="715146" y="4885158"/>
            <a:ext cx="4537107" cy="1151930"/>
            <a:chOff x="6830721" y="2864057"/>
            <a:chExt cx="4537107" cy="1151930"/>
          </a:xfrm>
        </p:grpSpPr>
        <p:sp>
          <p:nvSpPr>
            <p:cNvPr id="7"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id="{375B809B-E308-92A6-56C8-C5702881D670}"/>
                </a:ext>
              </a:extLst>
            </p:cNvPr>
            <p:cNvSpPr txBox="1"/>
            <p:nvPr/>
          </p:nvSpPr>
          <p:spPr>
            <a:xfrm>
              <a:off x="7328024" y="2938769"/>
              <a:ext cx="3750829" cy="1077218"/>
            </a:xfrm>
            <a:prstGeom prst="rect">
              <a:avLst/>
            </a:prstGeom>
            <a:noFill/>
            <a:ln>
              <a:noFill/>
            </a:ln>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id="{F19528F8-C83B-20E7-2C42-5639B92EA9CE}"/>
              </a:ext>
            </a:extLst>
          </p:cNvPr>
          <p:cNvGrpSpPr/>
          <p:nvPr/>
        </p:nvGrpSpPr>
        <p:grpSpPr>
          <a:xfrm>
            <a:off x="769104" y="3095679"/>
            <a:ext cx="4537107" cy="1129886"/>
            <a:chOff x="981375" y="2864057"/>
            <a:chExt cx="4537107" cy="1129886"/>
          </a:xfrm>
        </p:grpSpPr>
        <p:sp>
          <p:nvSpPr>
            <p:cNvPr id="10"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TextBox 10">
              <a:extLst>
                <a:ext uri="{FF2B5EF4-FFF2-40B4-BE49-F238E27FC236}">
                  <a16:creationId xmlns:a16="http://schemas.microsoft.com/office/drawing/2014/main" id="{CE507DE5-6187-AA47-C2A9-B9D9665FF452}"/>
                </a:ext>
              </a:extLst>
            </p:cNvPr>
            <p:cNvSpPr txBox="1"/>
            <p:nvPr/>
          </p:nvSpPr>
          <p:spPr>
            <a:xfrm>
              <a:off x="1392687" y="3111453"/>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id="{3FC459A0-DE21-D281-358B-D1A0A1977867}"/>
              </a:ext>
            </a:extLst>
          </p:cNvPr>
          <p:cNvGrpSpPr/>
          <p:nvPr/>
        </p:nvGrpSpPr>
        <p:grpSpPr>
          <a:xfrm>
            <a:off x="6618450" y="3057343"/>
            <a:ext cx="4537107" cy="1232263"/>
            <a:chOff x="981375" y="4872764"/>
            <a:chExt cx="4537107" cy="1232263"/>
          </a:xfrm>
        </p:grpSpPr>
        <p:sp>
          <p:nvSpPr>
            <p:cNvPr id="13"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4" name="TextBox 13">
              <a:extLst>
                <a:ext uri="{FF2B5EF4-FFF2-40B4-BE49-F238E27FC236}">
                  <a16:creationId xmlns:a16="http://schemas.microsoft.com/office/drawing/2014/main" id="{79A74728-41C7-309F-0FC5-76249A150B84}"/>
                </a:ext>
              </a:extLst>
            </p:cNvPr>
            <p:cNvSpPr txBox="1"/>
            <p:nvPr/>
          </p:nvSpPr>
          <p:spPr>
            <a:xfrm>
              <a:off x="1202027" y="5027809"/>
              <a:ext cx="4156558"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21FCD99E-212C-9471-AFBE-1D3A94D42579}"/>
              </a:ext>
            </a:extLst>
          </p:cNvPr>
          <p:cNvGrpSpPr/>
          <p:nvPr/>
        </p:nvGrpSpPr>
        <p:grpSpPr>
          <a:xfrm>
            <a:off x="6618450" y="4914270"/>
            <a:ext cx="4550170" cy="1144355"/>
            <a:chOff x="6830721" y="4714800"/>
            <a:chExt cx="4550170" cy="1144355"/>
          </a:xfrm>
        </p:grpSpPr>
        <p:sp>
          <p:nvSpPr>
            <p:cNvPr id="16"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7" name="TextBox 16">
              <a:extLst>
                <a:ext uri="{FF2B5EF4-FFF2-40B4-BE49-F238E27FC236}">
                  <a16:creationId xmlns:a16="http://schemas.microsoft.com/office/drawing/2014/main" id="{E31DB269-E4CA-073E-1775-79108803AB9B}"/>
                </a:ext>
              </a:extLst>
            </p:cNvPr>
            <p:cNvSpPr txBox="1"/>
            <p:nvPr/>
          </p:nvSpPr>
          <p:spPr>
            <a:xfrm>
              <a:off x="7201555" y="4781937"/>
              <a:ext cx="4179336"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8" name="Picture 17">
            <a:extLst>
              <a:ext uri="{FF2B5EF4-FFF2-40B4-BE49-F238E27FC236}">
                <a16:creationId xmlns:a16="http://schemas.microsoft.com/office/drawing/2014/main" id="{EF016824-A5CD-0E82-D166-A977E8903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53881" y="3105156"/>
            <a:ext cx="1518921" cy="1129884"/>
          </a:xfrm>
          <a:prstGeom prst="rect">
            <a:avLst/>
          </a:prstGeom>
        </p:spPr>
      </p:pic>
      <p:pic>
        <p:nvPicPr>
          <p:cNvPr id="19" name="Picture 18">
            <a:extLst>
              <a:ext uri="{FF2B5EF4-FFF2-40B4-BE49-F238E27FC236}">
                <a16:creationId xmlns:a16="http://schemas.microsoft.com/office/drawing/2014/main" id="{CCD77150-5504-985F-0F21-69A4A83449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208735" y="4703627"/>
            <a:ext cx="957111" cy="1365353"/>
          </a:xfrm>
          <a:prstGeom prst="rect">
            <a:avLst/>
          </a:prstGeom>
        </p:spPr>
      </p:pic>
      <p:pic>
        <p:nvPicPr>
          <p:cNvPr id="20" name="Picture 19">
            <a:extLst>
              <a:ext uri="{FF2B5EF4-FFF2-40B4-BE49-F238E27FC236}">
                <a16:creationId xmlns:a16="http://schemas.microsoft.com/office/drawing/2014/main" id="{E6D1C2C6-A727-BEF5-84B5-43A44A51E1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5999441" y="4798444"/>
            <a:ext cx="1238017" cy="1245712"/>
          </a:xfrm>
          <a:prstGeom prst="rect">
            <a:avLst/>
          </a:prstGeom>
        </p:spPr>
      </p:pic>
      <p:pic>
        <p:nvPicPr>
          <p:cNvPr id="21" name="Picture 20">
            <a:extLst>
              <a:ext uri="{FF2B5EF4-FFF2-40B4-BE49-F238E27FC236}">
                <a16:creationId xmlns:a16="http://schemas.microsoft.com/office/drawing/2014/main" id="{8894567D-B88E-8BEE-D955-E814F9ACEA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669488" y="3148877"/>
            <a:ext cx="1518921" cy="1129884"/>
          </a:xfrm>
          <a:prstGeom prst="rect">
            <a:avLst/>
          </a:prstGeom>
        </p:spPr>
      </p:pic>
      <p:pic>
        <p:nvPicPr>
          <p:cNvPr id="22" name="Picture 21">
            <a:extLst>
              <a:ext uri="{FF2B5EF4-FFF2-40B4-BE49-F238E27FC236}">
                <a16:creationId xmlns:a16="http://schemas.microsoft.com/office/drawing/2014/main" id="{D917E6BF-4ADA-C40C-8CEF-467C7AECC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811832" y="5089169"/>
            <a:ext cx="953350" cy="857536"/>
          </a:xfrm>
          <a:prstGeom prst="rect">
            <a:avLst/>
          </a:prstGeom>
        </p:spPr>
      </p:pic>
      <p:pic>
        <p:nvPicPr>
          <p:cNvPr id="23" name="Picture 22">
            <a:extLst>
              <a:ext uri="{FF2B5EF4-FFF2-40B4-BE49-F238E27FC236}">
                <a16:creationId xmlns:a16="http://schemas.microsoft.com/office/drawing/2014/main" id="{83BC37AE-8FC9-DF5D-CE75-0302633011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745999" y="3148877"/>
            <a:ext cx="891076" cy="896464"/>
          </a:xfrm>
          <a:prstGeom prst="rect">
            <a:avLst/>
          </a:prstGeom>
        </p:spPr>
      </p:pic>
      <p:pic>
        <p:nvPicPr>
          <p:cNvPr id="24" name="Picture 23">
            <a:extLst>
              <a:ext uri="{FF2B5EF4-FFF2-40B4-BE49-F238E27FC236}">
                <a16:creationId xmlns:a16="http://schemas.microsoft.com/office/drawing/2014/main" id="{0C8B9D82-629C-6E22-C6C1-906D36944B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589931" y="3187904"/>
            <a:ext cx="891076" cy="896464"/>
          </a:xfrm>
          <a:prstGeom prst="rect">
            <a:avLst/>
          </a:prstGeom>
        </p:spPr>
      </p:pic>
      <p:pic>
        <p:nvPicPr>
          <p:cNvPr id="25" name="Picture 24">
            <a:extLst>
              <a:ext uri="{FF2B5EF4-FFF2-40B4-BE49-F238E27FC236}">
                <a16:creationId xmlns:a16="http://schemas.microsoft.com/office/drawing/2014/main" id="{57EEEABC-42E1-9E4E-6694-1844CDB3F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626847" y="5030981"/>
            <a:ext cx="891076" cy="896464"/>
          </a:xfrm>
          <a:prstGeom prst="rect">
            <a:avLst/>
          </a:prstGeom>
        </p:spPr>
      </p:pic>
    </p:spTree>
    <p:extLst>
      <p:ext uri="{BB962C8B-B14F-4D97-AF65-F5344CB8AC3E}">
        <p14:creationId xmlns:p14="http://schemas.microsoft.com/office/powerpoint/2010/main" val="293128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strVal val="4*#ppt_w"/>
                                          </p:val>
                                        </p:tav>
                                        <p:tav tm="100000">
                                          <p:val>
                                            <p:strVal val="#ppt_w"/>
                                          </p:val>
                                        </p:tav>
                                      </p:tavLst>
                                    </p:anim>
                                    <p:anim calcmode="lin" valueType="num">
                                      <p:cBhvr>
                                        <p:cTn id="15"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strVal val="4*#ppt_w"/>
                                          </p:val>
                                        </p:tav>
                                        <p:tav tm="100000">
                                          <p:val>
                                            <p:strVal val="#ppt_w"/>
                                          </p:val>
                                        </p:tav>
                                      </p:tavLst>
                                    </p:anim>
                                    <p:anim calcmode="lin" valueType="num">
                                      <p:cBhvr>
                                        <p:cTn id="22"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strVal val="4*#ppt_w"/>
                                          </p:val>
                                        </p:tav>
                                        <p:tav tm="100000">
                                          <p:val>
                                            <p:strVal val="#ppt_w"/>
                                          </p:val>
                                        </p:tav>
                                      </p:tavLst>
                                    </p:anim>
                                    <p:anim calcmode="lin" valueType="num">
                                      <p:cBhvr>
                                        <p:cTn id="29"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32343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Câu 4.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a:latin typeface="Cambria" panose="02040503050406030204" pitchFamily="18" charset="0"/>
                <a:ea typeface="Cambria" panose="02040503050406030204" pitchFamily="18" charset="0"/>
              </a:rPr>
              <a:t>đạm</a:t>
            </a:r>
            <a:r>
              <a:rPr lang="vi-VN" sz="4000" b="1">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1"/>
            <a:ext cx="4779654" cy="1269880"/>
            <a:chOff x="6830721" y="2864057"/>
            <a:chExt cx="4779654" cy="1269880"/>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269880"/>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131740" y="3254743"/>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Cá, trứng, thịt nạc</a:t>
              </a:r>
              <a:endParaRPr lang="en-US" sz="3600" b="1" dirty="0">
                <a:latin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Cơm, bánh mì, bún, phở</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222120"/>
            <a:chOff x="981375" y="4872764"/>
            <a:chExt cx="4537107" cy="1222120"/>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22212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319548" y="5183791"/>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Trái cây, rau xanh</a:t>
              </a:r>
              <a:endParaRPr lang="en-US" sz="3600" b="1" dirty="0">
                <a:latin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4983752"/>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Bơ, phô mai, dầu ôliu</a:t>
              </a:r>
              <a:endParaRPr lang="en-US" sz="3600" b="1" dirty="0">
                <a:latin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145512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1291</Words>
  <Application>Microsoft Office PowerPoint</Application>
  <PresentationFormat>Màn hình rộng</PresentationFormat>
  <Paragraphs>77</Paragraphs>
  <Slides>37</Slides>
  <Notes>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37</vt:i4>
      </vt:variant>
    </vt:vector>
  </HeadingPairs>
  <TitlesOfParts>
    <vt:vector size="44" baseType="lpstr">
      <vt:lpstr>#9Slide07 HoneyCream</vt:lpstr>
      <vt:lpstr>Arial</vt:lpstr>
      <vt:lpstr>Cambria</vt:lpstr>
      <vt:lpstr>Times New Roman</vt:lpstr>
      <vt:lpstr>思源黑体 CN</vt:lpstr>
      <vt:lpstr>思源黑体 CN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46</cp:revision>
  <dcterms:created xsi:type="dcterms:W3CDTF">2023-12-30T16:08:02Z</dcterms:created>
  <dcterms:modified xsi:type="dcterms:W3CDTF">2026-01-27T08:27:04Z</dcterms:modified>
</cp:coreProperties>
</file>